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3"/>
  </p:notesMasterIdLst>
  <p:sldIdLst>
    <p:sldId id="256" r:id="rId5"/>
    <p:sldId id="1512" r:id="rId6"/>
    <p:sldId id="1851" r:id="rId7"/>
    <p:sldId id="1935" r:id="rId8"/>
    <p:sldId id="1854" r:id="rId9"/>
    <p:sldId id="1857" r:id="rId10"/>
    <p:sldId id="1859" r:id="rId11"/>
    <p:sldId id="1936" r:id="rId12"/>
    <p:sldId id="1860" r:id="rId13"/>
    <p:sldId id="1864" r:id="rId14"/>
    <p:sldId id="1865" r:id="rId15"/>
    <p:sldId id="1867" r:id="rId16"/>
    <p:sldId id="1870" r:id="rId17"/>
    <p:sldId id="1873" r:id="rId18"/>
    <p:sldId id="1877" r:id="rId19"/>
    <p:sldId id="1881" r:id="rId20"/>
    <p:sldId id="1884" r:id="rId21"/>
    <p:sldId id="1887" r:id="rId22"/>
    <p:sldId id="1889" r:id="rId23"/>
    <p:sldId id="1894" r:id="rId24"/>
    <p:sldId id="1898" r:id="rId25"/>
    <p:sldId id="1902" r:id="rId26"/>
    <p:sldId id="1906" r:id="rId27"/>
    <p:sldId id="1907" r:id="rId28"/>
    <p:sldId id="1910" r:id="rId29"/>
    <p:sldId id="1911" r:id="rId30"/>
    <p:sldId id="1912" r:id="rId31"/>
    <p:sldId id="1913" r:id="rId32"/>
    <p:sldId id="1922" r:id="rId33"/>
    <p:sldId id="1923" r:id="rId34"/>
    <p:sldId id="1930" r:id="rId35"/>
    <p:sldId id="1931" r:id="rId36"/>
    <p:sldId id="1677" r:id="rId37"/>
    <p:sldId id="1678" r:id="rId38"/>
    <p:sldId id="1679" r:id="rId39"/>
    <p:sldId id="1680" r:id="rId40"/>
    <p:sldId id="1681" r:id="rId41"/>
    <p:sldId id="1682" r:id="rId42"/>
    <p:sldId id="1683" r:id="rId43"/>
    <p:sldId id="1684" r:id="rId44"/>
    <p:sldId id="1685" r:id="rId45"/>
    <p:sldId id="1686" r:id="rId46"/>
    <p:sldId id="1687" r:id="rId47"/>
    <p:sldId id="1688" r:id="rId48"/>
    <p:sldId id="1689" r:id="rId49"/>
    <p:sldId id="1690" r:id="rId50"/>
    <p:sldId id="1691" r:id="rId51"/>
    <p:sldId id="1692" r:id="rId52"/>
    <p:sldId id="1693" r:id="rId53"/>
    <p:sldId id="1694" r:id="rId54"/>
    <p:sldId id="1695" r:id="rId55"/>
    <p:sldId id="1696" r:id="rId56"/>
    <p:sldId id="1697" r:id="rId57"/>
    <p:sldId id="1698" r:id="rId58"/>
    <p:sldId id="1699" r:id="rId59"/>
    <p:sldId id="1700" r:id="rId60"/>
    <p:sldId id="1701" r:id="rId61"/>
    <p:sldId id="1702" r:id="rId62"/>
    <p:sldId id="1703" r:id="rId63"/>
    <p:sldId id="1704" r:id="rId64"/>
    <p:sldId id="1705" r:id="rId65"/>
    <p:sldId id="1706" r:id="rId66"/>
    <p:sldId id="1707" r:id="rId67"/>
    <p:sldId id="1708" r:id="rId68"/>
    <p:sldId id="1709" r:id="rId69"/>
    <p:sldId id="1710" r:id="rId70"/>
    <p:sldId id="1756" r:id="rId71"/>
    <p:sldId id="1759" r:id="rId72"/>
    <p:sldId id="1760" r:id="rId73"/>
    <p:sldId id="1764" r:id="rId74"/>
    <p:sldId id="1761" r:id="rId75"/>
    <p:sldId id="1762" r:id="rId76"/>
    <p:sldId id="1763" r:id="rId77"/>
    <p:sldId id="1766" r:id="rId78"/>
    <p:sldId id="1765" r:id="rId79"/>
    <p:sldId id="1767" r:id="rId80"/>
    <p:sldId id="1768" r:id="rId81"/>
    <p:sldId id="1770" r:id="rId82"/>
    <p:sldId id="1771" r:id="rId83"/>
    <p:sldId id="1769" r:id="rId84"/>
    <p:sldId id="1772" r:id="rId85"/>
    <p:sldId id="1773" r:id="rId86"/>
    <p:sldId id="1774" r:id="rId87"/>
    <p:sldId id="1775" r:id="rId88"/>
    <p:sldId id="1776" r:id="rId89"/>
    <p:sldId id="1777" r:id="rId90"/>
    <p:sldId id="1778" r:id="rId91"/>
    <p:sldId id="1780" r:id="rId92"/>
    <p:sldId id="1779" r:id="rId93"/>
    <p:sldId id="1781" r:id="rId94"/>
    <p:sldId id="1782" r:id="rId95"/>
    <p:sldId id="1783" r:id="rId96"/>
    <p:sldId id="1784" r:id="rId97"/>
    <p:sldId id="1785" r:id="rId98"/>
    <p:sldId id="1786" r:id="rId99"/>
    <p:sldId id="1787" r:id="rId100"/>
    <p:sldId id="1788" r:id="rId101"/>
    <p:sldId id="1789" r:id="rId102"/>
    <p:sldId id="1790" r:id="rId103"/>
    <p:sldId id="1791" r:id="rId104"/>
    <p:sldId id="1792" r:id="rId105"/>
    <p:sldId id="1794" r:id="rId106"/>
    <p:sldId id="1793" r:id="rId107"/>
    <p:sldId id="1795" r:id="rId108"/>
    <p:sldId id="1796" r:id="rId109"/>
    <p:sldId id="1797" r:id="rId110"/>
    <p:sldId id="1798" r:id="rId111"/>
    <p:sldId id="1800" r:id="rId112"/>
    <p:sldId id="1799" r:id="rId113"/>
    <p:sldId id="1801" r:id="rId114"/>
    <p:sldId id="1802" r:id="rId115"/>
    <p:sldId id="1803" r:id="rId116"/>
    <p:sldId id="1804" r:id="rId117"/>
    <p:sldId id="1805" r:id="rId118"/>
    <p:sldId id="1806" r:id="rId119"/>
    <p:sldId id="1807" r:id="rId120"/>
    <p:sldId id="1815" r:id="rId121"/>
    <p:sldId id="1808" r:id="rId122"/>
    <p:sldId id="1809" r:id="rId123"/>
    <p:sldId id="1810" r:id="rId124"/>
    <p:sldId id="1811" r:id="rId125"/>
    <p:sldId id="1812" r:id="rId126"/>
    <p:sldId id="1813" r:id="rId127"/>
    <p:sldId id="1814" r:id="rId128"/>
    <p:sldId id="1816" r:id="rId129"/>
    <p:sldId id="1817" r:id="rId130"/>
    <p:sldId id="1818" r:id="rId131"/>
    <p:sldId id="1819" r:id="rId132"/>
    <p:sldId id="1833" r:id="rId133"/>
    <p:sldId id="1834" r:id="rId134"/>
    <p:sldId id="1835" r:id="rId135"/>
    <p:sldId id="1821" r:id="rId136"/>
    <p:sldId id="1820" r:id="rId137"/>
    <p:sldId id="1822" r:id="rId138"/>
    <p:sldId id="1823" r:id="rId139"/>
    <p:sldId id="1824" r:id="rId140"/>
    <p:sldId id="1825" r:id="rId141"/>
    <p:sldId id="1827" r:id="rId142"/>
    <p:sldId id="1828" r:id="rId143"/>
    <p:sldId id="1829" r:id="rId144"/>
    <p:sldId id="1830" r:id="rId145"/>
    <p:sldId id="1831" r:id="rId146"/>
    <p:sldId id="1832" r:id="rId147"/>
    <p:sldId id="1826" r:id="rId148"/>
    <p:sldId id="1836" r:id="rId149"/>
    <p:sldId id="1839" r:id="rId150"/>
    <p:sldId id="1838" r:id="rId151"/>
    <p:sldId id="1840" r:id="rId152"/>
    <p:sldId id="1842" r:id="rId153"/>
    <p:sldId id="1841" r:id="rId154"/>
    <p:sldId id="1843" r:id="rId155"/>
    <p:sldId id="1844" r:id="rId156"/>
    <p:sldId id="1845" r:id="rId157"/>
    <p:sldId id="1850" r:id="rId158"/>
    <p:sldId id="1848" r:id="rId159"/>
    <p:sldId id="1849" r:id="rId160"/>
    <p:sldId id="1846" r:id="rId161"/>
    <p:sldId id="1755" r:id="rId162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lyan Reddy" initials="KR" lastIdx="1" clrIdx="0">
    <p:extLst>
      <p:ext uri="{19B8F6BF-5375-455C-9EA6-DF929625EA0E}">
        <p15:presenceInfo xmlns:p15="http://schemas.microsoft.com/office/powerpoint/2012/main" xmlns="" userId="c9a51c2cda3cd1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984"/>
    <a:srgbClr val="FF783F"/>
    <a:srgbClr val="99FF66"/>
    <a:srgbClr val="660066"/>
    <a:srgbClr val="1A40C0"/>
    <a:srgbClr val="246B1B"/>
    <a:srgbClr val="C0A523"/>
    <a:srgbClr val="224C8A"/>
    <a:srgbClr val="E4CF3D"/>
    <a:srgbClr val="9CDE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F2EC0A-BBE8-CD4C-8FAD-08F31ACF8F99}" v="91" dt="2021-05-14T09:55:10.3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66" autoAdjust="0"/>
    <p:restoredTop sz="94645"/>
  </p:normalViewPr>
  <p:slideViewPr>
    <p:cSldViewPr snapToGrid="0" snapToObjects="1">
      <p:cViewPr varScale="1">
        <p:scale>
          <a:sx n="57" d="100"/>
          <a:sy n="57" d="100"/>
        </p:scale>
        <p:origin x="-744" y="-90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microsoft.com/office/2015/10/relationships/revisionInfo" Target="revisionInfo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commentAuthors" Target="commentAuthors.xml"/><Relationship Id="rId16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presProps" Target="presProps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ack Simplify" userId="30f9c473cae68561" providerId="LiveId" clId="{ACF2EC0A-BBE8-CD4C-8FAD-08F31ACF8F99}"/>
    <pc:docChg chg="undo custSel addSld delSld modSld">
      <pc:chgData name="Stack Simplify" userId="30f9c473cae68561" providerId="LiveId" clId="{ACF2EC0A-BBE8-CD4C-8FAD-08F31ACF8F99}" dt="2021-05-14T10:56:44.089" v="1398" actId="2696"/>
      <pc:docMkLst>
        <pc:docMk/>
      </pc:docMkLst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180691639" sldId="36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573987615" sldId="43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31654182" sldId="44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768427762" sldId="119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864648909" sldId="146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597219872" sldId="146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955959779" sldId="146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198073139" sldId="146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399058833" sldId="146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965769546" sldId="147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453403020" sldId="147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483995946" sldId="147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438566959" sldId="147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597801527" sldId="147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795778776" sldId="147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121951646" sldId="147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173319155" sldId="147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72076514" sldId="148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497723712" sldId="148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030658222" sldId="148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493946130" sldId="148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202939919" sldId="148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34254468" sldId="148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25243373" sldId="148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824171485" sldId="148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662885409" sldId="148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780836912" sldId="148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866302067" sldId="149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912948726" sldId="149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648643979" sldId="149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259297307" sldId="149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562276353" sldId="149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923441753" sldId="149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3337611" sldId="149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37558478" sldId="149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007698741" sldId="149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019368465" sldId="150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393935460" sldId="150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243675946" sldId="150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04756619" sldId="150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067553644" sldId="150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296448965" sldId="150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183521615" sldId="150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782301282" sldId="150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244971533" sldId="150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285700515" sldId="151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600087963" sldId="151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597857581" sldId="151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493717654" sldId="151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745156765" sldId="151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966856924" sldId="151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957255533" sldId="151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69686782" sldId="151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96456058" sldId="152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183243762" sldId="1521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279595058" sldId="1522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45419781" sldId="1523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903209323" sldId="152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852203261" sldId="152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170853792" sldId="152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228763899" sldId="152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839875123" sldId="153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916581705" sldId="1531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025654882" sldId="1532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24534319" sldId="1533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996064096" sldId="153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169646219" sldId="153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599546072" sldId="153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964658634" sldId="153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027046953" sldId="153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09909853" sldId="153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550644072" sldId="154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66075166" sldId="1541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086772237" sldId="1542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067642759" sldId="1543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596636010" sldId="154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811489274" sldId="154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771773291" sldId="154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068046594" sldId="154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142694337" sldId="154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006457582" sldId="154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981814127" sldId="155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332226922" sldId="155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595152281" sldId="155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1857159" sldId="155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739475709" sldId="155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391821731" sldId="155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855882606" sldId="155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24035856" sldId="155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777811376" sldId="155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940621854" sldId="156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569272898" sldId="156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22687881" sldId="156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167649747" sldId="156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480627041" sldId="156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02944124" sldId="156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537278081" sldId="156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254814607" sldId="156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999872630" sldId="156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75419920" sldId="156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905329212" sldId="157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775445045" sldId="1571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482667600" sldId="1572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823011423" sldId="157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245337821" sldId="157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553744095" sldId="157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619186861" sldId="157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809979261" sldId="157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967435895" sldId="157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037792145" sldId="158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216504452" sldId="1581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435964139" sldId="1582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687472980" sldId="1583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823606755" sldId="158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875472356" sldId="158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811267152" sldId="158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259667884" sldId="158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87895448" sldId="158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971548860" sldId="158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268090960" sldId="159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383180546" sldId="1592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804238118" sldId="1593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869418442" sldId="159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163263479" sldId="159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236015214" sldId="159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483977648" sldId="159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595536798" sldId="159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933808586" sldId="159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307517816" sldId="160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328350309" sldId="1601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467193934" sldId="1603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727633730" sldId="160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994783422" sldId="160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709117306" sldId="160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149376858" sldId="160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650214434" sldId="160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98942520" sldId="160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982042390" sldId="161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145619359" sldId="1611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261398887" sldId="1612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618398645" sldId="1613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018677339" sldId="161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92371830" sldId="161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24136776" sldId="161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256606078" sldId="1618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121651251" sldId="161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565778407" sldId="1620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442233410" sldId="1621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828801071" sldId="1622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4032177702" sldId="1623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378089493" sldId="1624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898584440" sldId="1625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1710336428" sldId="1626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648977254" sldId="1627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2287824538" sldId="1629"/>
        </pc:sldMkLst>
      </pc:sldChg>
      <pc:sldChg chg="del">
        <pc:chgData name="Stack Simplify" userId="30f9c473cae68561" providerId="LiveId" clId="{ACF2EC0A-BBE8-CD4C-8FAD-08F31ACF8F99}" dt="2021-05-14T07:50:58.142" v="1" actId="2696"/>
        <pc:sldMkLst>
          <pc:docMk/>
          <pc:sldMk cId="3917850150" sldId="163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085558129" sldId="163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119517138" sldId="163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809850677" sldId="163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777673012" sldId="163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45815970" sldId="163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188362722" sldId="163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87227902" sldId="163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294461350" sldId="163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856688702" sldId="163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33675573" sldId="164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145650890" sldId="164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246769470" sldId="164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340075078" sldId="164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767989313" sldId="164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308032613" sldId="164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743876482" sldId="164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616029702" sldId="165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84710305" sldId="165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67836502" sldId="165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73594856" sldId="165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214241146" sldId="165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942177735" sldId="165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313046486" sldId="166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999225818" sldId="166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694834122" sldId="166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244668518" sldId="166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53357441" sldId="166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38353196" sldId="166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183577388" sldId="166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686579441" sldId="166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77126935" sldId="166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27478377" sldId="167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409365225" sldId="167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485709922" sldId="167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972254933" sldId="167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507796125" sldId="1674"/>
        </pc:sldMkLst>
      </pc:sldChg>
      <pc:sldChg chg="del">
        <pc:chgData name="Stack Simplify" userId="30f9c473cae68561" providerId="LiveId" clId="{ACF2EC0A-BBE8-CD4C-8FAD-08F31ACF8F99}" dt="2021-05-14T07:51:29.647" v="13" actId="2696"/>
        <pc:sldMkLst>
          <pc:docMk/>
          <pc:sldMk cId="3186353155" sldId="1675"/>
        </pc:sldMkLst>
      </pc:sldChg>
      <pc:sldChg chg="add del">
        <pc:chgData name="Stack Simplify" userId="30f9c473cae68561" providerId="LiveId" clId="{ACF2EC0A-BBE8-CD4C-8FAD-08F31ACF8F99}" dt="2021-05-14T07:51:55.666" v="16" actId="2696"/>
        <pc:sldMkLst>
          <pc:docMk/>
          <pc:sldMk cId="4006393649" sldId="1676"/>
        </pc:sldMkLst>
      </pc:sldChg>
      <pc:sldChg chg="del">
        <pc:chgData name="Stack Simplify" userId="30f9c473cae68561" providerId="LiveId" clId="{ACF2EC0A-BBE8-CD4C-8FAD-08F31ACF8F99}" dt="2021-05-14T07:58:42.514" v="64" actId="2696"/>
        <pc:sldMkLst>
          <pc:docMk/>
          <pc:sldMk cId="451917491" sldId="1677"/>
        </pc:sldMkLst>
      </pc:sldChg>
      <pc:sldChg chg="add">
        <pc:chgData name="Stack Simplify" userId="30f9c473cae68561" providerId="LiveId" clId="{ACF2EC0A-BBE8-CD4C-8FAD-08F31ACF8F99}" dt="2021-05-14T07:58:48.948" v="65"/>
        <pc:sldMkLst>
          <pc:docMk/>
          <pc:sldMk cId="2753772618" sldId="167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776750110" sldId="171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488608779" sldId="171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282037700" sldId="171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171726430" sldId="171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941650571" sldId="171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543605450" sldId="171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613261836" sldId="171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070206600" sldId="171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048203087" sldId="171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48282062" sldId="172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719271409" sldId="172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641489468" sldId="172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037477561" sldId="172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543765801" sldId="172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030627155" sldId="172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201068200" sldId="172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923474686" sldId="172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265982950" sldId="172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041322765" sldId="172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351188391" sldId="173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166139534" sldId="173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085693739" sldId="173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115492298" sldId="173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622198880" sldId="173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478656543" sldId="173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673660136" sldId="173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180079268" sldId="173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829756821" sldId="173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664473442" sldId="173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662646954" sldId="174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777151798" sldId="174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083765634" sldId="174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936608180" sldId="174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419132740" sldId="1744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669422773" sldId="1745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345606986" sldId="1746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764177151" sldId="1747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652141683" sldId="1748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335293981" sldId="1749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150586054" sldId="1750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1195575392" sldId="1751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3197883238" sldId="1752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36549619" sldId="1753"/>
        </pc:sldMkLst>
      </pc:sldChg>
      <pc:sldChg chg="del">
        <pc:chgData name="Stack Simplify" userId="30f9c473cae68561" providerId="LiveId" clId="{ACF2EC0A-BBE8-CD4C-8FAD-08F31ACF8F99}" dt="2021-05-14T07:50:37.008" v="0" actId="2696"/>
        <pc:sldMkLst>
          <pc:docMk/>
          <pc:sldMk cId="2915644194" sldId="1754"/>
        </pc:sldMkLst>
      </pc:sldChg>
      <pc:sldChg chg="modSp mod">
        <pc:chgData name="Stack Simplify" userId="30f9c473cae68561" providerId="LiveId" clId="{ACF2EC0A-BBE8-CD4C-8FAD-08F31ACF8F99}" dt="2021-05-14T07:51:03.068" v="12" actId="20577"/>
        <pc:sldMkLst>
          <pc:docMk/>
          <pc:sldMk cId="3200682806" sldId="1755"/>
        </pc:sldMkLst>
        <pc:spChg chg="mod">
          <ac:chgData name="Stack Simplify" userId="30f9c473cae68561" providerId="LiveId" clId="{ACF2EC0A-BBE8-CD4C-8FAD-08F31ACF8F99}" dt="2021-05-14T07:51:03.068" v="12" actId="20577"/>
          <ac:spMkLst>
            <pc:docMk/>
            <pc:sldMk cId="3200682806" sldId="1755"/>
            <ac:spMk id="4" creationId="{D63E07B0-9953-7C49-AC54-44719F001936}"/>
          </ac:spMkLst>
        </pc:spChg>
      </pc:sldChg>
      <pc:sldChg chg="add">
        <pc:chgData name="Stack Simplify" userId="30f9c473cae68561" providerId="LiveId" clId="{ACF2EC0A-BBE8-CD4C-8FAD-08F31ACF8F99}" dt="2021-05-14T07:51:59.203" v="17"/>
        <pc:sldMkLst>
          <pc:docMk/>
          <pc:sldMk cId="1390560290" sldId="1851"/>
        </pc:sldMkLst>
      </pc:sldChg>
      <pc:sldChg chg="add del">
        <pc:chgData name="Stack Simplify" userId="30f9c473cae68561" providerId="LiveId" clId="{ACF2EC0A-BBE8-CD4C-8FAD-08F31ACF8F99}" dt="2021-05-14T07:58:23.224" v="62" actId="2696"/>
        <pc:sldMkLst>
          <pc:docMk/>
          <pc:sldMk cId="2141317487" sldId="1852"/>
        </pc:sldMkLst>
      </pc:sldChg>
      <pc:sldChg chg="add del">
        <pc:chgData name="Stack Simplify" userId="30f9c473cae68561" providerId="LiveId" clId="{ACF2EC0A-BBE8-CD4C-8FAD-08F31ACF8F99}" dt="2021-05-14T07:52:35.621" v="19" actId="2696"/>
        <pc:sldMkLst>
          <pc:docMk/>
          <pc:sldMk cId="1429057086" sldId="1853"/>
        </pc:sldMkLst>
      </pc:sldChg>
      <pc:sldChg chg="add modAnim">
        <pc:chgData name="Stack Simplify" userId="30f9c473cae68561" providerId="LiveId" clId="{ACF2EC0A-BBE8-CD4C-8FAD-08F31ACF8F99}" dt="2021-05-14T07:58:35.262" v="63"/>
        <pc:sldMkLst>
          <pc:docMk/>
          <pc:sldMk cId="212491776" sldId="1854"/>
        </pc:sldMkLst>
      </pc:sldChg>
      <pc:sldChg chg="add del modAnim">
        <pc:chgData name="Stack Simplify" userId="30f9c473cae68561" providerId="LiveId" clId="{ACF2EC0A-BBE8-CD4C-8FAD-08F31ACF8F99}" dt="2021-05-14T08:27:28.879" v="112" actId="2696"/>
        <pc:sldMkLst>
          <pc:docMk/>
          <pc:sldMk cId="524789036" sldId="1855"/>
        </pc:sldMkLst>
      </pc:sldChg>
      <pc:sldChg chg="add del">
        <pc:chgData name="Stack Simplify" userId="30f9c473cae68561" providerId="LiveId" clId="{ACF2EC0A-BBE8-CD4C-8FAD-08F31ACF8F99}" dt="2021-05-14T08:27:38.104" v="113" actId="2696"/>
        <pc:sldMkLst>
          <pc:docMk/>
          <pc:sldMk cId="264705387" sldId="1856"/>
        </pc:sldMkLst>
      </pc:sldChg>
      <pc:sldChg chg="add modAnim">
        <pc:chgData name="Stack Simplify" userId="30f9c473cae68561" providerId="LiveId" clId="{ACF2EC0A-BBE8-CD4C-8FAD-08F31ACF8F99}" dt="2021-05-14T07:59:02.223" v="67"/>
        <pc:sldMkLst>
          <pc:docMk/>
          <pc:sldMk cId="2040448909" sldId="1857"/>
        </pc:sldMkLst>
      </pc:sldChg>
      <pc:sldChg chg="add del modAnim">
        <pc:chgData name="Stack Simplify" userId="30f9c473cae68561" providerId="LiveId" clId="{ACF2EC0A-BBE8-CD4C-8FAD-08F31ACF8F99}" dt="2021-05-14T08:28:01.734" v="114" actId="2696"/>
        <pc:sldMkLst>
          <pc:docMk/>
          <pc:sldMk cId="276551340" sldId="1858"/>
        </pc:sldMkLst>
      </pc:sldChg>
      <pc:sldChg chg="add modAnim">
        <pc:chgData name="Stack Simplify" userId="30f9c473cae68561" providerId="LiveId" clId="{ACF2EC0A-BBE8-CD4C-8FAD-08F31ACF8F99}" dt="2021-05-14T07:59:21.826" v="69"/>
        <pc:sldMkLst>
          <pc:docMk/>
          <pc:sldMk cId="892428810" sldId="1859"/>
        </pc:sldMkLst>
      </pc:sldChg>
      <pc:sldChg chg="add modAnim">
        <pc:chgData name="Stack Simplify" userId="30f9c473cae68561" providerId="LiveId" clId="{ACF2EC0A-BBE8-CD4C-8FAD-08F31ACF8F99}" dt="2021-05-14T07:59:26.901" v="70"/>
        <pc:sldMkLst>
          <pc:docMk/>
          <pc:sldMk cId="3612106685" sldId="1860"/>
        </pc:sldMkLst>
      </pc:sldChg>
      <pc:sldChg chg="add del modAnim">
        <pc:chgData name="Stack Simplify" userId="30f9c473cae68561" providerId="LiveId" clId="{ACF2EC0A-BBE8-CD4C-8FAD-08F31ACF8F99}" dt="2021-05-14T08:28:28.620" v="115" actId="2696"/>
        <pc:sldMkLst>
          <pc:docMk/>
          <pc:sldMk cId="826154084" sldId="1861"/>
        </pc:sldMkLst>
      </pc:sldChg>
      <pc:sldChg chg="add del">
        <pc:chgData name="Stack Simplify" userId="30f9c473cae68561" providerId="LiveId" clId="{ACF2EC0A-BBE8-CD4C-8FAD-08F31ACF8F99}" dt="2021-05-14T07:55:44.469" v="26" actId="2696"/>
        <pc:sldMkLst>
          <pc:docMk/>
          <pc:sldMk cId="2035849643" sldId="1862"/>
        </pc:sldMkLst>
      </pc:sldChg>
      <pc:sldChg chg="add del">
        <pc:chgData name="Stack Simplify" userId="30f9c473cae68561" providerId="LiveId" clId="{ACF2EC0A-BBE8-CD4C-8FAD-08F31ACF8F99}" dt="2021-05-14T07:55:45.502" v="27" actId="2696"/>
        <pc:sldMkLst>
          <pc:docMk/>
          <pc:sldMk cId="980810631" sldId="1863"/>
        </pc:sldMkLst>
      </pc:sldChg>
      <pc:sldChg chg="add modAnim">
        <pc:chgData name="Stack Simplify" userId="30f9c473cae68561" providerId="LiveId" clId="{ACF2EC0A-BBE8-CD4C-8FAD-08F31ACF8F99}" dt="2021-05-14T07:59:48.437" v="72"/>
        <pc:sldMkLst>
          <pc:docMk/>
          <pc:sldMk cId="141052297" sldId="1864"/>
        </pc:sldMkLst>
      </pc:sldChg>
      <pc:sldChg chg="add del modAnim">
        <pc:chgData name="Stack Simplify" userId="30f9c473cae68561" providerId="LiveId" clId="{ACF2EC0A-BBE8-CD4C-8FAD-08F31ACF8F99}" dt="2021-05-14T08:28:40.536" v="117" actId="2696"/>
        <pc:sldMkLst>
          <pc:docMk/>
          <pc:sldMk cId="3127196195" sldId="1865"/>
        </pc:sldMkLst>
      </pc:sldChg>
      <pc:sldChg chg="add del">
        <pc:chgData name="Stack Simplify" userId="30f9c473cae68561" providerId="LiveId" clId="{ACF2EC0A-BBE8-CD4C-8FAD-08F31ACF8F99}" dt="2021-05-14T07:55:55.772" v="28" actId="2696"/>
        <pc:sldMkLst>
          <pc:docMk/>
          <pc:sldMk cId="3366057886" sldId="1866"/>
        </pc:sldMkLst>
      </pc:sldChg>
      <pc:sldChg chg="add modAnim">
        <pc:chgData name="Stack Simplify" userId="30f9c473cae68561" providerId="LiveId" clId="{ACF2EC0A-BBE8-CD4C-8FAD-08F31ACF8F99}" dt="2021-05-14T08:00:00.340" v="74"/>
        <pc:sldMkLst>
          <pc:docMk/>
          <pc:sldMk cId="3049038152" sldId="1867"/>
        </pc:sldMkLst>
      </pc:sldChg>
      <pc:sldChg chg="add del">
        <pc:chgData name="Stack Simplify" userId="30f9c473cae68561" providerId="LiveId" clId="{ACF2EC0A-BBE8-CD4C-8FAD-08F31ACF8F99}" dt="2021-05-14T08:00:04.901" v="75" actId="2696"/>
        <pc:sldMkLst>
          <pc:docMk/>
          <pc:sldMk cId="1068401948" sldId="1868"/>
        </pc:sldMkLst>
      </pc:sldChg>
      <pc:sldChg chg="add del">
        <pc:chgData name="Stack Simplify" userId="30f9c473cae68561" providerId="LiveId" clId="{ACF2EC0A-BBE8-CD4C-8FAD-08F31ACF8F99}" dt="2021-05-14T07:56:21.343" v="29" actId="2696"/>
        <pc:sldMkLst>
          <pc:docMk/>
          <pc:sldMk cId="1829775158" sldId="1869"/>
        </pc:sldMkLst>
      </pc:sldChg>
      <pc:sldChg chg="add modAnim">
        <pc:chgData name="Stack Simplify" userId="30f9c473cae68561" providerId="LiveId" clId="{ACF2EC0A-BBE8-CD4C-8FAD-08F31ACF8F99}" dt="2021-05-14T08:00:25.011" v="77"/>
        <pc:sldMkLst>
          <pc:docMk/>
          <pc:sldMk cId="1920948599" sldId="1870"/>
        </pc:sldMkLst>
      </pc:sldChg>
      <pc:sldChg chg="add del">
        <pc:chgData name="Stack Simplify" userId="30f9c473cae68561" providerId="LiveId" clId="{ACF2EC0A-BBE8-CD4C-8FAD-08F31ACF8F99}" dt="2021-05-14T08:00:09.439" v="76" actId="2696"/>
        <pc:sldMkLst>
          <pc:docMk/>
          <pc:sldMk cId="3028681101" sldId="1871"/>
        </pc:sldMkLst>
      </pc:sldChg>
      <pc:sldChg chg="add del">
        <pc:chgData name="Stack Simplify" userId="30f9c473cae68561" providerId="LiveId" clId="{ACF2EC0A-BBE8-CD4C-8FAD-08F31ACF8F99}" dt="2021-05-14T07:56:24.462" v="30" actId="2696"/>
        <pc:sldMkLst>
          <pc:docMk/>
          <pc:sldMk cId="1059047581" sldId="1872"/>
        </pc:sldMkLst>
      </pc:sldChg>
      <pc:sldChg chg="add modAnim">
        <pc:chgData name="Stack Simplify" userId="30f9c473cae68561" providerId="LiveId" clId="{ACF2EC0A-BBE8-CD4C-8FAD-08F31ACF8F99}" dt="2021-05-14T08:00:30.039" v="78"/>
        <pc:sldMkLst>
          <pc:docMk/>
          <pc:sldMk cId="166990784" sldId="1873"/>
        </pc:sldMkLst>
      </pc:sldChg>
      <pc:sldChg chg="add del">
        <pc:chgData name="Stack Simplify" userId="30f9c473cae68561" providerId="LiveId" clId="{ACF2EC0A-BBE8-CD4C-8FAD-08F31ACF8F99}" dt="2021-05-14T08:00:39.394" v="79" actId="2696"/>
        <pc:sldMkLst>
          <pc:docMk/>
          <pc:sldMk cId="4216151616" sldId="1874"/>
        </pc:sldMkLst>
      </pc:sldChg>
      <pc:sldChg chg="add del">
        <pc:chgData name="Stack Simplify" userId="30f9c473cae68561" providerId="LiveId" clId="{ACF2EC0A-BBE8-CD4C-8FAD-08F31ACF8F99}" dt="2021-05-14T08:00:39.394" v="79" actId="2696"/>
        <pc:sldMkLst>
          <pc:docMk/>
          <pc:sldMk cId="1007515976" sldId="1875"/>
        </pc:sldMkLst>
      </pc:sldChg>
      <pc:sldChg chg="add del">
        <pc:chgData name="Stack Simplify" userId="30f9c473cae68561" providerId="LiveId" clId="{ACF2EC0A-BBE8-CD4C-8FAD-08F31ACF8F99}" dt="2021-05-14T07:56:31.557" v="31" actId="2696"/>
        <pc:sldMkLst>
          <pc:docMk/>
          <pc:sldMk cId="2177902864" sldId="1876"/>
        </pc:sldMkLst>
      </pc:sldChg>
      <pc:sldChg chg="add modAnim">
        <pc:chgData name="Stack Simplify" userId="30f9c473cae68561" providerId="LiveId" clId="{ACF2EC0A-BBE8-CD4C-8FAD-08F31ACF8F99}" dt="2021-05-14T08:00:43.272" v="80"/>
        <pc:sldMkLst>
          <pc:docMk/>
          <pc:sldMk cId="877132582" sldId="1877"/>
        </pc:sldMkLst>
      </pc:sldChg>
      <pc:sldChg chg="add del">
        <pc:chgData name="Stack Simplify" userId="30f9c473cae68561" providerId="LiveId" clId="{ACF2EC0A-BBE8-CD4C-8FAD-08F31ACF8F99}" dt="2021-05-14T08:00:45.387" v="81" actId="2696"/>
        <pc:sldMkLst>
          <pc:docMk/>
          <pc:sldMk cId="504214859" sldId="1878"/>
        </pc:sldMkLst>
      </pc:sldChg>
      <pc:sldChg chg="add del">
        <pc:chgData name="Stack Simplify" userId="30f9c473cae68561" providerId="LiveId" clId="{ACF2EC0A-BBE8-CD4C-8FAD-08F31ACF8F99}" dt="2021-05-14T07:56:34.821" v="32" actId="2696"/>
        <pc:sldMkLst>
          <pc:docMk/>
          <pc:sldMk cId="49143584" sldId="1879"/>
        </pc:sldMkLst>
      </pc:sldChg>
      <pc:sldChg chg="add del">
        <pc:chgData name="Stack Simplify" userId="30f9c473cae68561" providerId="LiveId" clId="{ACF2EC0A-BBE8-CD4C-8FAD-08F31ACF8F99}" dt="2021-05-14T07:56:35.630" v="33" actId="2696"/>
        <pc:sldMkLst>
          <pc:docMk/>
          <pc:sldMk cId="180357721" sldId="1880"/>
        </pc:sldMkLst>
      </pc:sldChg>
      <pc:sldChg chg="add modAnim">
        <pc:chgData name="Stack Simplify" userId="30f9c473cae68561" providerId="LiveId" clId="{ACF2EC0A-BBE8-CD4C-8FAD-08F31ACF8F99}" dt="2021-05-14T08:00:49.176" v="82"/>
        <pc:sldMkLst>
          <pc:docMk/>
          <pc:sldMk cId="660433600" sldId="1881"/>
        </pc:sldMkLst>
      </pc:sldChg>
      <pc:sldChg chg="add del">
        <pc:chgData name="Stack Simplify" userId="30f9c473cae68561" providerId="LiveId" clId="{ACF2EC0A-BBE8-CD4C-8FAD-08F31ACF8F99}" dt="2021-05-14T07:56:39.370" v="34" actId="2696"/>
        <pc:sldMkLst>
          <pc:docMk/>
          <pc:sldMk cId="4074101287" sldId="1882"/>
        </pc:sldMkLst>
      </pc:sldChg>
      <pc:sldChg chg="add del">
        <pc:chgData name="Stack Simplify" userId="30f9c473cae68561" providerId="LiveId" clId="{ACF2EC0A-BBE8-CD4C-8FAD-08F31ACF8F99}" dt="2021-05-14T07:56:40.932" v="35" actId="2696"/>
        <pc:sldMkLst>
          <pc:docMk/>
          <pc:sldMk cId="167065795" sldId="1883"/>
        </pc:sldMkLst>
      </pc:sldChg>
      <pc:sldChg chg="add modAnim">
        <pc:chgData name="Stack Simplify" userId="30f9c473cae68561" providerId="LiveId" clId="{ACF2EC0A-BBE8-CD4C-8FAD-08F31ACF8F99}" dt="2021-05-14T08:00:54.673" v="83"/>
        <pc:sldMkLst>
          <pc:docMk/>
          <pc:sldMk cId="1949715162" sldId="1884"/>
        </pc:sldMkLst>
      </pc:sldChg>
      <pc:sldChg chg="add del">
        <pc:chgData name="Stack Simplify" userId="30f9c473cae68561" providerId="LiveId" clId="{ACF2EC0A-BBE8-CD4C-8FAD-08F31ACF8F99}" dt="2021-05-14T08:00:59.460" v="84" actId="2696"/>
        <pc:sldMkLst>
          <pc:docMk/>
          <pc:sldMk cId="2031738730" sldId="1885"/>
        </pc:sldMkLst>
      </pc:sldChg>
      <pc:sldChg chg="add del">
        <pc:chgData name="Stack Simplify" userId="30f9c473cae68561" providerId="LiveId" clId="{ACF2EC0A-BBE8-CD4C-8FAD-08F31ACF8F99}" dt="2021-05-14T08:00:59.460" v="84" actId="2696"/>
        <pc:sldMkLst>
          <pc:docMk/>
          <pc:sldMk cId="2011906560" sldId="1886"/>
        </pc:sldMkLst>
      </pc:sldChg>
      <pc:sldChg chg="add modAnim">
        <pc:chgData name="Stack Simplify" userId="30f9c473cae68561" providerId="LiveId" clId="{ACF2EC0A-BBE8-CD4C-8FAD-08F31ACF8F99}" dt="2021-05-14T08:01:03.412" v="85"/>
        <pc:sldMkLst>
          <pc:docMk/>
          <pc:sldMk cId="1448947688" sldId="1887"/>
        </pc:sldMkLst>
      </pc:sldChg>
      <pc:sldChg chg="add del">
        <pc:chgData name="Stack Simplify" userId="30f9c473cae68561" providerId="LiveId" clId="{ACF2EC0A-BBE8-CD4C-8FAD-08F31ACF8F99}" dt="2021-05-14T07:57:00.681" v="38" actId="2696"/>
        <pc:sldMkLst>
          <pc:docMk/>
          <pc:sldMk cId="1419777447" sldId="1888"/>
        </pc:sldMkLst>
      </pc:sldChg>
      <pc:sldChg chg="add modAnim">
        <pc:chgData name="Stack Simplify" userId="30f9c473cae68561" providerId="LiveId" clId="{ACF2EC0A-BBE8-CD4C-8FAD-08F31ACF8F99}" dt="2021-05-14T08:01:13.451" v="87"/>
        <pc:sldMkLst>
          <pc:docMk/>
          <pc:sldMk cId="3370342973" sldId="1889"/>
        </pc:sldMkLst>
      </pc:sldChg>
      <pc:sldChg chg="add del">
        <pc:chgData name="Stack Simplify" userId="30f9c473cae68561" providerId="LiveId" clId="{ACF2EC0A-BBE8-CD4C-8FAD-08F31ACF8F99}" dt="2021-05-14T08:01:16.864" v="88" actId="2696"/>
        <pc:sldMkLst>
          <pc:docMk/>
          <pc:sldMk cId="240454783" sldId="1890"/>
        </pc:sldMkLst>
      </pc:sldChg>
      <pc:sldChg chg="add del">
        <pc:chgData name="Stack Simplify" userId="30f9c473cae68561" providerId="LiveId" clId="{ACF2EC0A-BBE8-CD4C-8FAD-08F31ACF8F99}" dt="2021-05-14T08:01:16.864" v="88" actId="2696"/>
        <pc:sldMkLst>
          <pc:docMk/>
          <pc:sldMk cId="879303551" sldId="1891"/>
        </pc:sldMkLst>
      </pc:sldChg>
      <pc:sldChg chg="add del">
        <pc:chgData name="Stack Simplify" userId="30f9c473cae68561" providerId="LiveId" clId="{ACF2EC0A-BBE8-CD4C-8FAD-08F31ACF8F99}" dt="2021-05-14T07:57:05.365" v="39" actId="2696"/>
        <pc:sldMkLst>
          <pc:docMk/>
          <pc:sldMk cId="2354971497" sldId="1892"/>
        </pc:sldMkLst>
      </pc:sldChg>
      <pc:sldChg chg="add del">
        <pc:chgData name="Stack Simplify" userId="30f9c473cae68561" providerId="LiveId" clId="{ACF2EC0A-BBE8-CD4C-8FAD-08F31ACF8F99}" dt="2021-05-14T07:57:05.859" v="40" actId="2696"/>
        <pc:sldMkLst>
          <pc:docMk/>
          <pc:sldMk cId="2590636027" sldId="1893"/>
        </pc:sldMkLst>
      </pc:sldChg>
      <pc:sldChg chg="add modAnim">
        <pc:chgData name="Stack Simplify" userId="30f9c473cae68561" providerId="LiveId" clId="{ACF2EC0A-BBE8-CD4C-8FAD-08F31ACF8F99}" dt="2021-05-14T08:01:20.339" v="89"/>
        <pc:sldMkLst>
          <pc:docMk/>
          <pc:sldMk cId="3213534602" sldId="1894"/>
        </pc:sldMkLst>
      </pc:sldChg>
      <pc:sldChg chg="add del">
        <pc:chgData name="Stack Simplify" userId="30f9c473cae68561" providerId="LiveId" clId="{ACF2EC0A-BBE8-CD4C-8FAD-08F31ACF8F99}" dt="2021-05-14T07:57:10.250" v="41" actId="2696"/>
        <pc:sldMkLst>
          <pc:docMk/>
          <pc:sldMk cId="225903302" sldId="1895"/>
        </pc:sldMkLst>
      </pc:sldChg>
      <pc:sldChg chg="add del">
        <pc:chgData name="Stack Simplify" userId="30f9c473cae68561" providerId="LiveId" clId="{ACF2EC0A-BBE8-CD4C-8FAD-08F31ACF8F99}" dt="2021-05-14T08:01:22.914" v="90" actId="2696"/>
        <pc:sldMkLst>
          <pc:docMk/>
          <pc:sldMk cId="1577207755" sldId="1896"/>
        </pc:sldMkLst>
      </pc:sldChg>
      <pc:sldChg chg="add del">
        <pc:chgData name="Stack Simplify" userId="30f9c473cae68561" providerId="LiveId" clId="{ACF2EC0A-BBE8-CD4C-8FAD-08F31ACF8F99}" dt="2021-05-14T07:57:14.435" v="42" actId="2696"/>
        <pc:sldMkLst>
          <pc:docMk/>
          <pc:sldMk cId="2929792019" sldId="1897"/>
        </pc:sldMkLst>
      </pc:sldChg>
      <pc:sldChg chg="add modAnim">
        <pc:chgData name="Stack Simplify" userId="30f9c473cae68561" providerId="LiveId" clId="{ACF2EC0A-BBE8-CD4C-8FAD-08F31ACF8F99}" dt="2021-05-14T08:01:26.575" v="91"/>
        <pc:sldMkLst>
          <pc:docMk/>
          <pc:sldMk cId="3581519721" sldId="1898"/>
        </pc:sldMkLst>
      </pc:sldChg>
      <pc:sldChg chg="add del">
        <pc:chgData name="Stack Simplify" userId="30f9c473cae68561" providerId="LiveId" clId="{ACF2EC0A-BBE8-CD4C-8FAD-08F31ACF8F99}" dt="2021-05-14T07:57:16.859" v="43" actId="2696"/>
        <pc:sldMkLst>
          <pc:docMk/>
          <pc:sldMk cId="2461805368" sldId="1899"/>
        </pc:sldMkLst>
      </pc:sldChg>
      <pc:sldChg chg="add del">
        <pc:chgData name="Stack Simplify" userId="30f9c473cae68561" providerId="LiveId" clId="{ACF2EC0A-BBE8-CD4C-8FAD-08F31ACF8F99}" dt="2021-05-14T08:01:30.183" v="92" actId="2696"/>
        <pc:sldMkLst>
          <pc:docMk/>
          <pc:sldMk cId="2418313693" sldId="1900"/>
        </pc:sldMkLst>
      </pc:sldChg>
      <pc:sldChg chg="add del">
        <pc:chgData name="Stack Simplify" userId="30f9c473cae68561" providerId="LiveId" clId="{ACF2EC0A-BBE8-CD4C-8FAD-08F31ACF8F99}" dt="2021-05-14T07:57:19.012" v="44" actId="2696"/>
        <pc:sldMkLst>
          <pc:docMk/>
          <pc:sldMk cId="450191074" sldId="1901"/>
        </pc:sldMkLst>
      </pc:sldChg>
      <pc:sldChg chg="add modAnim">
        <pc:chgData name="Stack Simplify" userId="30f9c473cae68561" providerId="LiveId" clId="{ACF2EC0A-BBE8-CD4C-8FAD-08F31ACF8F99}" dt="2021-05-14T08:01:33.346" v="93"/>
        <pc:sldMkLst>
          <pc:docMk/>
          <pc:sldMk cId="1487690361" sldId="1902"/>
        </pc:sldMkLst>
      </pc:sldChg>
      <pc:sldChg chg="add del">
        <pc:chgData name="Stack Simplify" userId="30f9c473cae68561" providerId="LiveId" clId="{ACF2EC0A-BBE8-CD4C-8FAD-08F31ACF8F99}" dt="2021-05-14T07:57:22.251" v="45" actId="2696"/>
        <pc:sldMkLst>
          <pc:docMk/>
          <pc:sldMk cId="3575617002" sldId="1903"/>
        </pc:sldMkLst>
      </pc:sldChg>
      <pc:sldChg chg="add del">
        <pc:chgData name="Stack Simplify" userId="30f9c473cae68561" providerId="LiveId" clId="{ACF2EC0A-BBE8-CD4C-8FAD-08F31ACF8F99}" dt="2021-05-14T08:01:36.606" v="94" actId="2696"/>
        <pc:sldMkLst>
          <pc:docMk/>
          <pc:sldMk cId="822186206" sldId="1904"/>
        </pc:sldMkLst>
      </pc:sldChg>
      <pc:sldChg chg="add del">
        <pc:chgData name="Stack Simplify" userId="30f9c473cae68561" providerId="LiveId" clId="{ACF2EC0A-BBE8-CD4C-8FAD-08F31ACF8F99}" dt="2021-05-14T07:57:24.921" v="46" actId="2696"/>
        <pc:sldMkLst>
          <pc:docMk/>
          <pc:sldMk cId="3814453428" sldId="1905"/>
        </pc:sldMkLst>
      </pc:sldChg>
      <pc:sldChg chg="add modAnim">
        <pc:chgData name="Stack Simplify" userId="30f9c473cae68561" providerId="LiveId" clId="{ACF2EC0A-BBE8-CD4C-8FAD-08F31ACF8F99}" dt="2021-05-14T08:01:46.720" v="95"/>
        <pc:sldMkLst>
          <pc:docMk/>
          <pc:sldMk cId="2632072127" sldId="1906"/>
        </pc:sldMkLst>
      </pc:sldChg>
      <pc:sldChg chg="add modAnim">
        <pc:chgData name="Stack Simplify" userId="30f9c473cae68561" providerId="LiveId" clId="{ACF2EC0A-BBE8-CD4C-8FAD-08F31ACF8F99}" dt="2021-05-14T08:01:49.843" v="96"/>
        <pc:sldMkLst>
          <pc:docMk/>
          <pc:sldMk cId="2300527167" sldId="1907"/>
        </pc:sldMkLst>
      </pc:sldChg>
      <pc:sldChg chg="add del">
        <pc:chgData name="Stack Simplify" userId="30f9c473cae68561" providerId="LiveId" clId="{ACF2EC0A-BBE8-CD4C-8FAD-08F31ACF8F99}" dt="2021-05-14T07:57:32.364" v="47" actId="2696"/>
        <pc:sldMkLst>
          <pc:docMk/>
          <pc:sldMk cId="2757225385" sldId="1908"/>
        </pc:sldMkLst>
      </pc:sldChg>
      <pc:sldChg chg="add del">
        <pc:chgData name="Stack Simplify" userId="30f9c473cae68561" providerId="LiveId" clId="{ACF2EC0A-BBE8-CD4C-8FAD-08F31ACF8F99}" dt="2021-05-14T07:57:35.349" v="48" actId="2696"/>
        <pc:sldMkLst>
          <pc:docMk/>
          <pc:sldMk cId="1409523080" sldId="1909"/>
        </pc:sldMkLst>
      </pc:sldChg>
      <pc:sldChg chg="add modAnim">
        <pc:chgData name="Stack Simplify" userId="30f9c473cae68561" providerId="LiveId" clId="{ACF2EC0A-BBE8-CD4C-8FAD-08F31ACF8F99}" dt="2021-05-14T08:01:57.181" v="97"/>
        <pc:sldMkLst>
          <pc:docMk/>
          <pc:sldMk cId="2441465197" sldId="1910"/>
        </pc:sldMkLst>
      </pc:sldChg>
      <pc:sldChg chg="add modAnim">
        <pc:chgData name="Stack Simplify" userId="30f9c473cae68561" providerId="LiveId" clId="{ACF2EC0A-BBE8-CD4C-8FAD-08F31ACF8F99}" dt="2021-05-14T08:01:59.923" v="98"/>
        <pc:sldMkLst>
          <pc:docMk/>
          <pc:sldMk cId="2796286446" sldId="1911"/>
        </pc:sldMkLst>
      </pc:sldChg>
      <pc:sldChg chg="add del modAnim">
        <pc:chgData name="Stack Simplify" userId="30f9c473cae68561" providerId="LiveId" clId="{ACF2EC0A-BBE8-CD4C-8FAD-08F31ACF8F99}" dt="2021-05-14T08:30:21.475" v="119" actId="2696"/>
        <pc:sldMkLst>
          <pc:docMk/>
          <pc:sldMk cId="225382585" sldId="1912"/>
        </pc:sldMkLst>
      </pc:sldChg>
      <pc:sldChg chg="add del modAnim">
        <pc:chgData name="Stack Simplify" userId="30f9c473cae68561" providerId="LiveId" clId="{ACF2EC0A-BBE8-CD4C-8FAD-08F31ACF8F99}" dt="2021-05-14T08:30:21.475" v="119" actId="2696"/>
        <pc:sldMkLst>
          <pc:docMk/>
          <pc:sldMk cId="3438986872" sldId="1913"/>
        </pc:sldMkLst>
      </pc:sldChg>
      <pc:sldChg chg="add del">
        <pc:chgData name="Stack Simplify" userId="30f9c473cae68561" providerId="LiveId" clId="{ACF2EC0A-BBE8-CD4C-8FAD-08F31ACF8F99}" dt="2021-05-14T07:57:44.089" v="49" actId="2696"/>
        <pc:sldMkLst>
          <pc:docMk/>
          <pc:sldMk cId="2451713110" sldId="1914"/>
        </pc:sldMkLst>
      </pc:sldChg>
      <pc:sldChg chg="add del">
        <pc:chgData name="Stack Simplify" userId="30f9c473cae68561" providerId="LiveId" clId="{ACF2EC0A-BBE8-CD4C-8FAD-08F31ACF8F99}" dt="2021-05-14T07:57:44.893" v="50" actId="2696"/>
        <pc:sldMkLst>
          <pc:docMk/>
          <pc:sldMk cId="2344504085" sldId="1915"/>
        </pc:sldMkLst>
      </pc:sldChg>
      <pc:sldChg chg="add del">
        <pc:chgData name="Stack Simplify" userId="30f9c473cae68561" providerId="LiveId" clId="{ACF2EC0A-BBE8-CD4C-8FAD-08F31ACF8F99}" dt="2021-05-14T07:57:45.787" v="51" actId="2696"/>
        <pc:sldMkLst>
          <pc:docMk/>
          <pc:sldMk cId="279788697" sldId="1916"/>
        </pc:sldMkLst>
      </pc:sldChg>
      <pc:sldChg chg="add del">
        <pc:chgData name="Stack Simplify" userId="30f9c473cae68561" providerId="LiveId" clId="{ACF2EC0A-BBE8-CD4C-8FAD-08F31ACF8F99}" dt="2021-05-14T07:57:46.205" v="52" actId="2696"/>
        <pc:sldMkLst>
          <pc:docMk/>
          <pc:sldMk cId="1059620632" sldId="1917"/>
        </pc:sldMkLst>
      </pc:sldChg>
      <pc:sldChg chg="add del">
        <pc:chgData name="Stack Simplify" userId="30f9c473cae68561" providerId="LiveId" clId="{ACF2EC0A-BBE8-CD4C-8FAD-08F31ACF8F99}" dt="2021-05-14T07:57:47.193" v="53" actId="2696"/>
        <pc:sldMkLst>
          <pc:docMk/>
          <pc:sldMk cId="4172421218" sldId="1918"/>
        </pc:sldMkLst>
      </pc:sldChg>
      <pc:sldChg chg="add del">
        <pc:chgData name="Stack Simplify" userId="30f9c473cae68561" providerId="LiveId" clId="{ACF2EC0A-BBE8-CD4C-8FAD-08F31ACF8F99}" dt="2021-05-14T07:57:48.798" v="54" actId="2696"/>
        <pc:sldMkLst>
          <pc:docMk/>
          <pc:sldMk cId="3343097511" sldId="1919"/>
        </pc:sldMkLst>
      </pc:sldChg>
      <pc:sldChg chg="add del">
        <pc:chgData name="Stack Simplify" userId="30f9c473cae68561" providerId="LiveId" clId="{ACF2EC0A-BBE8-CD4C-8FAD-08F31ACF8F99}" dt="2021-05-14T07:57:51.864" v="55" actId="2696"/>
        <pc:sldMkLst>
          <pc:docMk/>
          <pc:sldMk cId="1072583310" sldId="1920"/>
        </pc:sldMkLst>
      </pc:sldChg>
      <pc:sldChg chg="add del">
        <pc:chgData name="Stack Simplify" userId="30f9c473cae68561" providerId="LiveId" clId="{ACF2EC0A-BBE8-CD4C-8FAD-08F31ACF8F99}" dt="2021-05-14T07:57:55.763" v="56" actId="2696"/>
        <pc:sldMkLst>
          <pc:docMk/>
          <pc:sldMk cId="2453871948" sldId="1921"/>
        </pc:sldMkLst>
      </pc:sldChg>
      <pc:sldChg chg="add modAnim">
        <pc:chgData name="Stack Simplify" userId="30f9c473cae68561" providerId="LiveId" clId="{ACF2EC0A-BBE8-CD4C-8FAD-08F31ACF8F99}" dt="2021-05-14T08:02:19.202" v="101"/>
        <pc:sldMkLst>
          <pc:docMk/>
          <pc:sldMk cId="3145336573" sldId="1922"/>
        </pc:sldMkLst>
      </pc:sldChg>
      <pc:sldChg chg="add">
        <pc:chgData name="Stack Simplify" userId="30f9c473cae68561" providerId="LiveId" clId="{ACF2EC0A-BBE8-CD4C-8FAD-08F31ACF8F99}" dt="2021-05-14T07:55:32.482" v="25"/>
        <pc:sldMkLst>
          <pc:docMk/>
          <pc:sldMk cId="3036575899" sldId="1923"/>
        </pc:sldMkLst>
      </pc:sldChg>
      <pc:sldChg chg="add del">
        <pc:chgData name="Stack Simplify" userId="30f9c473cae68561" providerId="LiveId" clId="{ACF2EC0A-BBE8-CD4C-8FAD-08F31ACF8F99}" dt="2021-05-14T08:02:34.094" v="102" actId="2696"/>
        <pc:sldMkLst>
          <pc:docMk/>
          <pc:sldMk cId="344602475" sldId="1924"/>
        </pc:sldMkLst>
      </pc:sldChg>
      <pc:sldChg chg="add del">
        <pc:chgData name="Stack Simplify" userId="30f9c473cae68561" providerId="LiveId" clId="{ACF2EC0A-BBE8-CD4C-8FAD-08F31ACF8F99}" dt="2021-05-14T07:58:02.437" v="57" actId="2696"/>
        <pc:sldMkLst>
          <pc:docMk/>
          <pc:sldMk cId="484757745" sldId="1925"/>
        </pc:sldMkLst>
      </pc:sldChg>
      <pc:sldChg chg="add del">
        <pc:chgData name="Stack Simplify" userId="30f9c473cae68561" providerId="LiveId" clId="{ACF2EC0A-BBE8-CD4C-8FAD-08F31ACF8F99}" dt="2021-05-14T08:02:34.094" v="102" actId="2696"/>
        <pc:sldMkLst>
          <pc:docMk/>
          <pc:sldMk cId="2828509753" sldId="1926"/>
        </pc:sldMkLst>
      </pc:sldChg>
      <pc:sldChg chg="add del">
        <pc:chgData name="Stack Simplify" userId="30f9c473cae68561" providerId="LiveId" clId="{ACF2EC0A-BBE8-CD4C-8FAD-08F31ACF8F99}" dt="2021-05-14T07:58:04.625" v="58" actId="2696"/>
        <pc:sldMkLst>
          <pc:docMk/>
          <pc:sldMk cId="4024029807" sldId="1927"/>
        </pc:sldMkLst>
      </pc:sldChg>
      <pc:sldChg chg="add del">
        <pc:chgData name="Stack Simplify" userId="30f9c473cae68561" providerId="LiveId" clId="{ACF2EC0A-BBE8-CD4C-8FAD-08F31ACF8F99}" dt="2021-05-14T07:58:05.871" v="59" actId="2696"/>
        <pc:sldMkLst>
          <pc:docMk/>
          <pc:sldMk cId="2455431925" sldId="1928"/>
        </pc:sldMkLst>
      </pc:sldChg>
      <pc:sldChg chg="add del">
        <pc:chgData name="Stack Simplify" userId="30f9c473cae68561" providerId="LiveId" clId="{ACF2EC0A-BBE8-CD4C-8FAD-08F31ACF8F99}" dt="2021-05-14T07:58:07.835" v="60" actId="2696"/>
        <pc:sldMkLst>
          <pc:docMk/>
          <pc:sldMk cId="4283687486" sldId="1929"/>
        </pc:sldMkLst>
      </pc:sldChg>
      <pc:sldChg chg="add modAnim">
        <pc:chgData name="Stack Simplify" userId="30f9c473cae68561" providerId="LiveId" clId="{ACF2EC0A-BBE8-CD4C-8FAD-08F31ACF8F99}" dt="2021-05-14T08:02:56.583" v="103"/>
        <pc:sldMkLst>
          <pc:docMk/>
          <pc:sldMk cId="322870964" sldId="1930"/>
        </pc:sldMkLst>
      </pc:sldChg>
      <pc:sldChg chg="addSp modSp add mod modAnim">
        <pc:chgData name="Stack Simplify" userId="30f9c473cae68561" providerId="LiveId" clId="{ACF2EC0A-BBE8-CD4C-8FAD-08F31ACF8F99}" dt="2021-05-14T08:27:15.116" v="110" actId="1076"/>
        <pc:sldMkLst>
          <pc:docMk/>
          <pc:sldMk cId="2217165129" sldId="1931"/>
        </pc:sldMkLst>
        <pc:spChg chg="mod">
          <ac:chgData name="Stack Simplify" userId="30f9c473cae68561" providerId="LiveId" clId="{ACF2EC0A-BBE8-CD4C-8FAD-08F31ACF8F99}" dt="2021-05-14T08:27:15.116" v="110" actId="1076"/>
          <ac:spMkLst>
            <pc:docMk/>
            <pc:sldMk cId="2217165129" sldId="1931"/>
            <ac:spMk id="4" creationId="{F9ACFD84-1BF0-BE47-862E-C4FB4FF07597}"/>
          </ac:spMkLst>
        </pc:spChg>
        <pc:spChg chg="add mod">
          <ac:chgData name="Stack Simplify" userId="30f9c473cae68561" providerId="LiveId" clId="{ACF2EC0A-BBE8-CD4C-8FAD-08F31ACF8F99}" dt="2021-05-14T08:27:12.823" v="109" actId="1076"/>
          <ac:spMkLst>
            <pc:docMk/>
            <pc:sldMk cId="2217165129" sldId="1931"/>
            <ac:spMk id="64" creationId="{329C5FF7-8851-9C40-AB3A-F1C7A54D8A29}"/>
          </ac:spMkLst>
        </pc:spChg>
      </pc:sldChg>
      <pc:sldChg chg="add del modAnim">
        <pc:chgData name="Stack Simplify" userId="30f9c473cae68561" providerId="LiveId" clId="{ACF2EC0A-BBE8-CD4C-8FAD-08F31ACF8F99}" dt="2021-05-14T08:27:16.715" v="111" actId="2696"/>
        <pc:sldMkLst>
          <pc:docMk/>
          <pc:sldMk cId="2143976559" sldId="1932"/>
        </pc:sldMkLst>
      </pc:sldChg>
      <pc:sldChg chg="add del">
        <pc:chgData name="Stack Simplify" userId="30f9c473cae68561" providerId="LiveId" clId="{ACF2EC0A-BBE8-CD4C-8FAD-08F31ACF8F99}" dt="2021-05-14T07:58:13.175" v="61" actId="2696"/>
        <pc:sldMkLst>
          <pc:docMk/>
          <pc:sldMk cId="1753876798" sldId="1933"/>
        </pc:sldMkLst>
      </pc:sldChg>
      <pc:sldChg chg="add del">
        <pc:chgData name="Stack Simplify" userId="30f9c473cae68561" providerId="LiveId" clId="{ACF2EC0A-BBE8-CD4C-8FAD-08F31ACF8F99}" dt="2021-05-14T10:56:44.089" v="1398" actId="2696"/>
        <pc:sldMkLst>
          <pc:docMk/>
          <pc:sldMk cId="344229178" sldId="1934"/>
        </pc:sldMkLst>
      </pc:sldChg>
      <pc:sldChg chg="addSp delSp modSp new mod modAnim">
        <pc:chgData name="Stack Simplify" userId="30f9c473cae68561" providerId="LiveId" clId="{ACF2EC0A-BBE8-CD4C-8FAD-08F31ACF8F99}" dt="2021-05-14T09:25:27.997" v="1350" actId="20577"/>
        <pc:sldMkLst>
          <pc:docMk/>
          <pc:sldMk cId="1714916571" sldId="1935"/>
        </pc:sldMkLst>
        <pc:spChg chg="del">
          <ac:chgData name="Stack Simplify" userId="30f9c473cae68561" providerId="LiveId" clId="{ACF2EC0A-BBE8-CD4C-8FAD-08F31ACF8F99}" dt="2021-05-14T09:03:00.455" v="122" actId="478"/>
          <ac:spMkLst>
            <pc:docMk/>
            <pc:sldMk cId="1714916571" sldId="1935"/>
            <ac:spMk id="2" creationId="{FFDEE20E-9BBC-6A4D-A806-916DCF7E54E6}"/>
          </ac:spMkLst>
        </pc:spChg>
        <pc:spChg chg="mod">
          <ac:chgData name="Stack Simplify" userId="30f9c473cae68561" providerId="LiveId" clId="{ACF2EC0A-BBE8-CD4C-8FAD-08F31ACF8F99}" dt="2021-05-14T09:24:50.911" v="1335" actId="6549"/>
          <ac:spMkLst>
            <pc:docMk/>
            <pc:sldMk cId="1714916571" sldId="1935"/>
            <ac:spMk id="3" creationId="{D480282F-8EAE-1045-BFE1-E3EF0E88AFEA}"/>
          </ac:spMkLst>
        </pc:spChg>
        <pc:spChg chg="del">
          <ac:chgData name="Stack Simplify" userId="30f9c473cae68561" providerId="LiveId" clId="{ACF2EC0A-BBE8-CD4C-8FAD-08F31ACF8F99}" dt="2021-05-14T09:02:57.526" v="121" actId="478"/>
          <ac:spMkLst>
            <pc:docMk/>
            <pc:sldMk cId="1714916571" sldId="1935"/>
            <ac:spMk id="4" creationId="{0C395094-EB25-0742-8CC3-C24735FBC581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5" creationId="{322C57E0-CA8A-B641-A3FB-0850FCC72D2F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6" creationId="{A5890DAB-65B6-8843-B3A2-5A4A71CA70E7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7" creationId="{D547616B-F0C0-9746-B30A-2B918FBEEA06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8" creationId="{36E6D1C5-E87D-AF47-AA9D-6D0392A143F3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9" creationId="{38BFEBE9-F871-0E41-9116-2ACFF26F2CE7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0" creationId="{DB060BD6-E727-1643-9A81-118C67C915AC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1" creationId="{AD628141-CBAC-5346-A269-83BA947CBF54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2" creationId="{69991959-5CB8-BD4B-8B9A-520602BAEBA7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3" creationId="{785A50DF-C762-5843-8EE4-CFA3C5C88298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4" creationId="{BCED748A-BE25-344B-B5C5-68D13B651F8A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5" creationId="{E591F761-D352-A44C-96CB-4D5D7E4D0078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6" creationId="{A0A1FEC0-143A-044F-BED8-DAF195607B9C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7" creationId="{4931D97D-1F3A-5C4D-834A-41E1D0272144}"/>
          </ac:spMkLst>
        </pc:spChg>
        <pc:spChg chg="add mod">
          <ac:chgData name="Stack Simplify" userId="30f9c473cae68561" providerId="LiveId" clId="{ACF2EC0A-BBE8-CD4C-8FAD-08F31ACF8F99}" dt="2021-05-14T09:25:27.997" v="1350" actId="20577"/>
          <ac:spMkLst>
            <pc:docMk/>
            <pc:sldMk cId="1714916571" sldId="1935"/>
            <ac:spMk id="18" creationId="{ECCCF5DB-CA0B-8849-821D-B83E909FE3D3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19" creationId="{53284336-3F86-E947-9634-89FBFF67B55E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20" creationId="{62D9A416-7E10-7843-837E-E4116F44F7CA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21" creationId="{B56C9CF8-5A98-1D4E-BBCA-D5CC224713D5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22" creationId="{DFBF62AB-964F-9F40-B543-92370544BB9B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23" creationId="{F0FDE502-F85D-0242-B4E1-A7BC3B3700E4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24" creationId="{4853180D-5BFD-CA42-A871-710DE142AD14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25" creationId="{DE52167F-8F14-EB46-9D7B-17A9747372C3}"/>
          </ac:spMkLst>
        </pc:spChg>
        <pc:spChg chg="add mod">
          <ac:chgData name="Stack Simplify" userId="30f9c473cae68561" providerId="LiveId" clId="{ACF2EC0A-BBE8-CD4C-8FAD-08F31ACF8F99}" dt="2021-05-14T09:22:55.813" v="1314" actId="1076"/>
          <ac:spMkLst>
            <pc:docMk/>
            <pc:sldMk cId="1714916571" sldId="1935"/>
            <ac:spMk id="26" creationId="{0AE2CC87-D36A-6740-A07B-7C57A7CAEF44}"/>
          </ac:spMkLst>
        </pc:spChg>
      </pc:sldChg>
      <pc:sldChg chg="addSp delSp modSp new mod">
        <pc:chgData name="Stack Simplify" userId="30f9c473cae68561" providerId="LiveId" clId="{ACF2EC0A-BBE8-CD4C-8FAD-08F31ACF8F99}" dt="2021-05-14T09:55:51.410" v="1397" actId="692"/>
        <pc:sldMkLst>
          <pc:docMk/>
          <pc:sldMk cId="1637599018" sldId="1936"/>
        </pc:sldMkLst>
        <pc:spChg chg="del">
          <ac:chgData name="Stack Simplify" userId="30f9c473cae68561" providerId="LiveId" clId="{ACF2EC0A-BBE8-CD4C-8FAD-08F31ACF8F99}" dt="2021-05-14T09:55:09.940" v="1352" actId="478"/>
          <ac:spMkLst>
            <pc:docMk/>
            <pc:sldMk cId="1637599018" sldId="1936"/>
            <ac:spMk id="3" creationId="{27610860-F8E0-B141-8AE8-3673524A3C5A}"/>
          </ac:spMkLst>
        </pc:spChg>
        <pc:spChg chg="mod">
          <ac:chgData name="Stack Simplify" userId="30f9c473cae68561" providerId="LiveId" clId="{ACF2EC0A-BBE8-CD4C-8FAD-08F31ACF8F99}" dt="2021-05-14T09:55:21.481" v="1379" actId="20577"/>
          <ac:spMkLst>
            <pc:docMk/>
            <pc:sldMk cId="1637599018" sldId="1936"/>
            <ac:spMk id="4" creationId="{9B6B93DC-C844-5B4B-B771-6C99DDF0BBC4}"/>
          </ac:spMkLst>
        </pc:spChg>
        <pc:spChg chg="add mod">
          <ac:chgData name="Stack Simplify" userId="30f9c473cae68561" providerId="LiveId" clId="{ACF2EC0A-BBE8-CD4C-8FAD-08F31ACF8F99}" dt="2021-05-14T09:55:51.410" v="1397" actId="692"/>
          <ac:spMkLst>
            <pc:docMk/>
            <pc:sldMk cId="1637599018" sldId="1936"/>
            <ac:spMk id="6" creationId="{D863F49E-F9FB-224F-AC51-B8B34F5C5990}"/>
          </ac:spMkLst>
        </pc:spChg>
        <pc:picChg chg="add">
          <ac:chgData name="Stack Simplify" userId="30f9c473cae68561" providerId="LiveId" clId="{ACF2EC0A-BBE8-CD4C-8FAD-08F31ACF8F99}" dt="2021-05-14T09:55:10.308" v="1353"/>
          <ac:picMkLst>
            <pc:docMk/>
            <pc:sldMk cId="1637599018" sldId="1936"/>
            <ac:picMk id="5" creationId="{72EE5CF6-B908-624F-9EF5-5106269D1A8F}"/>
          </ac:picMkLst>
        </pc:picChg>
      </pc:sldChg>
      <pc:sldMasterChg chg="delSldLayout">
        <pc:chgData name="Stack Simplify" userId="30f9c473cae68561" providerId="LiveId" clId="{ACF2EC0A-BBE8-CD4C-8FAD-08F31ACF8F99}" dt="2021-05-14T07:50:37.008" v="0" actId="2696"/>
        <pc:sldMasterMkLst>
          <pc:docMk/>
          <pc:sldMasterMk cId="422198654" sldId="2147483648"/>
        </pc:sldMasterMkLst>
        <pc:sldLayoutChg chg="del">
          <pc:chgData name="Stack Simplify" userId="30f9c473cae68561" providerId="LiveId" clId="{ACF2EC0A-BBE8-CD4C-8FAD-08F31ACF8F99}" dt="2021-05-14T07:50:37.008" v="0" actId="2696"/>
          <pc:sldLayoutMkLst>
            <pc:docMk/>
            <pc:sldMasterMk cId="422198654" sldId="2147483648"/>
            <pc:sldLayoutMk cId="1590528536" sldId="2147483661"/>
          </pc:sldLayoutMkLst>
        </pc:sldLayoutChg>
        <pc:sldLayoutChg chg="del">
          <pc:chgData name="Stack Simplify" userId="30f9c473cae68561" providerId="LiveId" clId="{ACF2EC0A-BBE8-CD4C-8FAD-08F31ACF8F99}" dt="2021-05-14T07:50:37.008" v="0" actId="2696"/>
          <pc:sldLayoutMkLst>
            <pc:docMk/>
            <pc:sldMasterMk cId="422198654" sldId="2147483648"/>
            <pc:sldLayoutMk cId="3342062994" sldId="2147483662"/>
          </pc:sldLayoutMkLst>
        </pc:sldLayoutChg>
        <pc:sldLayoutChg chg="del">
          <pc:chgData name="Stack Simplify" userId="30f9c473cae68561" providerId="LiveId" clId="{ACF2EC0A-BBE8-CD4C-8FAD-08F31ACF8F99}" dt="2021-05-14T07:50:37.008" v="0" actId="2696"/>
          <pc:sldLayoutMkLst>
            <pc:docMk/>
            <pc:sldMasterMk cId="422198654" sldId="2147483648"/>
            <pc:sldLayoutMk cId="3540436769" sldId="2147483663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281146-7D6B-A140-97CF-ECB5244B71E1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DF630A8-85BE-C24E-96B1-0F41053BF3A7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 err="1"/>
            <a:t>init</a:t>
          </a:r>
          <a:endParaRPr lang="en-GB" dirty="0"/>
        </a:p>
      </dgm:t>
    </dgm:pt>
    <dgm:pt modelId="{78D4AB66-230A-844C-A55B-A7117D8FC716}" type="parTrans" cxnId="{D13BFB0E-BC1F-F842-8DC8-B7D88F4C3D50}">
      <dgm:prSet/>
      <dgm:spPr/>
      <dgm:t>
        <a:bodyPr/>
        <a:lstStyle/>
        <a:p>
          <a:endParaRPr lang="en-GB"/>
        </a:p>
      </dgm:t>
    </dgm:pt>
    <dgm:pt modelId="{5AE91E30-8091-EC46-9120-82663F85B489}" type="sibTrans" cxnId="{D13BFB0E-BC1F-F842-8DC8-B7D88F4C3D50}">
      <dgm:prSet/>
      <dgm:spPr/>
      <dgm:t>
        <a:bodyPr/>
        <a:lstStyle/>
        <a:p>
          <a:endParaRPr lang="en-GB"/>
        </a:p>
      </dgm:t>
    </dgm:pt>
    <dgm:pt modelId="{98AF8843-A08F-224E-9DE3-23F80834E0FC}">
      <dgm:prSet phldrT="[Text]"/>
      <dgm:spPr>
        <a:solidFill>
          <a:srgbClr val="0070C0"/>
        </a:solidFill>
      </dgm:spPr>
      <dgm:t>
        <a:bodyPr/>
        <a:lstStyle/>
        <a:p>
          <a:r>
            <a:rPr lang="en-GB" dirty="0"/>
            <a:t>validate</a:t>
          </a:r>
        </a:p>
      </dgm:t>
    </dgm:pt>
    <dgm:pt modelId="{AAE169D3-E792-5A46-A3E8-808FCD473719}" type="parTrans" cxnId="{1B161A57-BF52-F84A-AE9D-3D328AE1C278}">
      <dgm:prSet/>
      <dgm:spPr/>
      <dgm:t>
        <a:bodyPr/>
        <a:lstStyle/>
        <a:p>
          <a:endParaRPr lang="en-GB"/>
        </a:p>
      </dgm:t>
    </dgm:pt>
    <dgm:pt modelId="{8BB94AE2-221E-5145-97C0-FAF4CE31DA10}" type="sibTrans" cxnId="{1B161A57-BF52-F84A-AE9D-3D328AE1C278}">
      <dgm:prSet/>
      <dgm:spPr/>
      <dgm:t>
        <a:bodyPr/>
        <a:lstStyle/>
        <a:p>
          <a:endParaRPr lang="en-GB"/>
        </a:p>
      </dgm:t>
    </dgm:pt>
    <dgm:pt modelId="{9CA6E2EC-6EF9-0A44-A225-C779AFA1ADB5}">
      <dgm:prSet phldrT="[Text]"/>
      <dgm:spPr>
        <a:solidFill>
          <a:srgbClr val="FFC000"/>
        </a:solidFill>
      </dgm:spPr>
      <dgm:t>
        <a:bodyPr/>
        <a:lstStyle/>
        <a:p>
          <a:r>
            <a:rPr lang="en-GB" dirty="0"/>
            <a:t>plan</a:t>
          </a:r>
        </a:p>
      </dgm:t>
    </dgm:pt>
    <dgm:pt modelId="{90E3F3F8-7381-8242-AB5B-E7496426B0EE}" type="parTrans" cxnId="{8014512B-1B93-A340-8441-06F5C7621166}">
      <dgm:prSet/>
      <dgm:spPr/>
      <dgm:t>
        <a:bodyPr/>
        <a:lstStyle/>
        <a:p>
          <a:endParaRPr lang="en-GB"/>
        </a:p>
      </dgm:t>
    </dgm:pt>
    <dgm:pt modelId="{47921B75-EA30-6A4F-8D99-5BDDE69CD579}" type="sibTrans" cxnId="{8014512B-1B93-A340-8441-06F5C7621166}">
      <dgm:prSet/>
      <dgm:spPr/>
      <dgm:t>
        <a:bodyPr/>
        <a:lstStyle/>
        <a:p>
          <a:endParaRPr lang="en-GB"/>
        </a:p>
      </dgm:t>
    </dgm:pt>
    <dgm:pt modelId="{136E4566-98C7-DD4A-B3BA-450A591846FF}">
      <dgm:prSet phldrT="[Text]"/>
      <dgm:spPr>
        <a:solidFill>
          <a:srgbClr val="00B050"/>
        </a:solidFill>
      </dgm:spPr>
      <dgm:t>
        <a:bodyPr/>
        <a:lstStyle/>
        <a:p>
          <a:r>
            <a:rPr lang="en-GB" dirty="0"/>
            <a:t>apply</a:t>
          </a:r>
        </a:p>
      </dgm:t>
    </dgm:pt>
    <dgm:pt modelId="{1F9D992C-2655-3547-92BD-5E775CADCAA6}" type="parTrans" cxnId="{596EA5FA-4097-F943-AFBB-728D775695D0}">
      <dgm:prSet/>
      <dgm:spPr/>
      <dgm:t>
        <a:bodyPr/>
        <a:lstStyle/>
        <a:p>
          <a:endParaRPr lang="en-GB"/>
        </a:p>
      </dgm:t>
    </dgm:pt>
    <dgm:pt modelId="{D5676450-623C-1A4A-ABE7-3489AFAE06B8}" type="sibTrans" cxnId="{596EA5FA-4097-F943-AFBB-728D775695D0}">
      <dgm:prSet/>
      <dgm:spPr/>
      <dgm:t>
        <a:bodyPr/>
        <a:lstStyle/>
        <a:p>
          <a:endParaRPr lang="en-GB"/>
        </a:p>
      </dgm:t>
    </dgm:pt>
    <dgm:pt modelId="{7B2392E2-8126-3447-BE7E-40814E8D014A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/>
            <a:t>destroy</a:t>
          </a:r>
        </a:p>
      </dgm:t>
    </dgm:pt>
    <dgm:pt modelId="{D7D5F529-D310-0149-B2CF-A00BBCC37DE2}" type="parTrans" cxnId="{C4BC8CB1-3EC3-3948-8A5B-9C49918A2051}">
      <dgm:prSet/>
      <dgm:spPr/>
      <dgm:t>
        <a:bodyPr/>
        <a:lstStyle/>
        <a:p>
          <a:endParaRPr lang="en-GB"/>
        </a:p>
      </dgm:t>
    </dgm:pt>
    <dgm:pt modelId="{81DCC2F0-C0EA-1C43-ACB3-0790350BB4F6}" type="sibTrans" cxnId="{C4BC8CB1-3EC3-3948-8A5B-9C49918A2051}">
      <dgm:prSet/>
      <dgm:spPr/>
      <dgm:t>
        <a:bodyPr/>
        <a:lstStyle/>
        <a:p>
          <a:endParaRPr lang="en-GB"/>
        </a:p>
      </dgm:t>
    </dgm:pt>
    <dgm:pt modelId="{F43DA1CC-9377-8842-ACC1-84E7431BAE7D}" type="pres">
      <dgm:prSet presAssocID="{EA281146-7D6B-A140-97CF-ECB5244B71E1}" presName="Name0" presStyleCnt="0">
        <dgm:presLayoutVars>
          <dgm:dir/>
          <dgm:animLvl val="lvl"/>
          <dgm:resizeHandles val="exact"/>
        </dgm:presLayoutVars>
      </dgm:prSet>
      <dgm:spPr/>
    </dgm:pt>
    <dgm:pt modelId="{68F75049-22A1-EB4D-B982-15084D6927B1}" type="pres">
      <dgm:prSet presAssocID="{FDF630A8-85BE-C24E-96B1-0F41053BF3A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0AEB1E90-DEC3-5341-8C11-9E97C774E7AE}" type="pres">
      <dgm:prSet presAssocID="{5AE91E30-8091-EC46-9120-82663F85B489}" presName="parTxOnlySpace" presStyleCnt="0"/>
      <dgm:spPr/>
    </dgm:pt>
    <dgm:pt modelId="{F3F5304F-B7FB-B345-8139-093CF3A9A474}" type="pres">
      <dgm:prSet presAssocID="{98AF8843-A08F-224E-9DE3-23F80834E0F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D3056EA4-CC67-0742-9B99-4F8A333495BE}" type="pres">
      <dgm:prSet presAssocID="{8BB94AE2-221E-5145-97C0-FAF4CE31DA10}" presName="parTxOnlySpace" presStyleCnt="0"/>
      <dgm:spPr/>
    </dgm:pt>
    <dgm:pt modelId="{5C64987E-048B-9447-A4A9-302C198DFBD7}" type="pres">
      <dgm:prSet presAssocID="{9CA6E2EC-6EF9-0A44-A225-C779AFA1ADB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12B039B3-5A97-4142-BC37-AEF2CB4B9690}" type="pres">
      <dgm:prSet presAssocID="{47921B75-EA30-6A4F-8D99-5BDDE69CD579}" presName="parTxOnlySpace" presStyleCnt="0"/>
      <dgm:spPr/>
    </dgm:pt>
    <dgm:pt modelId="{8954FAC8-3D3F-4843-A4C1-704D07721619}" type="pres">
      <dgm:prSet presAssocID="{136E4566-98C7-DD4A-B3BA-450A591846F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51F55EBF-8320-D940-8840-1B81119FCAAE}" type="pres">
      <dgm:prSet presAssocID="{D5676450-623C-1A4A-ABE7-3489AFAE06B8}" presName="parTxOnlySpace" presStyleCnt="0"/>
      <dgm:spPr/>
    </dgm:pt>
    <dgm:pt modelId="{5C8D29A2-549D-2F46-BAE7-AFBA252E9BA4}" type="pres">
      <dgm:prSet presAssocID="{7B2392E2-8126-3447-BE7E-40814E8D014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r-TR"/>
        </a:p>
      </dgm:t>
    </dgm:pt>
  </dgm:ptLst>
  <dgm:cxnLst>
    <dgm:cxn modelId="{8014512B-1B93-A340-8441-06F5C7621166}" srcId="{EA281146-7D6B-A140-97CF-ECB5244B71E1}" destId="{9CA6E2EC-6EF9-0A44-A225-C779AFA1ADB5}" srcOrd="2" destOrd="0" parTransId="{90E3F3F8-7381-8242-AB5B-E7496426B0EE}" sibTransId="{47921B75-EA30-6A4F-8D99-5BDDE69CD579}"/>
    <dgm:cxn modelId="{6F8EF528-4179-6C42-B1AE-D98168759A68}" type="presOf" srcId="{98AF8843-A08F-224E-9DE3-23F80834E0FC}" destId="{F3F5304F-B7FB-B345-8139-093CF3A9A474}" srcOrd="0" destOrd="0" presId="urn:microsoft.com/office/officeart/2005/8/layout/chevron1"/>
    <dgm:cxn modelId="{1B161A57-BF52-F84A-AE9D-3D328AE1C278}" srcId="{EA281146-7D6B-A140-97CF-ECB5244B71E1}" destId="{98AF8843-A08F-224E-9DE3-23F80834E0FC}" srcOrd="1" destOrd="0" parTransId="{AAE169D3-E792-5A46-A3E8-808FCD473719}" sibTransId="{8BB94AE2-221E-5145-97C0-FAF4CE31DA10}"/>
    <dgm:cxn modelId="{F011C198-3806-A547-A5F0-B3EF20342910}" type="presOf" srcId="{136E4566-98C7-DD4A-B3BA-450A591846FF}" destId="{8954FAC8-3D3F-4843-A4C1-704D07721619}" srcOrd="0" destOrd="0" presId="urn:microsoft.com/office/officeart/2005/8/layout/chevron1"/>
    <dgm:cxn modelId="{0B209531-AEE2-4B41-BDEA-A8FD09C1DB30}" type="presOf" srcId="{9CA6E2EC-6EF9-0A44-A225-C779AFA1ADB5}" destId="{5C64987E-048B-9447-A4A9-302C198DFBD7}" srcOrd="0" destOrd="0" presId="urn:microsoft.com/office/officeart/2005/8/layout/chevron1"/>
    <dgm:cxn modelId="{C4BC8CB1-3EC3-3948-8A5B-9C49918A2051}" srcId="{EA281146-7D6B-A140-97CF-ECB5244B71E1}" destId="{7B2392E2-8126-3447-BE7E-40814E8D014A}" srcOrd="4" destOrd="0" parTransId="{D7D5F529-D310-0149-B2CF-A00BBCC37DE2}" sibTransId="{81DCC2F0-C0EA-1C43-ACB3-0790350BB4F6}"/>
    <dgm:cxn modelId="{D13BFB0E-BC1F-F842-8DC8-B7D88F4C3D50}" srcId="{EA281146-7D6B-A140-97CF-ECB5244B71E1}" destId="{FDF630A8-85BE-C24E-96B1-0F41053BF3A7}" srcOrd="0" destOrd="0" parTransId="{78D4AB66-230A-844C-A55B-A7117D8FC716}" sibTransId="{5AE91E30-8091-EC46-9120-82663F85B489}"/>
    <dgm:cxn modelId="{596EA5FA-4097-F943-AFBB-728D775695D0}" srcId="{EA281146-7D6B-A140-97CF-ECB5244B71E1}" destId="{136E4566-98C7-DD4A-B3BA-450A591846FF}" srcOrd="3" destOrd="0" parTransId="{1F9D992C-2655-3547-92BD-5E775CADCAA6}" sibTransId="{D5676450-623C-1A4A-ABE7-3489AFAE06B8}"/>
    <dgm:cxn modelId="{3AF91ABD-1500-E841-AB7B-4AB649077879}" type="presOf" srcId="{7B2392E2-8126-3447-BE7E-40814E8D014A}" destId="{5C8D29A2-549D-2F46-BAE7-AFBA252E9BA4}" srcOrd="0" destOrd="0" presId="urn:microsoft.com/office/officeart/2005/8/layout/chevron1"/>
    <dgm:cxn modelId="{464AE74A-2024-5F48-BF14-57062065C492}" type="presOf" srcId="{FDF630A8-85BE-C24E-96B1-0F41053BF3A7}" destId="{68F75049-22A1-EB4D-B982-15084D6927B1}" srcOrd="0" destOrd="0" presId="urn:microsoft.com/office/officeart/2005/8/layout/chevron1"/>
    <dgm:cxn modelId="{FAE055EA-9EE9-494C-8230-772A8FF1C4F3}" type="presOf" srcId="{EA281146-7D6B-A140-97CF-ECB5244B71E1}" destId="{F43DA1CC-9377-8842-ACC1-84E7431BAE7D}" srcOrd="0" destOrd="0" presId="urn:microsoft.com/office/officeart/2005/8/layout/chevron1"/>
    <dgm:cxn modelId="{0425B9FA-C62B-9D40-9E69-FF9264C19129}" type="presParOf" srcId="{F43DA1CC-9377-8842-ACC1-84E7431BAE7D}" destId="{68F75049-22A1-EB4D-B982-15084D6927B1}" srcOrd="0" destOrd="0" presId="urn:microsoft.com/office/officeart/2005/8/layout/chevron1"/>
    <dgm:cxn modelId="{05FE7CAE-B57A-754D-85F8-A0081FA92D23}" type="presParOf" srcId="{F43DA1CC-9377-8842-ACC1-84E7431BAE7D}" destId="{0AEB1E90-DEC3-5341-8C11-9E97C774E7AE}" srcOrd="1" destOrd="0" presId="urn:microsoft.com/office/officeart/2005/8/layout/chevron1"/>
    <dgm:cxn modelId="{D537AA7A-CA4E-4248-879A-E4B26562DDCC}" type="presParOf" srcId="{F43DA1CC-9377-8842-ACC1-84E7431BAE7D}" destId="{F3F5304F-B7FB-B345-8139-093CF3A9A474}" srcOrd="2" destOrd="0" presId="urn:microsoft.com/office/officeart/2005/8/layout/chevron1"/>
    <dgm:cxn modelId="{7A112E66-7F72-CF4F-BE35-AD6BAD7675AD}" type="presParOf" srcId="{F43DA1CC-9377-8842-ACC1-84E7431BAE7D}" destId="{D3056EA4-CC67-0742-9B99-4F8A333495BE}" srcOrd="3" destOrd="0" presId="urn:microsoft.com/office/officeart/2005/8/layout/chevron1"/>
    <dgm:cxn modelId="{9D969D5E-0735-E84C-99CF-2A96CD08612B}" type="presParOf" srcId="{F43DA1CC-9377-8842-ACC1-84E7431BAE7D}" destId="{5C64987E-048B-9447-A4A9-302C198DFBD7}" srcOrd="4" destOrd="0" presId="urn:microsoft.com/office/officeart/2005/8/layout/chevron1"/>
    <dgm:cxn modelId="{B6A084BE-C08A-C049-AF12-31089DFB7370}" type="presParOf" srcId="{F43DA1CC-9377-8842-ACC1-84E7431BAE7D}" destId="{12B039B3-5A97-4142-BC37-AEF2CB4B9690}" srcOrd="5" destOrd="0" presId="urn:microsoft.com/office/officeart/2005/8/layout/chevron1"/>
    <dgm:cxn modelId="{60B44A9E-7F28-CA4B-BF90-EC76BCCAB760}" type="presParOf" srcId="{F43DA1CC-9377-8842-ACC1-84E7431BAE7D}" destId="{8954FAC8-3D3F-4843-A4C1-704D07721619}" srcOrd="6" destOrd="0" presId="urn:microsoft.com/office/officeart/2005/8/layout/chevron1"/>
    <dgm:cxn modelId="{C5824395-02DC-FB4E-BAC9-AE7C81A1399E}" type="presParOf" srcId="{F43DA1CC-9377-8842-ACC1-84E7431BAE7D}" destId="{51F55EBF-8320-D940-8840-1B81119FCAAE}" srcOrd="7" destOrd="0" presId="urn:microsoft.com/office/officeart/2005/8/layout/chevron1"/>
    <dgm:cxn modelId="{96FD8548-313A-7B44-81D3-419811721863}" type="presParOf" srcId="{F43DA1CC-9377-8842-ACC1-84E7431BAE7D}" destId="{5C8D29A2-549D-2F46-BAE7-AFBA252E9BA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281146-7D6B-A140-97CF-ECB5244B71E1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DF630A8-85BE-C24E-96B1-0F41053BF3A7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 err="1"/>
            <a:t>init</a:t>
          </a:r>
          <a:endParaRPr lang="en-GB" dirty="0"/>
        </a:p>
      </dgm:t>
    </dgm:pt>
    <dgm:pt modelId="{78D4AB66-230A-844C-A55B-A7117D8FC716}" type="parTrans" cxnId="{D13BFB0E-BC1F-F842-8DC8-B7D88F4C3D50}">
      <dgm:prSet/>
      <dgm:spPr/>
      <dgm:t>
        <a:bodyPr/>
        <a:lstStyle/>
        <a:p>
          <a:endParaRPr lang="en-GB"/>
        </a:p>
      </dgm:t>
    </dgm:pt>
    <dgm:pt modelId="{5AE91E30-8091-EC46-9120-82663F85B489}" type="sibTrans" cxnId="{D13BFB0E-BC1F-F842-8DC8-B7D88F4C3D50}">
      <dgm:prSet/>
      <dgm:spPr/>
      <dgm:t>
        <a:bodyPr/>
        <a:lstStyle/>
        <a:p>
          <a:endParaRPr lang="en-GB"/>
        </a:p>
      </dgm:t>
    </dgm:pt>
    <dgm:pt modelId="{98AF8843-A08F-224E-9DE3-23F80834E0FC}">
      <dgm:prSet phldrT="[Text]"/>
      <dgm:spPr>
        <a:solidFill>
          <a:srgbClr val="0070C0"/>
        </a:solidFill>
      </dgm:spPr>
      <dgm:t>
        <a:bodyPr/>
        <a:lstStyle/>
        <a:p>
          <a:r>
            <a:rPr lang="en-GB" dirty="0"/>
            <a:t>validate</a:t>
          </a:r>
        </a:p>
      </dgm:t>
    </dgm:pt>
    <dgm:pt modelId="{AAE169D3-E792-5A46-A3E8-808FCD473719}" type="parTrans" cxnId="{1B161A57-BF52-F84A-AE9D-3D328AE1C278}">
      <dgm:prSet/>
      <dgm:spPr/>
      <dgm:t>
        <a:bodyPr/>
        <a:lstStyle/>
        <a:p>
          <a:endParaRPr lang="en-GB"/>
        </a:p>
      </dgm:t>
    </dgm:pt>
    <dgm:pt modelId="{8BB94AE2-221E-5145-97C0-FAF4CE31DA10}" type="sibTrans" cxnId="{1B161A57-BF52-F84A-AE9D-3D328AE1C278}">
      <dgm:prSet/>
      <dgm:spPr/>
      <dgm:t>
        <a:bodyPr/>
        <a:lstStyle/>
        <a:p>
          <a:endParaRPr lang="en-GB"/>
        </a:p>
      </dgm:t>
    </dgm:pt>
    <dgm:pt modelId="{9CA6E2EC-6EF9-0A44-A225-C779AFA1ADB5}">
      <dgm:prSet phldrT="[Text]"/>
      <dgm:spPr>
        <a:solidFill>
          <a:srgbClr val="FFC000"/>
        </a:solidFill>
      </dgm:spPr>
      <dgm:t>
        <a:bodyPr/>
        <a:lstStyle/>
        <a:p>
          <a:r>
            <a:rPr lang="en-GB" dirty="0"/>
            <a:t>plan</a:t>
          </a:r>
        </a:p>
      </dgm:t>
    </dgm:pt>
    <dgm:pt modelId="{90E3F3F8-7381-8242-AB5B-E7496426B0EE}" type="parTrans" cxnId="{8014512B-1B93-A340-8441-06F5C7621166}">
      <dgm:prSet/>
      <dgm:spPr/>
      <dgm:t>
        <a:bodyPr/>
        <a:lstStyle/>
        <a:p>
          <a:endParaRPr lang="en-GB"/>
        </a:p>
      </dgm:t>
    </dgm:pt>
    <dgm:pt modelId="{47921B75-EA30-6A4F-8D99-5BDDE69CD579}" type="sibTrans" cxnId="{8014512B-1B93-A340-8441-06F5C7621166}">
      <dgm:prSet/>
      <dgm:spPr/>
      <dgm:t>
        <a:bodyPr/>
        <a:lstStyle/>
        <a:p>
          <a:endParaRPr lang="en-GB"/>
        </a:p>
      </dgm:t>
    </dgm:pt>
    <dgm:pt modelId="{136E4566-98C7-DD4A-B3BA-450A591846FF}">
      <dgm:prSet phldrT="[Text]"/>
      <dgm:spPr>
        <a:solidFill>
          <a:srgbClr val="00B050"/>
        </a:solidFill>
      </dgm:spPr>
      <dgm:t>
        <a:bodyPr/>
        <a:lstStyle/>
        <a:p>
          <a:r>
            <a:rPr lang="en-GB" dirty="0"/>
            <a:t>apply</a:t>
          </a:r>
        </a:p>
      </dgm:t>
    </dgm:pt>
    <dgm:pt modelId="{1F9D992C-2655-3547-92BD-5E775CADCAA6}" type="parTrans" cxnId="{596EA5FA-4097-F943-AFBB-728D775695D0}">
      <dgm:prSet/>
      <dgm:spPr/>
      <dgm:t>
        <a:bodyPr/>
        <a:lstStyle/>
        <a:p>
          <a:endParaRPr lang="en-GB"/>
        </a:p>
      </dgm:t>
    </dgm:pt>
    <dgm:pt modelId="{D5676450-623C-1A4A-ABE7-3489AFAE06B8}" type="sibTrans" cxnId="{596EA5FA-4097-F943-AFBB-728D775695D0}">
      <dgm:prSet/>
      <dgm:spPr/>
      <dgm:t>
        <a:bodyPr/>
        <a:lstStyle/>
        <a:p>
          <a:endParaRPr lang="en-GB"/>
        </a:p>
      </dgm:t>
    </dgm:pt>
    <dgm:pt modelId="{7B2392E2-8126-3447-BE7E-40814E8D014A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/>
            <a:t>destroy</a:t>
          </a:r>
        </a:p>
      </dgm:t>
    </dgm:pt>
    <dgm:pt modelId="{D7D5F529-D310-0149-B2CF-A00BBCC37DE2}" type="parTrans" cxnId="{C4BC8CB1-3EC3-3948-8A5B-9C49918A2051}">
      <dgm:prSet/>
      <dgm:spPr/>
      <dgm:t>
        <a:bodyPr/>
        <a:lstStyle/>
        <a:p>
          <a:endParaRPr lang="en-GB"/>
        </a:p>
      </dgm:t>
    </dgm:pt>
    <dgm:pt modelId="{81DCC2F0-C0EA-1C43-ACB3-0790350BB4F6}" type="sibTrans" cxnId="{C4BC8CB1-3EC3-3948-8A5B-9C49918A2051}">
      <dgm:prSet/>
      <dgm:spPr/>
      <dgm:t>
        <a:bodyPr/>
        <a:lstStyle/>
        <a:p>
          <a:endParaRPr lang="en-GB"/>
        </a:p>
      </dgm:t>
    </dgm:pt>
    <dgm:pt modelId="{F43DA1CC-9377-8842-ACC1-84E7431BAE7D}" type="pres">
      <dgm:prSet presAssocID="{EA281146-7D6B-A140-97CF-ECB5244B71E1}" presName="Name0" presStyleCnt="0">
        <dgm:presLayoutVars>
          <dgm:dir/>
          <dgm:animLvl val="lvl"/>
          <dgm:resizeHandles val="exact"/>
        </dgm:presLayoutVars>
      </dgm:prSet>
      <dgm:spPr/>
    </dgm:pt>
    <dgm:pt modelId="{68F75049-22A1-EB4D-B982-15084D6927B1}" type="pres">
      <dgm:prSet presAssocID="{FDF630A8-85BE-C24E-96B1-0F41053BF3A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0AEB1E90-DEC3-5341-8C11-9E97C774E7AE}" type="pres">
      <dgm:prSet presAssocID="{5AE91E30-8091-EC46-9120-82663F85B489}" presName="parTxOnlySpace" presStyleCnt="0"/>
      <dgm:spPr/>
    </dgm:pt>
    <dgm:pt modelId="{F3F5304F-B7FB-B345-8139-093CF3A9A474}" type="pres">
      <dgm:prSet presAssocID="{98AF8843-A08F-224E-9DE3-23F80834E0F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D3056EA4-CC67-0742-9B99-4F8A333495BE}" type="pres">
      <dgm:prSet presAssocID="{8BB94AE2-221E-5145-97C0-FAF4CE31DA10}" presName="parTxOnlySpace" presStyleCnt="0"/>
      <dgm:spPr/>
    </dgm:pt>
    <dgm:pt modelId="{5C64987E-048B-9447-A4A9-302C198DFBD7}" type="pres">
      <dgm:prSet presAssocID="{9CA6E2EC-6EF9-0A44-A225-C779AFA1ADB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12B039B3-5A97-4142-BC37-AEF2CB4B9690}" type="pres">
      <dgm:prSet presAssocID="{47921B75-EA30-6A4F-8D99-5BDDE69CD579}" presName="parTxOnlySpace" presStyleCnt="0"/>
      <dgm:spPr/>
    </dgm:pt>
    <dgm:pt modelId="{8954FAC8-3D3F-4843-A4C1-704D07721619}" type="pres">
      <dgm:prSet presAssocID="{136E4566-98C7-DD4A-B3BA-450A591846F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51F55EBF-8320-D940-8840-1B81119FCAAE}" type="pres">
      <dgm:prSet presAssocID="{D5676450-623C-1A4A-ABE7-3489AFAE06B8}" presName="parTxOnlySpace" presStyleCnt="0"/>
      <dgm:spPr/>
    </dgm:pt>
    <dgm:pt modelId="{5C8D29A2-549D-2F46-BAE7-AFBA252E9BA4}" type="pres">
      <dgm:prSet presAssocID="{7B2392E2-8126-3447-BE7E-40814E8D014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r-TR"/>
        </a:p>
      </dgm:t>
    </dgm:pt>
  </dgm:ptLst>
  <dgm:cxnLst>
    <dgm:cxn modelId="{8014512B-1B93-A340-8441-06F5C7621166}" srcId="{EA281146-7D6B-A140-97CF-ECB5244B71E1}" destId="{9CA6E2EC-6EF9-0A44-A225-C779AFA1ADB5}" srcOrd="2" destOrd="0" parTransId="{90E3F3F8-7381-8242-AB5B-E7496426B0EE}" sibTransId="{47921B75-EA30-6A4F-8D99-5BDDE69CD579}"/>
    <dgm:cxn modelId="{6F8EF528-4179-6C42-B1AE-D98168759A68}" type="presOf" srcId="{98AF8843-A08F-224E-9DE3-23F80834E0FC}" destId="{F3F5304F-B7FB-B345-8139-093CF3A9A474}" srcOrd="0" destOrd="0" presId="urn:microsoft.com/office/officeart/2005/8/layout/chevron1"/>
    <dgm:cxn modelId="{1B161A57-BF52-F84A-AE9D-3D328AE1C278}" srcId="{EA281146-7D6B-A140-97CF-ECB5244B71E1}" destId="{98AF8843-A08F-224E-9DE3-23F80834E0FC}" srcOrd="1" destOrd="0" parTransId="{AAE169D3-E792-5A46-A3E8-808FCD473719}" sibTransId="{8BB94AE2-221E-5145-97C0-FAF4CE31DA10}"/>
    <dgm:cxn modelId="{F011C198-3806-A547-A5F0-B3EF20342910}" type="presOf" srcId="{136E4566-98C7-DD4A-B3BA-450A591846FF}" destId="{8954FAC8-3D3F-4843-A4C1-704D07721619}" srcOrd="0" destOrd="0" presId="urn:microsoft.com/office/officeart/2005/8/layout/chevron1"/>
    <dgm:cxn modelId="{0B209531-AEE2-4B41-BDEA-A8FD09C1DB30}" type="presOf" srcId="{9CA6E2EC-6EF9-0A44-A225-C779AFA1ADB5}" destId="{5C64987E-048B-9447-A4A9-302C198DFBD7}" srcOrd="0" destOrd="0" presId="urn:microsoft.com/office/officeart/2005/8/layout/chevron1"/>
    <dgm:cxn modelId="{C4BC8CB1-3EC3-3948-8A5B-9C49918A2051}" srcId="{EA281146-7D6B-A140-97CF-ECB5244B71E1}" destId="{7B2392E2-8126-3447-BE7E-40814E8D014A}" srcOrd="4" destOrd="0" parTransId="{D7D5F529-D310-0149-B2CF-A00BBCC37DE2}" sibTransId="{81DCC2F0-C0EA-1C43-ACB3-0790350BB4F6}"/>
    <dgm:cxn modelId="{D13BFB0E-BC1F-F842-8DC8-B7D88F4C3D50}" srcId="{EA281146-7D6B-A140-97CF-ECB5244B71E1}" destId="{FDF630A8-85BE-C24E-96B1-0F41053BF3A7}" srcOrd="0" destOrd="0" parTransId="{78D4AB66-230A-844C-A55B-A7117D8FC716}" sibTransId="{5AE91E30-8091-EC46-9120-82663F85B489}"/>
    <dgm:cxn modelId="{596EA5FA-4097-F943-AFBB-728D775695D0}" srcId="{EA281146-7D6B-A140-97CF-ECB5244B71E1}" destId="{136E4566-98C7-DD4A-B3BA-450A591846FF}" srcOrd="3" destOrd="0" parTransId="{1F9D992C-2655-3547-92BD-5E775CADCAA6}" sibTransId="{D5676450-623C-1A4A-ABE7-3489AFAE06B8}"/>
    <dgm:cxn modelId="{3AF91ABD-1500-E841-AB7B-4AB649077879}" type="presOf" srcId="{7B2392E2-8126-3447-BE7E-40814E8D014A}" destId="{5C8D29A2-549D-2F46-BAE7-AFBA252E9BA4}" srcOrd="0" destOrd="0" presId="urn:microsoft.com/office/officeart/2005/8/layout/chevron1"/>
    <dgm:cxn modelId="{464AE74A-2024-5F48-BF14-57062065C492}" type="presOf" srcId="{FDF630A8-85BE-C24E-96B1-0F41053BF3A7}" destId="{68F75049-22A1-EB4D-B982-15084D6927B1}" srcOrd="0" destOrd="0" presId="urn:microsoft.com/office/officeart/2005/8/layout/chevron1"/>
    <dgm:cxn modelId="{FAE055EA-9EE9-494C-8230-772A8FF1C4F3}" type="presOf" srcId="{EA281146-7D6B-A140-97CF-ECB5244B71E1}" destId="{F43DA1CC-9377-8842-ACC1-84E7431BAE7D}" srcOrd="0" destOrd="0" presId="urn:microsoft.com/office/officeart/2005/8/layout/chevron1"/>
    <dgm:cxn modelId="{0425B9FA-C62B-9D40-9E69-FF9264C19129}" type="presParOf" srcId="{F43DA1CC-9377-8842-ACC1-84E7431BAE7D}" destId="{68F75049-22A1-EB4D-B982-15084D6927B1}" srcOrd="0" destOrd="0" presId="urn:microsoft.com/office/officeart/2005/8/layout/chevron1"/>
    <dgm:cxn modelId="{05FE7CAE-B57A-754D-85F8-A0081FA92D23}" type="presParOf" srcId="{F43DA1CC-9377-8842-ACC1-84E7431BAE7D}" destId="{0AEB1E90-DEC3-5341-8C11-9E97C774E7AE}" srcOrd="1" destOrd="0" presId="urn:microsoft.com/office/officeart/2005/8/layout/chevron1"/>
    <dgm:cxn modelId="{D537AA7A-CA4E-4248-879A-E4B26562DDCC}" type="presParOf" srcId="{F43DA1CC-9377-8842-ACC1-84E7431BAE7D}" destId="{F3F5304F-B7FB-B345-8139-093CF3A9A474}" srcOrd="2" destOrd="0" presId="urn:microsoft.com/office/officeart/2005/8/layout/chevron1"/>
    <dgm:cxn modelId="{7A112E66-7F72-CF4F-BE35-AD6BAD7675AD}" type="presParOf" srcId="{F43DA1CC-9377-8842-ACC1-84E7431BAE7D}" destId="{D3056EA4-CC67-0742-9B99-4F8A333495BE}" srcOrd="3" destOrd="0" presId="urn:microsoft.com/office/officeart/2005/8/layout/chevron1"/>
    <dgm:cxn modelId="{9D969D5E-0735-E84C-99CF-2A96CD08612B}" type="presParOf" srcId="{F43DA1CC-9377-8842-ACC1-84E7431BAE7D}" destId="{5C64987E-048B-9447-A4A9-302C198DFBD7}" srcOrd="4" destOrd="0" presId="urn:microsoft.com/office/officeart/2005/8/layout/chevron1"/>
    <dgm:cxn modelId="{B6A084BE-C08A-C049-AF12-31089DFB7370}" type="presParOf" srcId="{F43DA1CC-9377-8842-ACC1-84E7431BAE7D}" destId="{12B039B3-5A97-4142-BC37-AEF2CB4B9690}" srcOrd="5" destOrd="0" presId="urn:microsoft.com/office/officeart/2005/8/layout/chevron1"/>
    <dgm:cxn modelId="{60B44A9E-7F28-CA4B-BF90-EC76BCCAB760}" type="presParOf" srcId="{F43DA1CC-9377-8842-ACC1-84E7431BAE7D}" destId="{8954FAC8-3D3F-4843-A4C1-704D07721619}" srcOrd="6" destOrd="0" presId="urn:microsoft.com/office/officeart/2005/8/layout/chevron1"/>
    <dgm:cxn modelId="{C5824395-02DC-FB4E-BAC9-AE7C81A1399E}" type="presParOf" srcId="{F43DA1CC-9377-8842-ACC1-84E7431BAE7D}" destId="{51F55EBF-8320-D940-8840-1B81119FCAAE}" srcOrd="7" destOrd="0" presId="urn:microsoft.com/office/officeart/2005/8/layout/chevron1"/>
    <dgm:cxn modelId="{96FD8548-313A-7B44-81D3-419811721863}" type="presParOf" srcId="{F43DA1CC-9377-8842-ACC1-84E7431BAE7D}" destId="{5C8D29A2-549D-2F46-BAE7-AFBA252E9BA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281146-7D6B-A140-97CF-ECB5244B71E1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DF630A8-85BE-C24E-96B1-0F41053BF3A7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 err="1"/>
            <a:t>init</a:t>
          </a:r>
          <a:endParaRPr lang="en-GB" dirty="0"/>
        </a:p>
      </dgm:t>
    </dgm:pt>
    <dgm:pt modelId="{78D4AB66-230A-844C-A55B-A7117D8FC716}" type="parTrans" cxnId="{D13BFB0E-BC1F-F842-8DC8-B7D88F4C3D50}">
      <dgm:prSet/>
      <dgm:spPr/>
      <dgm:t>
        <a:bodyPr/>
        <a:lstStyle/>
        <a:p>
          <a:endParaRPr lang="en-GB"/>
        </a:p>
      </dgm:t>
    </dgm:pt>
    <dgm:pt modelId="{5AE91E30-8091-EC46-9120-82663F85B489}" type="sibTrans" cxnId="{D13BFB0E-BC1F-F842-8DC8-B7D88F4C3D50}">
      <dgm:prSet/>
      <dgm:spPr/>
      <dgm:t>
        <a:bodyPr/>
        <a:lstStyle/>
        <a:p>
          <a:endParaRPr lang="en-GB"/>
        </a:p>
      </dgm:t>
    </dgm:pt>
    <dgm:pt modelId="{98AF8843-A08F-224E-9DE3-23F80834E0FC}">
      <dgm:prSet phldrT="[Text]"/>
      <dgm:spPr>
        <a:solidFill>
          <a:srgbClr val="0070C0"/>
        </a:solidFill>
      </dgm:spPr>
      <dgm:t>
        <a:bodyPr/>
        <a:lstStyle/>
        <a:p>
          <a:r>
            <a:rPr lang="en-GB" dirty="0"/>
            <a:t>validate</a:t>
          </a:r>
        </a:p>
      </dgm:t>
    </dgm:pt>
    <dgm:pt modelId="{AAE169D3-E792-5A46-A3E8-808FCD473719}" type="parTrans" cxnId="{1B161A57-BF52-F84A-AE9D-3D328AE1C278}">
      <dgm:prSet/>
      <dgm:spPr/>
      <dgm:t>
        <a:bodyPr/>
        <a:lstStyle/>
        <a:p>
          <a:endParaRPr lang="en-GB"/>
        </a:p>
      </dgm:t>
    </dgm:pt>
    <dgm:pt modelId="{8BB94AE2-221E-5145-97C0-FAF4CE31DA10}" type="sibTrans" cxnId="{1B161A57-BF52-F84A-AE9D-3D328AE1C278}">
      <dgm:prSet/>
      <dgm:spPr/>
      <dgm:t>
        <a:bodyPr/>
        <a:lstStyle/>
        <a:p>
          <a:endParaRPr lang="en-GB"/>
        </a:p>
      </dgm:t>
    </dgm:pt>
    <dgm:pt modelId="{9CA6E2EC-6EF9-0A44-A225-C779AFA1ADB5}">
      <dgm:prSet phldrT="[Text]"/>
      <dgm:spPr>
        <a:solidFill>
          <a:srgbClr val="FFC000"/>
        </a:solidFill>
      </dgm:spPr>
      <dgm:t>
        <a:bodyPr/>
        <a:lstStyle/>
        <a:p>
          <a:r>
            <a:rPr lang="en-GB" dirty="0"/>
            <a:t>plan</a:t>
          </a:r>
        </a:p>
      </dgm:t>
    </dgm:pt>
    <dgm:pt modelId="{90E3F3F8-7381-8242-AB5B-E7496426B0EE}" type="parTrans" cxnId="{8014512B-1B93-A340-8441-06F5C7621166}">
      <dgm:prSet/>
      <dgm:spPr/>
      <dgm:t>
        <a:bodyPr/>
        <a:lstStyle/>
        <a:p>
          <a:endParaRPr lang="en-GB"/>
        </a:p>
      </dgm:t>
    </dgm:pt>
    <dgm:pt modelId="{47921B75-EA30-6A4F-8D99-5BDDE69CD579}" type="sibTrans" cxnId="{8014512B-1B93-A340-8441-06F5C7621166}">
      <dgm:prSet/>
      <dgm:spPr/>
      <dgm:t>
        <a:bodyPr/>
        <a:lstStyle/>
        <a:p>
          <a:endParaRPr lang="en-GB"/>
        </a:p>
      </dgm:t>
    </dgm:pt>
    <dgm:pt modelId="{136E4566-98C7-DD4A-B3BA-450A591846FF}">
      <dgm:prSet phldrT="[Text]"/>
      <dgm:spPr>
        <a:solidFill>
          <a:srgbClr val="00B050"/>
        </a:solidFill>
      </dgm:spPr>
      <dgm:t>
        <a:bodyPr/>
        <a:lstStyle/>
        <a:p>
          <a:r>
            <a:rPr lang="en-GB" dirty="0"/>
            <a:t>apply</a:t>
          </a:r>
        </a:p>
      </dgm:t>
    </dgm:pt>
    <dgm:pt modelId="{1F9D992C-2655-3547-92BD-5E775CADCAA6}" type="parTrans" cxnId="{596EA5FA-4097-F943-AFBB-728D775695D0}">
      <dgm:prSet/>
      <dgm:spPr/>
      <dgm:t>
        <a:bodyPr/>
        <a:lstStyle/>
        <a:p>
          <a:endParaRPr lang="en-GB"/>
        </a:p>
      </dgm:t>
    </dgm:pt>
    <dgm:pt modelId="{D5676450-623C-1A4A-ABE7-3489AFAE06B8}" type="sibTrans" cxnId="{596EA5FA-4097-F943-AFBB-728D775695D0}">
      <dgm:prSet/>
      <dgm:spPr/>
      <dgm:t>
        <a:bodyPr/>
        <a:lstStyle/>
        <a:p>
          <a:endParaRPr lang="en-GB"/>
        </a:p>
      </dgm:t>
    </dgm:pt>
    <dgm:pt modelId="{7B2392E2-8126-3447-BE7E-40814E8D014A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/>
            <a:t>destroy</a:t>
          </a:r>
        </a:p>
      </dgm:t>
    </dgm:pt>
    <dgm:pt modelId="{D7D5F529-D310-0149-B2CF-A00BBCC37DE2}" type="parTrans" cxnId="{C4BC8CB1-3EC3-3948-8A5B-9C49918A2051}">
      <dgm:prSet/>
      <dgm:spPr/>
      <dgm:t>
        <a:bodyPr/>
        <a:lstStyle/>
        <a:p>
          <a:endParaRPr lang="en-GB"/>
        </a:p>
      </dgm:t>
    </dgm:pt>
    <dgm:pt modelId="{81DCC2F0-C0EA-1C43-ACB3-0790350BB4F6}" type="sibTrans" cxnId="{C4BC8CB1-3EC3-3948-8A5B-9C49918A2051}">
      <dgm:prSet/>
      <dgm:spPr/>
      <dgm:t>
        <a:bodyPr/>
        <a:lstStyle/>
        <a:p>
          <a:endParaRPr lang="en-GB"/>
        </a:p>
      </dgm:t>
    </dgm:pt>
    <dgm:pt modelId="{F43DA1CC-9377-8842-ACC1-84E7431BAE7D}" type="pres">
      <dgm:prSet presAssocID="{EA281146-7D6B-A140-97CF-ECB5244B71E1}" presName="Name0" presStyleCnt="0">
        <dgm:presLayoutVars>
          <dgm:dir/>
          <dgm:animLvl val="lvl"/>
          <dgm:resizeHandles val="exact"/>
        </dgm:presLayoutVars>
      </dgm:prSet>
      <dgm:spPr/>
    </dgm:pt>
    <dgm:pt modelId="{68F75049-22A1-EB4D-B982-15084D6927B1}" type="pres">
      <dgm:prSet presAssocID="{FDF630A8-85BE-C24E-96B1-0F41053BF3A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0AEB1E90-DEC3-5341-8C11-9E97C774E7AE}" type="pres">
      <dgm:prSet presAssocID="{5AE91E30-8091-EC46-9120-82663F85B489}" presName="parTxOnlySpace" presStyleCnt="0"/>
      <dgm:spPr/>
    </dgm:pt>
    <dgm:pt modelId="{F3F5304F-B7FB-B345-8139-093CF3A9A474}" type="pres">
      <dgm:prSet presAssocID="{98AF8843-A08F-224E-9DE3-23F80834E0F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D3056EA4-CC67-0742-9B99-4F8A333495BE}" type="pres">
      <dgm:prSet presAssocID="{8BB94AE2-221E-5145-97C0-FAF4CE31DA10}" presName="parTxOnlySpace" presStyleCnt="0"/>
      <dgm:spPr/>
    </dgm:pt>
    <dgm:pt modelId="{5C64987E-048B-9447-A4A9-302C198DFBD7}" type="pres">
      <dgm:prSet presAssocID="{9CA6E2EC-6EF9-0A44-A225-C779AFA1ADB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12B039B3-5A97-4142-BC37-AEF2CB4B9690}" type="pres">
      <dgm:prSet presAssocID="{47921B75-EA30-6A4F-8D99-5BDDE69CD579}" presName="parTxOnlySpace" presStyleCnt="0"/>
      <dgm:spPr/>
    </dgm:pt>
    <dgm:pt modelId="{8954FAC8-3D3F-4843-A4C1-704D07721619}" type="pres">
      <dgm:prSet presAssocID="{136E4566-98C7-DD4A-B3BA-450A591846F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51F55EBF-8320-D940-8840-1B81119FCAAE}" type="pres">
      <dgm:prSet presAssocID="{D5676450-623C-1A4A-ABE7-3489AFAE06B8}" presName="parTxOnlySpace" presStyleCnt="0"/>
      <dgm:spPr/>
    </dgm:pt>
    <dgm:pt modelId="{5C8D29A2-549D-2F46-BAE7-AFBA252E9BA4}" type="pres">
      <dgm:prSet presAssocID="{7B2392E2-8126-3447-BE7E-40814E8D014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tr-TR"/>
        </a:p>
      </dgm:t>
    </dgm:pt>
  </dgm:ptLst>
  <dgm:cxnLst>
    <dgm:cxn modelId="{8014512B-1B93-A340-8441-06F5C7621166}" srcId="{EA281146-7D6B-A140-97CF-ECB5244B71E1}" destId="{9CA6E2EC-6EF9-0A44-A225-C779AFA1ADB5}" srcOrd="2" destOrd="0" parTransId="{90E3F3F8-7381-8242-AB5B-E7496426B0EE}" sibTransId="{47921B75-EA30-6A4F-8D99-5BDDE69CD579}"/>
    <dgm:cxn modelId="{6F8EF528-4179-6C42-B1AE-D98168759A68}" type="presOf" srcId="{98AF8843-A08F-224E-9DE3-23F80834E0FC}" destId="{F3F5304F-B7FB-B345-8139-093CF3A9A474}" srcOrd="0" destOrd="0" presId="urn:microsoft.com/office/officeart/2005/8/layout/chevron1"/>
    <dgm:cxn modelId="{1B161A57-BF52-F84A-AE9D-3D328AE1C278}" srcId="{EA281146-7D6B-A140-97CF-ECB5244B71E1}" destId="{98AF8843-A08F-224E-9DE3-23F80834E0FC}" srcOrd="1" destOrd="0" parTransId="{AAE169D3-E792-5A46-A3E8-808FCD473719}" sibTransId="{8BB94AE2-221E-5145-97C0-FAF4CE31DA10}"/>
    <dgm:cxn modelId="{F011C198-3806-A547-A5F0-B3EF20342910}" type="presOf" srcId="{136E4566-98C7-DD4A-B3BA-450A591846FF}" destId="{8954FAC8-3D3F-4843-A4C1-704D07721619}" srcOrd="0" destOrd="0" presId="urn:microsoft.com/office/officeart/2005/8/layout/chevron1"/>
    <dgm:cxn modelId="{0B209531-AEE2-4B41-BDEA-A8FD09C1DB30}" type="presOf" srcId="{9CA6E2EC-6EF9-0A44-A225-C779AFA1ADB5}" destId="{5C64987E-048B-9447-A4A9-302C198DFBD7}" srcOrd="0" destOrd="0" presId="urn:microsoft.com/office/officeart/2005/8/layout/chevron1"/>
    <dgm:cxn modelId="{C4BC8CB1-3EC3-3948-8A5B-9C49918A2051}" srcId="{EA281146-7D6B-A140-97CF-ECB5244B71E1}" destId="{7B2392E2-8126-3447-BE7E-40814E8D014A}" srcOrd="4" destOrd="0" parTransId="{D7D5F529-D310-0149-B2CF-A00BBCC37DE2}" sibTransId="{81DCC2F0-C0EA-1C43-ACB3-0790350BB4F6}"/>
    <dgm:cxn modelId="{D13BFB0E-BC1F-F842-8DC8-B7D88F4C3D50}" srcId="{EA281146-7D6B-A140-97CF-ECB5244B71E1}" destId="{FDF630A8-85BE-C24E-96B1-0F41053BF3A7}" srcOrd="0" destOrd="0" parTransId="{78D4AB66-230A-844C-A55B-A7117D8FC716}" sibTransId="{5AE91E30-8091-EC46-9120-82663F85B489}"/>
    <dgm:cxn modelId="{596EA5FA-4097-F943-AFBB-728D775695D0}" srcId="{EA281146-7D6B-A140-97CF-ECB5244B71E1}" destId="{136E4566-98C7-DD4A-B3BA-450A591846FF}" srcOrd="3" destOrd="0" parTransId="{1F9D992C-2655-3547-92BD-5E775CADCAA6}" sibTransId="{D5676450-623C-1A4A-ABE7-3489AFAE06B8}"/>
    <dgm:cxn modelId="{3AF91ABD-1500-E841-AB7B-4AB649077879}" type="presOf" srcId="{7B2392E2-8126-3447-BE7E-40814E8D014A}" destId="{5C8D29A2-549D-2F46-BAE7-AFBA252E9BA4}" srcOrd="0" destOrd="0" presId="urn:microsoft.com/office/officeart/2005/8/layout/chevron1"/>
    <dgm:cxn modelId="{464AE74A-2024-5F48-BF14-57062065C492}" type="presOf" srcId="{FDF630A8-85BE-C24E-96B1-0F41053BF3A7}" destId="{68F75049-22A1-EB4D-B982-15084D6927B1}" srcOrd="0" destOrd="0" presId="urn:microsoft.com/office/officeart/2005/8/layout/chevron1"/>
    <dgm:cxn modelId="{FAE055EA-9EE9-494C-8230-772A8FF1C4F3}" type="presOf" srcId="{EA281146-7D6B-A140-97CF-ECB5244B71E1}" destId="{F43DA1CC-9377-8842-ACC1-84E7431BAE7D}" srcOrd="0" destOrd="0" presId="urn:microsoft.com/office/officeart/2005/8/layout/chevron1"/>
    <dgm:cxn modelId="{0425B9FA-C62B-9D40-9E69-FF9264C19129}" type="presParOf" srcId="{F43DA1CC-9377-8842-ACC1-84E7431BAE7D}" destId="{68F75049-22A1-EB4D-B982-15084D6927B1}" srcOrd="0" destOrd="0" presId="urn:microsoft.com/office/officeart/2005/8/layout/chevron1"/>
    <dgm:cxn modelId="{05FE7CAE-B57A-754D-85F8-A0081FA92D23}" type="presParOf" srcId="{F43DA1CC-9377-8842-ACC1-84E7431BAE7D}" destId="{0AEB1E90-DEC3-5341-8C11-9E97C774E7AE}" srcOrd="1" destOrd="0" presId="urn:microsoft.com/office/officeart/2005/8/layout/chevron1"/>
    <dgm:cxn modelId="{D537AA7A-CA4E-4248-879A-E4B26562DDCC}" type="presParOf" srcId="{F43DA1CC-9377-8842-ACC1-84E7431BAE7D}" destId="{F3F5304F-B7FB-B345-8139-093CF3A9A474}" srcOrd="2" destOrd="0" presId="urn:microsoft.com/office/officeart/2005/8/layout/chevron1"/>
    <dgm:cxn modelId="{7A112E66-7F72-CF4F-BE35-AD6BAD7675AD}" type="presParOf" srcId="{F43DA1CC-9377-8842-ACC1-84E7431BAE7D}" destId="{D3056EA4-CC67-0742-9B99-4F8A333495BE}" srcOrd="3" destOrd="0" presId="urn:microsoft.com/office/officeart/2005/8/layout/chevron1"/>
    <dgm:cxn modelId="{9D969D5E-0735-E84C-99CF-2A96CD08612B}" type="presParOf" srcId="{F43DA1CC-9377-8842-ACC1-84E7431BAE7D}" destId="{5C64987E-048B-9447-A4A9-302C198DFBD7}" srcOrd="4" destOrd="0" presId="urn:microsoft.com/office/officeart/2005/8/layout/chevron1"/>
    <dgm:cxn modelId="{B6A084BE-C08A-C049-AF12-31089DFB7370}" type="presParOf" srcId="{F43DA1CC-9377-8842-ACC1-84E7431BAE7D}" destId="{12B039B3-5A97-4142-BC37-AEF2CB4B9690}" srcOrd="5" destOrd="0" presId="urn:microsoft.com/office/officeart/2005/8/layout/chevron1"/>
    <dgm:cxn modelId="{60B44A9E-7F28-CA4B-BF90-EC76BCCAB760}" type="presParOf" srcId="{F43DA1CC-9377-8842-ACC1-84E7431BAE7D}" destId="{8954FAC8-3D3F-4843-A4C1-704D07721619}" srcOrd="6" destOrd="0" presId="urn:microsoft.com/office/officeart/2005/8/layout/chevron1"/>
    <dgm:cxn modelId="{C5824395-02DC-FB4E-BAC9-AE7C81A1399E}" type="presParOf" srcId="{F43DA1CC-9377-8842-ACC1-84E7431BAE7D}" destId="{51F55EBF-8320-D940-8840-1B81119FCAAE}" srcOrd="7" destOrd="0" presId="urn:microsoft.com/office/officeart/2005/8/layout/chevron1"/>
    <dgm:cxn modelId="{96FD8548-313A-7B44-81D3-419811721863}" type="presParOf" srcId="{F43DA1CC-9377-8842-ACC1-84E7431BAE7D}" destId="{5C8D29A2-549D-2F46-BAE7-AFBA252E9BA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75049-22A1-EB4D-B982-15084D6927B1}">
      <dsp:nvSpPr>
        <dsp:cNvPr id="0" name=""/>
        <dsp:cNvSpPr/>
      </dsp:nvSpPr>
      <dsp:spPr>
        <a:xfrm>
          <a:off x="3505" y="1174430"/>
          <a:ext cx="3120265" cy="1248106"/>
        </a:xfrm>
        <a:prstGeom prst="chevron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000" kern="1200" dirty="0" err="1"/>
            <a:t>init</a:t>
          </a:r>
          <a:endParaRPr lang="en-GB" sz="4000" kern="1200" dirty="0"/>
        </a:p>
      </dsp:txBody>
      <dsp:txXfrm>
        <a:off x="627558" y="1174430"/>
        <a:ext cx="1872159" cy="1248106"/>
      </dsp:txXfrm>
    </dsp:sp>
    <dsp:sp modelId="{F3F5304F-B7FB-B345-8139-093CF3A9A474}">
      <dsp:nvSpPr>
        <dsp:cNvPr id="0" name=""/>
        <dsp:cNvSpPr/>
      </dsp:nvSpPr>
      <dsp:spPr>
        <a:xfrm>
          <a:off x="2811745" y="1174430"/>
          <a:ext cx="3120265" cy="124810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000" kern="1200" dirty="0"/>
            <a:t>validate</a:t>
          </a:r>
        </a:p>
      </dsp:txBody>
      <dsp:txXfrm>
        <a:off x="3435798" y="1174430"/>
        <a:ext cx="1872159" cy="1248106"/>
      </dsp:txXfrm>
    </dsp:sp>
    <dsp:sp modelId="{5C64987E-048B-9447-A4A9-302C198DFBD7}">
      <dsp:nvSpPr>
        <dsp:cNvPr id="0" name=""/>
        <dsp:cNvSpPr/>
      </dsp:nvSpPr>
      <dsp:spPr>
        <a:xfrm>
          <a:off x="5619984" y="1174430"/>
          <a:ext cx="3120265" cy="1248106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000" kern="1200" dirty="0"/>
            <a:t>plan</a:t>
          </a:r>
        </a:p>
      </dsp:txBody>
      <dsp:txXfrm>
        <a:off x="6244037" y="1174430"/>
        <a:ext cx="1872159" cy="1248106"/>
      </dsp:txXfrm>
    </dsp:sp>
    <dsp:sp modelId="{8954FAC8-3D3F-4843-A4C1-704D07721619}">
      <dsp:nvSpPr>
        <dsp:cNvPr id="0" name=""/>
        <dsp:cNvSpPr/>
      </dsp:nvSpPr>
      <dsp:spPr>
        <a:xfrm>
          <a:off x="8428223" y="1174430"/>
          <a:ext cx="3120265" cy="1248106"/>
        </a:xfrm>
        <a:prstGeom prst="chevron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000" kern="1200" dirty="0"/>
            <a:t>apply</a:t>
          </a:r>
        </a:p>
      </dsp:txBody>
      <dsp:txXfrm>
        <a:off x="9052276" y="1174430"/>
        <a:ext cx="1872159" cy="1248106"/>
      </dsp:txXfrm>
    </dsp:sp>
    <dsp:sp modelId="{5C8D29A2-549D-2F46-BAE7-AFBA252E9BA4}">
      <dsp:nvSpPr>
        <dsp:cNvPr id="0" name=""/>
        <dsp:cNvSpPr/>
      </dsp:nvSpPr>
      <dsp:spPr>
        <a:xfrm>
          <a:off x="11236463" y="1174430"/>
          <a:ext cx="3120265" cy="1248106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000" kern="1200" dirty="0"/>
            <a:t>destroy</a:t>
          </a:r>
        </a:p>
      </dsp:txBody>
      <dsp:txXfrm>
        <a:off x="11860516" y="1174430"/>
        <a:ext cx="1872159" cy="12481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75049-22A1-EB4D-B982-15084D6927B1}">
      <dsp:nvSpPr>
        <dsp:cNvPr id="0" name=""/>
        <dsp:cNvSpPr/>
      </dsp:nvSpPr>
      <dsp:spPr>
        <a:xfrm>
          <a:off x="3505" y="1174430"/>
          <a:ext cx="3120265" cy="1248106"/>
        </a:xfrm>
        <a:prstGeom prst="chevron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000" kern="1200" dirty="0" err="1"/>
            <a:t>init</a:t>
          </a:r>
          <a:endParaRPr lang="en-GB" sz="4000" kern="1200" dirty="0"/>
        </a:p>
      </dsp:txBody>
      <dsp:txXfrm>
        <a:off x="627558" y="1174430"/>
        <a:ext cx="1872159" cy="1248106"/>
      </dsp:txXfrm>
    </dsp:sp>
    <dsp:sp modelId="{F3F5304F-B7FB-B345-8139-093CF3A9A474}">
      <dsp:nvSpPr>
        <dsp:cNvPr id="0" name=""/>
        <dsp:cNvSpPr/>
      </dsp:nvSpPr>
      <dsp:spPr>
        <a:xfrm>
          <a:off x="2811745" y="1174430"/>
          <a:ext cx="3120265" cy="124810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000" kern="1200" dirty="0"/>
            <a:t>validate</a:t>
          </a:r>
        </a:p>
      </dsp:txBody>
      <dsp:txXfrm>
        <a:off x="3435798" y="1174430"/>
        <a:ext cx="1872159" cy="1248106"/>
      </dsp:txXfrm>
    </dsp:sp>
    <dsp:sp modelId="{5C64987E-048B-9447-A4A9-302C198DFBD7}">
      <dsp:nvSpPr>
        <dsp:cNvPr id="0" name=""/>
        <dsp:cNvSpPr/>
      </dsp:nvSpPr>
      <dsp:spPr>
        <a:xfrm>
          <a:off x="5619984" y="1174430"/>
          <a:ext cx="3120265" cy="1248106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000" kern="1200" dirty="0"/>
            <a:t>plan</a:t>
          </a:r>
        </a:p>
      </dsp:txBody>
      <dsp:txXfrm>
        <a:off x="6244037" y="1174430"/>
        <a:ext cx="1872159" cy="1248106"/>
      </dsp:txXfrm>
    </dsp:sp>
    <dsp:sp modelId="{8954FAC8-3D3F-4843-A4C1-704D07721619}">
      <dsp:nvSpPr>
        <dsp:cNvPr id="0" name=""/>
        <dsp:cNvSpPr/>
      </dsp:nvSpPr>
      <dsp:spPr>
        <a:xfrm>
          <a:off x="8428223" y="1174430"/>
          <a:ext cx="3120265" cy="1248106"/>
        </a:xfrm>
        <a:prstGeom prst="chevron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000" kern="1200" dirty="0"/>
            <a:t>apply</a:t>
          </a:r>
        </a:p>
      </dsp:txBody>
      <dsp:txXfrm>
        <a:off x="9052276" y="1174430"/>
        <a:ext cx="1872159" cy="1248106"/>
      </dsp:txXfrm>
    </dsp:sp>
    <dsp:sp modelId="{5C8D29A2-549D-2F46-BAE7-AFBA252E9BA4}">
      <dsp:nvSpPr>
        <dsp:cNvPr id="0" name=""/>
        <dsp:cNvSpPr/>
      </dsp:nvSpPr>
      <dsp:spPr>
        <a:xfrm>
          <a:off x="11236463" y="1174430"/>
          <a:ext cx="3120265" cy="1248106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000" kern="1200" dirty="0"/>
            <a:t>destroy</a:t>
          </a:r>
        </a:p>
      </dsp:txBody>
      <dsp:txXfrm>
        <a:off x="11860516" y="1174430"/>
        <a:ext cx="1872159" cy="12481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75049-22A1-EB4D-B982-15084D6927B1}">
      <dsp:nvSpPr>
        <dsp:cNvPr id="0" name=""/>
        <dsp:cNvSpPr/>
      </dsp:nvSpPr>
      <dsp:spPr>
        <a:xfrm>
          <a:off x="3505" y="1174430"/>
          <a:ext cx="3120265" cy="1248106"/>
        </a:xfrm>
        <a:prstGeom prst="chevron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000" kern="1200" dirty="0" err="1"/>
            <a:t>init</a:t>
          </a:r>
          <a:endParaRPr lang="en-GB" sz="4000" kern="1200" dirty="0"/>
        </a:p>
      </dsp:txBody>
      <dsp:txXfrm>
        <a:off x="627558" y="1174430"/>
        <a:ext cx="1872159" cy="1248106"/>
      </dsp:txXfrm>
    </dsp:sp>
    <dsp:sp modelId="{F3F5304F-B7FB-B345-8139-093CF3A9A474}">
      <dsp:nvSpPr>
        <dsp:cNvPr id="0" name=""/>
        <dsp:cNvSpPr/>
      </dsp:nvSpPr>
      <dsp:spPr>
        <a:xfrm>
          <a:off x="2811745" y="1174430"/>
          <a:ext cx="3120265" cy="124810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000" kern="1200" dirty="0"/>
            <a:t>validate</a:t>
          </a:r>
        </a:p>
      </dsp:txBody>
      <dsp:txXfrm>
        <a:off x="3435798" y="1174430"/>
        <a:ext cx="1872159" cy="1248106"/>
      </dsp:txXfrm>
    </dsp:sp>
    <dsp:sp modelId="{5C64987E-048B-9447-A4A9-302C198DFBD7}">
      <dsp:nvSpPr>
        <dsp:cNvPr id="0" name=""/>
        <dsp:cNvSpPr/>
      </dsp:nvSpPr>
      <dsp:spPr>
        <a:xfrm>
          <a:off x="5619984" y="1174430"/>
          <a:ext cx="3120265" cy="1248106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000" kern="1200" dirty="0"/>
            <a:t>plan</a:t>
          </a:r>
        </a:p>
      </dsp:txBody>
      <dsp:txXfrm>
        <a:off x="6244037" y="1174430"/>
        <a:ext cx="1872159" cy="1248106"/>
      </dsp:txXfrm>
    </dsp:sp>
    <dsp:sp modelId="{8954FAC8-3D3F-4843-A4C1-704D07721619}">
      <dsp:nvSpPr>
        <dsp:cNvPr id="0" name=""/>
        <dsp:cNvSpPr/>
      </dsp:nvSpPr>
      <dsp:spPr>
        <a:xfrm>
          <a:off x="8428223" y="1174430"/>
          <a:ext cx="3120265" cy="1248106"/>
        </a:xfrm>
        <a:prstGeom prst="chevron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000" kern="1200" dirty="0"/>
            <a:t>apply</a:t>
          </a:r>
        </a:p>
      </dsp:txBody>
      <dsp:txXfrm>
        <a:off x="9052276" y="1174430"/>
        <a:ext cx="1872159" cy="1248106"/>
      </dsp:txXfrm>
    </dsp:sp>
    <dsp:sp modelId="{5C8D29A2-549D-2F46-BAE7-AFBA252E9BA4}">
      <dsp:nvSpPr>
        <dsp:cNvPr id="0" name=""/>
        <dsp:cNvSpPr/>
      </dsp:nvSpPr>
      <dsp:spPr>
        <a:xfrm>
          <a:off x="11236463" y="1174430"/>
          <a:ext cx="3120265" cy="1248106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4000" kern="1200" dirty="0"/>
            <a:t>destroy</a:t>
          </a:r>
        </a:p>
      </dsp:txBody>
      <dsp:txXfrm>
        <a:off x="11860516" y="1174430"/>
        <a:ext cx="1872159" cy="12481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92B7C-7B94-48F3-AD53-1D9389467956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8FE51-5DD6-4BF3-9495-81C4A5D2F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9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911273"/>
            <a:ext cx="14630400" cy="431832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0BEE7A-7819-E04D-BB55-67CA138643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799" y="4070555"/>
            <a:ext cx="8170607" cy="1926324"/>
          </a:xfrm>
        </p:spPr>
        <p:txBody>
          <a:bodyPr anchor="t">
            <a:normAutofit/>
          </a:bodyPr>
          <a:lstStyle>
            <a:lvl1pPr algn="l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Slide Deck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D57E49C-3EEA-A443-9547-90F2FEFC96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799" y="5996878"/>
            <a:ext cx="6683969" cy="1701779"/>
          </a:xfrm>
        </p:spPr>
        <p:txBody>
          <a:bodyPr anchor="t"/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200"/>
            </a:lvl3pPr>
            <a:lvl4pPr marL="1645920" indent="0" algn="ctr">
              <a:buNone/>
              <a:defRPr sz="1900"/>
            </a:lvl4pPr>
            <a:lvl5pPr marL="2194560" indent="0" algn="ctr">
              <a:buNone/>
              <a:defRPr sz="1900"/>
            </a:lvl5pPr>
            <a:lvl6pPr marL="2743200" indent="0" algn="ctr">
              <a:buNone/>
              <a:defRPr sz="1900"/>
            </a:lvl6pPr>
            <a:lvl7pPr marL="3291840" indent="0" algn="ctr">
              <a:buNone/>
              <a:defRPr sz="1900"/>
            </a:lvl7pPr>
            <a:lvl8pPr marL="3840480" indent="0" algn="ctr">
              <a:buNone/>
              <a:defRPr sz="1900"/>
            </a:lvl8pPr>
            <a:lvl9pPr marL="4389120" indent="0" algn="ctr">
              <a:buNone/>
              <a:defRPr sz="1900"/>
            </a:lvl9pPr>
          </a:lstStyle>
          <a:p>
            <a:r>
              <a:rPr lang="en-GB" dirty="0"/>
              <a:t>Author </a:t>
            </a:r>
          </a:p>
          <a:p>
            <a:r>
              <a:rPr lang="en-GB" dirty="0"/>
              <a:t>Date </a:t>
            </a:r>
          </a:p>
        </p:txBody>
      </p:sp>
    </p:spTree>
    <p:extLst>
      <p:ext uri="{BB962C8B-B14F-4D97-AF65-F5344CB8AC3E}">
        <p14:creationId xmlns:p14="http://schemas.microsoft.com/office/powerpoint/2010/main" val="1566591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544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821433"/>
            <a:ext cx="12618720" cy="55909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xmlns="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0007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lyan-without-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26175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Kalyan Reddy 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112311"/>
            <a:ext cx="12618720" cy="63000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46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GB" dirty="0"/>
              <a:t>AWS VPC Master Class @Kalyan Reddy Daida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7C995CC4-5E34-0E41-A7F9-D8A939390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20777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0868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698A33-184A-8544-9FAA-FFAA66EAE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46F8684-740B-CF45-9F5C-1B7432DBD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1892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0719BB-4979-0B44-AF6B-85907812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F36EAB-B254-C146-A7C6-0DE76935A5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1835107"/>
            <a:ext cx="6217920" cy="55772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C78D9AA-C4F2-F341-9AD2-DD78F9E32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1835106"/>
            <a:ext cx="6217920" cy="5577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11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7DE078-3DB5-CD4E-B5FF-74FE6A22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88C4095-462F-0E4F-B67A-AB0DB86AE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3989E46-5048-5442-9E93-17CCAA14B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CD68C68-60E1-8E48-B221-933C8C8734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8F8A2F8-2BBD-5C48-9615-20088671D9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601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19923F-80CF-1549-A2F3-FD799F8D8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44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359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42A188-0C7D-5B48-8F5A-A4914AFAC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D79F44-FC70-FA4C-ABA7-3BC66D2F5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97335F7-E000-8E41-80E4-E0A5EE4F2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787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3627E9-05F0-FE4F-9A4C-7EBDC6827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AE113E1-980C-1E4F-BD57-EFD7C1325A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00"/>
            </a:lvl1pPr>
            <a:lvl2pPr marL="548640" indent="0">
              <a:buNone/>
              <a:defRPr sz="3400"/>
            </a:lvl2pPr>
            <a:lvl3pPr marL="1097280" indent="0">
              <a:buNone/>
              <a:defRPr sz="290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913DE4B-B046-924F-B3CB-32E0383A5D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C152A71-4150-4C4A-9445-154BD939EB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BF15324-A847-7E48-BDE6-12E305FCF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AWS VPC Master Class @Kalyan Reddy Daida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2DD7A1F-D1EA-C646-9E58-6DC2830FA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fld id="{18A65C51-7344-6544-8116-303C127F51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569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73CC461-EC5E-944F-B708-4B7701E89627}"/>
              </a:ext>
            </a:extLst>
          </p:cNvPr>
          <p:cNvSpPr/>
          <p:nvPr/>
        </p:nvSpPr>
        <p:spPr>
          <a:xfrm>
            <a:off x="-15031" y="7665929"/>
            <a:ext cx="14645431" cy="56367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0A5E41C-C682-7742-8D56-362E23AF9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1821433"/>
            <a:ext cx="12618720" cy="5590922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0" y="7756238"/>
            <a:ext cx="4937760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lvl1pPr algn="ctr">
              <a:defRPr sz="1700" b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6" name="Footer Placeholder 7"/>
          <p:cNvSpPr txBox="1">
            <a:spLocks/>
          </p:cNvSpPr>
          <p:nvPr/>
        </p:nvSpPr>
        <p:spPr>
          <a:xfrm>
            <a:off x="12852044" y="7714109"/>
            <a:ext cx="1735609" cy="437415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dirty="0"/>
              <a:t>StackSimplify</a:t>
            </a:r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422198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5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8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9.png"/><Relationship Id="rId11" Type="http://schemas.openxmlformats.org/officeDocument/2006/relationships/image" Target="../media/image105.png"/><Relationship Id="rId5" Type="http://schemas.openxmlformats.org/officeDocument/2006/relationships/image" Target="../media/image98.png"/><Relationship Id="rId10" Type="http://schemas.openxmlformats.org/officeDocument/2006/relationships/image" Target="../media/image104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9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1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1.svg"/><Relationship Id="rId17" Type="http://schemas.openxmlformats.org/officeDocument/2006/relationships/image" Target="../media/image20.png"/><Relationship Id="rId2" Type="http://schemas.openxmlformats.org/officeDocument/2006/relationships/image" Target="../media/image2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6.png"/><Relationship Id="rId5" Type="http://schemas.openxmlformats.org/officeDocument/2006/relationships/image" Target="../media/image5.png"/><Relationship Id="rId15" Type="http://schemas.openxmlformats.org/officeDocument/2006/relationships/image" Target="../media/image18.png"/><Relationship Id="rId10" Type="http://schemas.openxmlformats.org/officeDocument/2006/relationships/image" Target="../media/image16.sv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17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8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9.png"/><Relationship Id="rId11" Type="http://schemas.openxmlformats.org/officeDocument/2006/relationships/image" Target="../media/image105.png"/><Relationship Id="rId5" Type="http://schemas.openxmlformats.org/officeDocument/2006/relationships/image" Target="../media/image98.png"/><Relationship Id="rId10" Type="http://schemas.openxmlformats.org/officeDocument/2006/relationships/image" Target="../media/image104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9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0.png"/><Relationship Id="rId1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2.png"/><Relationship Id="rId17" Type="http://schemas.openxmlformats.org/officeDocument/2006/relationships/image" Target="../media/image26.svg"/><Relationship Id="rId2" Type="http://schemas.openxmlformats.org/officeDocument/2006/relationships/image" Target="../media/image2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5" Type="http://schemas.openxmlformats.org/officeDocument/2006/relationships/image" Target="../media/image19.svg"/><Relationship Id="rId10" Type="http://schemas.openxmlformats.org/officeDocument/2006/relationships/image" Target="../media/image17.png"/><Relationship Id="rId19" Type="http://schemas.openxmlformats.org/officeDocument/2006/relationships/image" Target="../media/image28.sv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15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8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9.png"/><Relationship Id="rId11" Type="http://schemas.openxmlformats.org/officeDocument/2006/relationships/image" Target="../media/image105.png"/><Relationship Id="rId5" Type="http://schemas.openxmlformats.org/officeDocument/2006/relationships/image" Target="../media/image98.png"/><Relationship Id="rId15" Type="http://schemas.openxmlformats.org/officeDocument/2006/relationships/image" Target="../media/image114.png"/><Relationship Id="rId10" Type="http://schemas.openxmlformats.org/officeDocument/2006/relationships/image" Target="../media/image104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9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2.png"/><Relationship Id="rId2" Type="http://schemas.openxmlformats.org/officeDocument/2006/relationships/image" Target="../media/image2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5" Type="http://schemas.openxmlformats.org/officeDocument/2006/relationships/image" Target="../media/image29.svg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11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8.png"/><Relationship Id="rId18" Type="http://schemas.openxmlformats.org/officeDocument/2006/relationships/image" Target="../media/image29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7.png"/><Relationship Id="rId17" Type="http://schemas.openxmlformats.org/officeDocument/2006/relationships/image" Target="../media/image27.png"/><Relationship Id="rId2" Type="http://schemas.openxmlformats.org/officeDocument/2006/relationships/image" Target="../media/image58.png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9.png"/><Relationship Id="rId11" Type="http://schemas.openxmlformats.org/officeDocument/2006/relationships/image" Target="../media/image105.png"/><Relationship Id="rId5" Type="http://schemas.openxmlformats.org/officeDocument/2006/relationships/image" Target="../media/image98.png"/><Relationship Id="rId15" Type="http://schemas.openxmlformats.org/officeDocument/2006/relationships/image" Target="../media/image114.png"/><Relationship Id="rId10" Type="http://schemas.openxmlformats.org/officeDocument/2006/relationships/image" Target="../media/image104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9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8.png"/><Relationship Id="rId1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0.png"/><Relationship Id="rId17" Type="http://schemas.openxmlformats.org/officeDocument/2006/relationships/image" Target="../media/image28.png"/><Relationship Id="rId2" Type="http://schemas.openxmlformats.org/officeDocument/2006/relationships/image" Target="../media/image2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5" Type="http://schemas.openxmlformats.org/officeDocument/2006/relationships/image" Target="../media/image26.png"/><Relationship Id="rId10" Type="http://schemas.openxmlformats.org/officeDocument/2006/relationships/image" Target="../media/image18.png"/><Relationship Id="rId19" Type="http://schemas.openxmlformats.org/officeDocument/2006/relationships/image" Target="../media/image30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16.sv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1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8.png"/><Relationship Id="rId18" Type="http://schemas.openxmlformats.org/officeDocument/2006/relationships/image" Target="../media/image29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7.png"/><Relationship Id="rId17" Type="http://schemas.openxmlformats.org/officeDocument/2006/relationships/image" Target="../media/image27.png"/><Relationship Id="rId2" Type="http://schemas.openxmlformats.org/officeDocument/2006/relationships/image" Target="../media/image58.png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9.png"/><Relationship Id="rId11" Type="http://schemas.openxmlformats.org/officeDocument/2006/relationships/image" Target="../media/image105.png"/><Relationship Id="rId5" Type="http://schemas.openxmlformats.org/officeDocument/2006/relationships/image" Target="../media/image98.png"/><Relationship Id="rId15" Type="http://schemas.openxmlformats.org/officeDocument/2006/relationships/image" Target="../media/image114.png"/><Relationship Id="rId10" Type="http://schemas.openxmlformats.org/officeDocument/2006/relationships/image" Target="../media/image104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9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8.png"/><Relationship Id="rId1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0.png"/><Relationship Id="rId17" Type="http://schemas.openxmlformats.org/officeDocument/2006/relationships/image" Target="../media/image28.png"/><Relationship Id="rId2" Type="http://schemas.openxmlformats.org/officeDocument/2006/relationships/image" Target="../media/image2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5" Type="http://schemas.openxmlformats.org/officeDocument/2006/relationships/image" Target="../media/image26.png"/><Relationship Id="rId10" Type="http://schemas.openxmlformats.org/officeDocument/2006/relationships/image" Target="../media/image18.png"/><Relationship Id="rId19" Type="http://schemas.openxmlformats.org/officeDocument/2006/relationships/image" Target="../media/image30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16.sv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6.svg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1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8.png"/><Relationship Id="rId18" Type="http://schemas.openxmlformats.org/officeDocument/2006/relationships/image" Target="../media/image29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7.png"/><Relationship Id="rId17" Type="http://schemas.openxmlformats.org/officeDocument/2006/relationships/image" Target="../media/image27.png"/><Relationship Id="rId2" Type="http://schemas.openxmlformats.org/officeDocument/2006/relationships/image" Target="../media/image58.png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9.png"/><Relationship Id="rId11" Type="http://schemas.openxmlformats.org/officeDocument/2006/relationships/image" Target="../media/image105.png"/><Relationship Id="rId5" Type="http://schemas.openxmlformats.org/officeDocument/2006/relationships/image" Target="../media/image98.png"/><Relationship Id="rId15" Type="http://schemas.openxmlformats.org/officeDocument/2006/relationships/image" Target="../media/image114.png"/><Relationship Id="rId10" Type="http://schemas.openxmlformats.org/officeDocument/2006/relationships/image" Target="../media/image104.png"/><Relationship Id="rId19" Type="http://schemas.openxmlformats.org/officeDocument/2006/relationships/image" Target="../media/image122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9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6.svg"/><Relationship Id="rId18" Type="http://schemas.openxmlformats.org/officeDocument/2006/relationships/image" Target="../media/image30.png"/><Relationship Id="rId3" Type="http://schemas.openxmlformats.org/officeDocument/2006/relationships/image" Target="../media/image3.png"/><Relationship Id="rId21" Type="http://schemas.openxmlformats.org/officeDocument/2006/relationships/image" Target="../media/image38.svg"/><Relationship Id="rId7" Type="http://schemas.openxmlformats.org/officeDocument/2006/relationships/image" Target="../media/image7.png"/><Relationship Id="rId12" Type="http://schemas.openxmlformats.org/officeDocument/2006/relationships/image" Target="../media/image8.png"/><Relationship Id="rId17" Type="http://schemas.openxmlformats.org/officeDocument/2006/relationships/image" Target="../media/image29.png"/><Relationship Id="rId2" Type="http://schemas.openxmlformats.org/officeDocument/2006/relationships/image" Target="../media/image2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0.png"/><Relationship Id="rId5" Type="http://schemas.openxmlformats.org/officeDocument/2006/relationships/image" Target="../media/image5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18.png"/><Relationship Id="rId14" Type="http://schemas.openxmlformats.org/officeDocument/2006/relationships/image" Target="../media/image26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8.png"/><Relationship Id="rId18" Type="http://schemas.openxmlformats.org/officeDocument/2006/relationships/image" Target="../media/image29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7.png"/><Relationship Id="rId17" Type="http://schemas.openxmlformats.org/officeDocument/2006/relationships/image" Target="../media/image27.png"/><Relationship Id="rId2" Type="http://schemas.openxmlformats.org/officeDocument/2006/relationships/image" Target="../media/image58.png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9.png"/><Relationship Id="rId11" Type="http://schemas.openxmlformats.org/officeDocument/2006/relationships/image" Target="../media/image105.png"/><Relationship Id="rId5" Type="http://schemas.openxmlformats.org/officeDocument/2006/relationships/image" Target="../media/image98.png"/><Relationship Id="rId15" Type="http://schemas.openxmlformats.org/officeDocument/2006/relationships/image" Target="../media/image114.png"/><Relationship Id="rId10" Type="http://schemas.openxmlformats.org/officeDocument/2006/relationships/image" Target="../media/image104.png"/><Relationship Id="rId19" Type="http://schemas.openxmlformats.org/officeDocument/2006/relationships/image" Target="../media/image3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9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8.png"/><Relationship Id="rId1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0.png"/><Relationship Id="rId17" Type="http://schemas.openxmlformats.org/officeDocument/2006/relationships/image" Target="../media/image28.png"/><Relationship Id="rId2" Type="http://schemas.openxmlformats.org/officeDocument/2006/relationships/image" Target="../media/image2.png"/><Relationship Id="rId16" Type="http://schemas.openxmlformats.org/officeDocument/2006/relationships/image" Target="../media/image27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5" Type="http://schemas.openxmlformats.org/officeDocument/2006/relationships/image" Target="../media/image26.png"/><Relationship Id="rId10" Type="http://schemas.openxmlformats.org/officeDocument/2006/relationships/image" Target="../media/image18.png"/><Relationship Id="rId19" Type="http://schemas.openxmlformats.org/officeDocument/2006/relationships/image" Target="../media/image30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16.sv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1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8.png"/><Relationship Id="rId18" Type="http://schemas.openxmlformats.org/officeDocument/2006/relationships/image" Target="../media/image29.png"/><Relationship Id="rId3" Type="http://schemas.openxmlformats.org/officeDocument/2006/relationships/image" Target="../media/image96.png"/><Relationship Id="rId21" Type="http://schemas.openxmlformats.org/officeDocument/2006/relationships/image" Target="../media/image128.png"/><Relationship Id="rId7" Type="http://schemas.openxmlformats.org/officeDocument/2006/relationships/image" Target="../media/image100.png"/><Relationship Id="rId12" Type="http://schemas.openxmlformats.org/officeDocument/2006/relationships/image" Target="../media/image107.png"/><Relationship Id="rId17" Type="http://schemas.openxmlformats.org/officeDocument/2006/relationships/image" Target="../media/image27.png"/><Relationship Id="rId2" Type="http://schemas.openxmlformats.org/officeDocument/2006/relationships/image" Target="../media/image58.png"/><Relationship Id="rId16" Type="http://schemas.openxmlformats.org/officeDocument/2006/relationships/image" Target="../media/image117.png"/><Relationship Id="rId20" Type="http://schemas.openxmlformats.org/officeDocument/2006/relationships/image" Target="../media/image1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9.png"/><Relationship Id="rId11" Type="http://schemas.openxmlformats.org/officeDocument/2006/relationships/image" Target="../media/image105.png"/><Relationship Id="rId5" Type="http://schemas.openxmlformats.org/officeDocument/2006/relationships/image" Target="../media/image98.png"/><Relationship Id="rId15" Type="http://schemas.openxmlformats.org/officeDocument/2006/relationships/image" Target="../media/image114.png"/><Relationship Id="rId10" Type="http://schemas.openxmlformats.org/officeDocument/2006/relationships/image" Target="../media/image104.png"/><Relationship Id="rId19" Type="http://schemas.openxmlformats.org/officeDocument/2006/relationships/image" Target="../media/image3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6.sv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8.png"/><Relationship Id="rId18" Type="http://schemas.openxmlformats.org/officeDocument/2006/relationships/image" Target="../media/image29.png"/><Relationship Id="rId3" Type="http://schemas.openxmlformats.org/officeDocument/2006/relationships/image" Target="../media/image96.png"/><Relationship Id="rId21" Type="http://schemas.openxmlformats.org/officeDocument/2006/relationships/image" Target="../media/image128.png"/><Relationship Id="rId7" Type="http://schemas.openxmlformats.org/officeDocument/2006/relationships/image" Target="../media/image100.png"/><Relationship Id="rId12" Type="http://schemas.openxmlformats.org/officeDocument/2006/relationships/image" Target="../media/image107.png"/><Relationship Id="rId17" Type="http://schemas.openxmlformats.org/officeDocument/2006/relationships/image" Target="../media/image27.png"/><Relationship Id="rId2" Type="http://schemas.openxmlformats.org/officeDocument/2006/relationships/image" Target="../media/image58.png"/><Relationship Id="rId16" Type="http://schemas.openxmlformats.org/officeDocument/2006/relationships/image" Target="../media/image117.png"/><Relationship Id="rId20" Type="http://schemas.openxmlformats.org/officeDocument/2006/relationships/image" Target="../media/image1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9.png"/><Relationship Id="rId11" Type="http://schemas.openxmlformats.org/officeDocument/2006/relationships/image" Target="../media/image105.png"/><Relationship Id="rId5" Type="http://schemas.openxmlformats.org/officeDocument/2006/relationships/image" Target="../media/image98.png"/><Relationship Id="rId15" Type="http://schemas.openxmlformats.org/officeDocument/2006/relationships/image" Target="../media/image114.png"/><Relationship Id="rId10" Type="http://schemas.openxmlformats.org/officeDocument/2006/relationships/image" Target="../media/image104.png"/><Relationship Id="rId19" Type="http://schemas.openxmlformats.org/officeDocument/2006/relationships/image" Target="../media/image3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9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svg"/><Relationship Id="rId4" Type="http://schemas.openxmlformats.org/officeDocument/2006/relationships/image" Target="../media/image36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51.svg"/><Relationship Id="rId18" Type="http://schemas.openxmlformats.org/officeDocument/2006/relationships/image" Target="../media/image45.png"/><Relationship Id="rId3" Type="http://schemas.openxmlformats.org/officeDocument/2006/relationships/image" Target="../media/image9.svg"/><Relationship Id="rId21" Type="http://schemas.openxmlformats.org/officeDocument/2006/relationships/image" Target="../media/image42.svg"/><Relationship Id="rId7" Type="http://schemas.openxmlformats.org/officeDocument/2006/relationships/image" Target="../media/image19.svg"/><Relationship Id="rId12" Type="http://schemas.openxmlformats.org/officeDocument/2006/relationships/image" Target="../media/image42.png"/><Relationship Id="rId17" Type="http://schemas.openxmlformats.org/officeDocument/2006/relationships/image" Target="../media/image55.svg"/><Relationship Id="rId2" Type="http://schemas.openxmlformats.org/officeDocument/2006/relationships/image" Target="../media/image37.png"/><Relationship Id="rId16" Type="http://schemas.openxmlformats.org/officeDocument/2006/relationships/image" Target="../media/image44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11" Type="http://schemas.openxmlformats.org/officeDocument/2006/relationships/image" Target="../media/image49.svg"/><Relationship Id="rId5" Type="http://schemas.openxmlformats.org/officeDocument/2006/relationships/image" Target="../media/image45.svg"/><Relationship Id="rId15" Type="http://schemas.openxmlformats.org/officeDocument/2006/relationships/image" Target="../media/image53.svg"/><Relationship Id="rId10" Type="http://schemas.openxmlformats.org/officeDocument/2006/relationships/image" Target="../media/image41.png"/><Relationship Id="rId19" Type="http://schemas.openxmlformats.org/officeDocument/2006/relationships/image" Target="../media/image57.svg"/><Relationship Id="rId4" Type="http://schemas.openxmlformats.org/officeDocument/2006/relationships/image" Target="../media/image38.png"/><Relationship Id="rId9" Type="http://schemas.openxmlformats.org/officeDocument/2006/relationships/image" Target="../media/image47.svg"/><Relationship Id="rId14" Type="http://schemas.openxmlformats.org/officeDocument/2006/relationships/image" Target="../media/image43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51.svg"/><Relationship Id="rId18" Type="http://schemas.openxmlformats.org/officeDocument/2006/relationships/image" Target="../media/image35.png"/><Relationship Id="rId3" Type="http://schemas.openxmlformats.org/officeDocument/2006/relationships/image" Target="../media/image9.svg"/><Relationship Id="rId21" Type="http://schemas.openxmlformats.org/officeDocument/2006/relationships/image" Target="../media/image44.svg"/><Relationship Id="rId7" Type="http://schemas.openxmlformats.org/officeDocument/2006/relationships/image" Target="../media/image19.svg"/><Relationship Id="rId12" Type="http://schemas.openxmlformats.org/officeDocument/2006/relationships/image" Target="../media/image42.png"/><Relationship Id="rId17" Type="http://schemas.openxmlformats.org/officeDocument/2006/relationships/image" Target="../media/image57.svg"/><Relationship Id="rId2" Type="http://schemas.openxmlformats.org/officeDocument/2006/relationships/image" Target="../media/image37.png"/><Relationship Id="rId16" Type="http://schemas.openxmlformats.org/officeDocument/2006/relationships/image" Target="../media/image45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11" Type="http://schemas.openxmlformats.org/officeDocument/2006/relationships/image" Target="../media/image53.svg"/><Relationship Id="rId5" Type="http://schemas.openxmlformats.org/officeDocument/2006/relationships/image" Target="../media/image45.svg"/><Relationship Id="rId15" Type="http://schemas.openxmlformats.org/officeDocument/2006/relationships/image" Target="../media/image55.svg"/><Relationship Id="rId10" Type="http://schemas.openxmlformats.org/officeDocument/2006/relationships/image" Target="../media/image43.png"/><Relationship Id="rId19" Type="http://schemas.openxmlformats.org/officeDocument/2006/relationships/image" Target="../media/image42.svg"/><Relationship Id="rId4" Type="http://schemas.openxmlformats.org/officeDocument/2006/relationships/image" Target="../media/image38.png"/><Relationship Id="rId9" Type="http://schemas.openxmlformats.org/officeDocument/2006/relationships/image" Target="../media/image47.svg"/><Relationship Id="rId14" Type="http://schemas.openxmlformats.org/officeDocument/2006/relationships/image" Target="../media/image44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6.png"/><Relationship Id="rId1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9.svg"/><Relationship Id="rId17" Type="http://schemas.openxmlformats.org/officeDocument/2006/relationships/image" Target="../media/image18.png"/><Relationship Id="rId2" Type="http://schemas.openxmlformats.org/officeDocument/2006/relationships/image" Target="../media/image2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5.png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10" Type="http://schemas.openxmlformats.org/officeDocument/2006/relationships/image" Target="../media/image16.svg"/><Relationship Id="rId19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21.sv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8.png"/><Relationship Id="rId18" Type="http://schemas.openxmlformats.org/officeDocument/2006/relationships/image" Target="../media/image29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7.png"/><Relationship Id="rId17" Type="http://schemas.openxmlformats.org/officeDocument/2006/relationships/image" Target="../media/image27.png"/><Relationship Id="rId2" Type="http://schemas.openxmlformats.org/officeDocument/2006/relationships/image" Target="../media/image58.png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9.png"/><Relationship Id="rId11" Type="http://schemas.openxmlformats.org/officeDocument/2006/relationships/image" Target="../media/image105.png"/><Relationship Id="rId5" Type="http://schemas.openxmlformats.org/officeDocument/2006/relationships/image" Target="../media/image98.png"/><Relationship Id="rId15" Type="http://schemas.openxmlformats.org/officeDocument/2006/relationships/image" Target="../media/image114.png"/><Relationship Id="rId10" Type="http://schemas.openxmlformats.org/officeDocument/2006/relationships/image" Target="../media/image104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9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8.png"/><Relationship Id="rId1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0.png"/><Relationship Id="rId17" Type="http://schemas.openxmlformats.org/officeDocument/2006/relationships/image" Target="../media/image28.png"/><Relationship Id="rId2" Type="http://schemas.openxmlformats.org/officeDocument/2006/relationships/image" Target="../media/image2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5" Type="http://schemas.openxmlformats.org/officeDocument/2006/relationships/image" Target="../media/image26.png"/><Relationship Id="rId10" Type="http://schemas.openxmlformats.org/officeDocument/2006/relationships/image" Target="../media/image18.png"/><Relationship Id="rId19" Type="http://schemas.openxmlformats.org/officeDocument/2006/relationships/image" Target="../media/image30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16.sv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1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1.svg"/><Relationship Id="rId17" Type="http://schemas.openxmlformats.org/officeDocument/2006/relationships/image" Target="../media/image20.png"/><Relationship Id="rId2" Type="http://schemas.openxmlformats.org/officeDocument/2006/relationships/image" Target="../media/image2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6.png"/><Relationship Id="rId5" Type="http://schemas.openxmlformats.org/officeDocument/2006/relationships/image" Target="../media/image5.png"/><Relationship Id="rId15" Type="http://schemas.openxmlformats.org/officeDocument/2006/relationships/image" Target="../media/image18.png"/><Relationship Id="rId10" Type="http://schemas.openxmlformats.org/officeDocument/2006/relationships/image" Target="../media/image16.sv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17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1.xml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8.png"/><Relationship Id="rId18" Type="http://schemas.openxmlformats.org/officeDocument/2006/relationships/image" Target="../media/image29.png"/><Relationship Id="rId3" Type="http://schemas.openxmlformats.org/officeDocument/2006/relationships/image" Target="../media/image96.png"/><Relationship Id="rId21" Type="http://schemas.openxmlformats.org/officeDocument/2006/relationships/image" Target="../media/image46.png"/><Relationship Id="rId7" Type="http://schemas.openxmlformats.org/officeDocument/2006/relationships/image" Target="../media/image100.png"/><Relationship Id="rId12" Type="http://schemas.openxmlformats.org/officeDocument/2006/relationships/image" Target="../media/image107.png"/><Relationship Id="rId17" Type="http://schemas.openxmlformats.org/officeDocument/2006/relationships/image" Target="../media/image27.png"/><Relationship Id="rId2" Type="http://schemas.openxmlformats.org/officeDocument/2006/relationships/image" Target="../media/image58.png"/><Relationship Id="rId16" Type="http://schemas.openxmlformats.org/officeDocument/2006/relationships/image" Target="../media/image117.png"/><Relationship Id="rId20" Type="http://schemas.openxmlformats.org/officeDocument/2006/relationships/image" Target="../media/image12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9.png"/><Relationship Id="rId11" Type="http://schemas.openxmlformats.org/officeDocument/2006/relationships/image" Target="../media/image105.png"/><Relationship Id="rId5" Type="http://schemas.openxmlformats.org/officeDocument/2006/relationships/image" Target="../media/image98.png"/><Relationship Id="rId15" Type="http://schemas.openxmlformats.org/officeDocument/2006/relationships/image" Target="../media/image114.png"/><Relationship Id="rId23" Type="http://schemas.openxmlformats.org/officeDocument/2006/relationships/image" Target="../media/image48.png"/><Relationship Id="rId10" Type="http://schemas.openxmlformats.org/officeDocument/2006/relationships/image" Target="../media/image104.png"/><Relationship Id="rId19" Type="http://schemas.openxmlformats.org/officeDocument/2006/relationships/image" Target="../media/image127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9.png"/><Relationship Id="rId22" Type="http://schemas.openxmlformats.org/officeDocument/2006/relationships/image" Target="../media/image47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6.png"/><Relationship Id="rId18" Type="http://schemas.openxmlformats.org/officeDocument/2006/relationships/image" Target="../media/image56.png"/><Relationship Id="rId3" Type="http://schemas.openxmlformats.org/officeDocument/2006/relationships/image" Target="../media/image47.png"/><Relationship Id="rId7" Type="http://schemas.openxmlformats.org/officeDocument/2006/relationships/image" Target="../media/image16.svg"/><Relationship Id="rId12" Type="http://schemas.openxmlformats.org/officeDocument/2006/relationships/image" Target="../media/image53.png"/><Relationship Id="rId17" Type="http://schemas.openxmlformats.org/officeDocument/2006/relationships/image" Target="../media/image55.png"/><Relationship Id="rId2" Type="http://schemas.openxmlformats.org/officeDocument/2006/relationships/image" Target="../media/image46.png"/><Relationship Id="rId16" Type="http://schemas.openxmlformats.org/officeDocument/2006/relationships/image" Target="../media/image22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11" Type="http://schemas.openxmlformats.org/officeDocument/2006/relationships/image" Target="../media/image52.png"/><Relationship Id="rId5" Type="http://schemas.openxmlformats.org/officeDocument/2006/relationships/image" Target="../media/image49.png"/><Relationship Id="rId15" Type="http://schemas.openxmlformats.org/officeDocument/2006/relationships/image" Target="../media/image14.png"/><Relationship Id="rId10" Type="http://schemas.openxmlformats.org/officeDocument/2006/relationships/image" Target="../media/image28.png"/><Relationship Id="rId19" Type="http://schemas.openxmlformats.org/officeDocument/2006/relationships/image" Target="../media/image20.png"/><Relationship Id="rId4" Type="http://schemas.openxmlformats.org/officeDocument/2006/relationships/image" Target="../media/image48.png"/><Relationship Id="rId9" Type="http://schemas.openxmlformats.org/officeDocument/2006/relationships/image" Target="../media/image38.svg"/><Relationship Id="rId14" Type="http://schemas.openxmlformats.org/officeDocument/2006/relationships/image" Target="../media/image54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8.png"/><Relationship Id="rId1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0.png"/><Relationship Id="rId17" Type="http://schemas.openxmlformats.org/officeDocument/2006/relationships/image" Target="../media/image28.png"/><Relationship Id="rId2" Type="http://schemas.openxmlformats.org/officeDocument/2006/relationships/image" Target="../media/image2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5" Type="http://schemas.openxmlformats.org/officeDocument/2006/relationships/image" Target="../media/image26.png"/><Relationship Id="rId10" Type="http://schemas.openxmlformats.org/officeDocument/2006/relationships/image" Target="../media/image18.png"/><Relationship Id="rId19" Type="http://schemas.openxmlformats.org/officeDocument/2006/relationships/image" Target="../media/image30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16.sv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8.png"/><Relationship Id="rId1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0.png"/><Relationship Id="rId17" Type="http://schemas.openxmlformats.org/officeDocument/2006/relationships/image" Target="../media/image28.png"/><Relationship Id="rId2" Type="http://schemas.openxmlformats.org/officeDocument/2006/relationships/image" Target="../media/image2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5" Type="http://schemas.openxmlformats.org/officeDocument/2006/relationships/image" Target="../media/image26.png"/><Relationship Id="rId10" Type="http://schemas.openxmlformats.org/officeDocument/2006/relationships/image" Target="../media/image18.png"/><Relationship Id="rId19" Type="http://schemas.openxmlformats.org/officeDocument/2006/relationships/image" Target="../media/image30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16.sv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0.png"/><Relationship Id="rId1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2.png"/><Relationship Id="rId17" Type="http://schemas.openxmlformats.org/officeDocument/2006/relationships/image" Target="../media/image26.svg"/><Relationship Id="rId2" Type="http://schemas.openxmlformats.org/officeDocument/2006/relationships/image" Target="../media/image2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5" Type="http://schemas.openxmlformats.org/officeDocument/2006/relationships/image" Target="../media/image19.svg"/><Relationship Id="rId10" Type="http://schemas.openxmlformats.org/officeDocument/2006/relationships/image" Target="../media/image17.png"/><Relationship Id="rId19" Type="http://schemas.openxmlformats.org/officeDocument/2006/relationships/image" Target="../media/image28.sv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2.png"/><Relationship Id="rId2" Type="http://schemas.openxmlformats.org/officeDocument/2006/relationships/image" Target="../media/image2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5" Type="http://schemas.openxmlformats.org/officeDocument/2006/relationships/image" Target="../media/image29.svg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8.png"/><Relationship Id="rId1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0.png"/><Relationship Id="rId17" Type="http://schemas.openxmlformats.org/officeDocument/2006/relationships/image" Target="../media/image28.png"/><Relationship Id="rId2" Type="http://schemas.openxmlformats.org/officeDocument/2006/relationships/image" Target="../media/image2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5" Type="http://schemas.openxmlformats.org/officeDocument/2006/relationships/image" Target="../media/image26.png"/><Relationship Id="rId10" Type="http://schemas.openxmlformats.org/officeDocument/2006/relationships/image" Target="../media/image18.png"/><Relationship Id="rId19" Type="http://schemas.openxmlformats.org/officeDocument/2006/relationships/image" Target="../media/image30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8.png"/><Relationship Id="rId1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0.png"/><Relationship Id="rId17" Type="http://schemas.openxmlformats.org/officeDocument/2006/relationships/image" Target="../media/image28.png"/><Relationship Id="rId2" Type="http://schemas.openxmlformats.org/officeDocument/2006/relationships/image" Target="../media/image2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5" Type="http://schemas.openxmlformats.org/officeDocument/2006/relationships/image" Target="../media/image26.png"/><Relationship Id="rId10" Type="http://schemas.openxmlformats.org/officeDocument/2006/relationships/image" Target="../media/image18.png"/><Relationship Id="rId19" Type="http://schemas.openxmlformats.org/officeDocument/2006/relationships/image" Target="../media/image30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16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6.svg"/><Relationship Id="rId18" Type="http://schemas.openxmlformats.org/officeDocument/2006/relationships/image" Target="../media/image30.png"/><Relationship Id="rId3" Type="http://schemas.openxmlformats.org/officeDocument/2006/relationships/image" Target="../media/image3.png"/><Relationship Id="rId21" Type="http://schemas.openxmlformats.org/officeDocument/2006/relationships/image" Target="../media/image38.svg"/><Relationship Id="rId7" Type="http://schemas.openxmlformats.org/officeDocument/2006/relationships/image" Target="../media/image7.png"/><Relationship Id="rId12" Type="http://schemas.openxmlformats.org/officeDocument/2006/relationships/image" Target="../media/image8.png"/><Relationship Id="rId17" Type="http://schemas.openxmlformats.org/officeDocument/2006/relationships/image" Target="../media/image29.png"/><Relationship Id="rId2" Type="http://schemas.openxmlformats.org/officeDocument/2006/relationships/image" Target="../media/image2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0.png"/><Relationship Id="rId5" Type="http://schemas.openxmlformats.org/officeDocument/2006/relationships/image" Target="../media/image5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18.png"/><Relationship Id="rId1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8.png"/><Relationship Id="rId1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0.png"/><Relationship Id="rId17" Type="http://schemas.openxmlformats.org/officeDocument/2006/relationships/image" Target="../media/image28.png"/><Relationship Id="rId2" Type="http://schemas.openxmlformats.org/officeDocument/2006/relationships/image" Target="../media/image2.png"/><Relationship Id="rId16" Type="http://schemas.openxmlformats.org/officeDocument/2006/relationships/image" Target="../media/image27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5" Type="http://schemas.openxmlformats.org/officeDocument/2006/relationships/image" Target="../media/image26.png"/><Relationship Id="rId10" Type="http://schemas.openxmlformats.org/officeDocument/2006/relationships/image" Target="../media/image18.png"/><Relationship Id="rId19" Type="http://schemas.openxmlformats.org/officeDocument/2006/relationships/image" Target="../media/image30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16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sv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51.svg"/><Relationship Id="rId18" Type="http://schemas.openxmlformats.org/officeDocument/2006/relationships/image" Target="../media/image45.png"/><Relationship Id="rId3" Type="http://schemas.openxmlformats.org/officeDocument/2006/relationships/image" Target="../media/image9.svg"/><Relationship Id="rId21" Type="http://schemas.openxmlformats.org/officeDocument/2006/relationships/image" Target="../media/image42.svg"/><Relationship Id="rId7" Type="http://schemas.openxmlformats.org/officeDocument/2006/relationships/image" Target="../media/image19.svg"/><Relationship Id="rId12" Type="http://schemas.openxmlformats.org/officeDocument/2006/relationships/image" Target="../media/image42.png"/><Relationship Id="rId17" Type="http://schemas.openxmlformats.org/officeDocument/2006/relationships/image" Target="../media/image55.svg"/><Relationship Id="rId2" Type="http://schemas.openxmlformats.org/officeDocument/2006/relationships/image" Target="../media/image37.png"/><Relationship Id="rId16" Type="http://schemas.openxmlformats.org/officeDocument/2006/relationships/image" Target="../media/image44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11" Type="http://schemas.openxmlformats.org/officeDocument/2006/relationships/image" Target="../media/image49.svg"/><Relationship Id="rId5" Type="http://schemas.openxmlformats.org/officeDocument/2006/relationships/image" Target="../media/image45.svg"/><Relationship Id="rId15" Type="http://schemas.openxmlformats.org/officeDocument/2006/relationships/image" Target="../media/image53.svg"/><Relationship Id="rId10" Type="http://schemas.openxmlformats.org/officeDocument/2006/relationships/image" Target="../media/image41.png"/><Relationship Id="rId19" Type="http://schemas.openxmlformats.org/officeDocument/2006/relationships/image" Target="../media/image57.svg"/><Relationship Id="rId4" Type="http://schemas.openxmlformats.org/officeDocument/2006/relationships/image" Target="../media/image38.png"/><Relationship Id="rId9" Type="http://schemas.openxmlformats.org/officeDocument/2006/relationships/image" Target="../media/image47.svg"/><Relationship Id="rId1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51.svg"/><Relationship Id="rId18" Type="http://schemas.openxmlformats.org/officeDocument/2006/relationships/image" Target="../media/image35.png"/><Relationship Id="rId3" Type="http://schemas.openxmlformats.org/officeDocument/2006/relationships/image" Target="../media/image9.svg"/><Relationship Id="rId21" Type="http://schemas.openxmlformats.org/officeDocument/2006/relationships/image" Target="../media/image44.svg"/><Relationship Id="rId7" Type="http://schemas.openxmlformats.org/officeDocument/2006/relationships/image" Target="../media/image19.svg"/><Relationship Id="rId12" Type="http://schemas.openxmlformats.org/officeDocument/2006/relationships/image" Target="../media/image42.png"/><Relationship Id="rId17" Type="http://schemas.openxmlformats.org/officeDocument/2006/relationships/image" Target="../media/image57.svg"/><Relationship Id="rId2" Type="http://schemas.openxmlformats.org/officeDocument/2006/relationships/image" Target="../media/image37.png"/><Relationship Id="rId16" Type="http://schemas.openxmlformats.org/officeDocument/2006/relationships/image" Target="../media/image45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11" Type="http://schemas.openxmlformats.org/officeDocument/2006/relationships/image" Target="../media/image53.svg"/><Relationship Id="rId5" Type="http://schemas.openxmlformats.org/officeDocument/2006/relationships/image" Target="../media/image45.svg"/><Relationship Id="rId15" Type="http://schemas.openxmlformats.org/officeDocument/2006/relationships/image" Target="../media/image55.svg"/><Relationship Id="rId10" Type="http://schemas.openxmlformats.org/officeDocument/2006/relationships/image" Target="../media/image43.png"/><Relationship Id="rId19" Type="http://schemas.openxmlformats.org/officeDocument/2006/relationships/image" Target="../media/image42.svg"/><Relationship Id="rId4" Type="http://schemas.openxmlformats.org/officeDocument/2006/relationships/image" Target="../media/image38.png"/><Relationship Id="rId9" Type="http://schemas.openxmlformats.org/officeDocument/2006/relationships/image" Target="../media/image47.svg"/><Relationship Id="rId1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8.png"/><Relationship Id="rId1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0.png"/><Relationship Id="rId17" Type="http://schemas.openxmlformats.org/officeDocument/2006/relationships/image" Target="../media/image28.png"/><Relationship Id="rId2" Type="http://schemas.openxmlformats.org/officeDocument/2006/relationships/image" Target="../media/image2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5" Type="http://schemas.openxmlformats.org/officeDocument/2006/relationships/image" Target="../media/image26.png"/><Relationship Id="rId10" Type="http://schemas.openxmlformats.org/officeDocument/2006/relationships/image" Target="../media/image18.png"/><Relationship Id="rId19" Type="http://schemas.openxmlformats.org/officeDocument/2006/relationships/image" Target="../media/image30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16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6.png"/><Relationship Id="rId18" Type="http://schemas.openxmlformats.org/officeDocument/2006/relationships/image" Target="../media/image56.png"/><Relationship Id="rId3" Type="http://schemas.openxmlformats.org/officeDocument/2006/relationships/image" Target="../media/image47.png"/><Relationship Id="rId7" Type="http://schemas.openxmlformats.org/officeDocument/2006/relationships/image" Target="../media/image16.svg"/><Relationship Id="rId12" Type="http://schemas.openxmlformats.org/officeDocument/2006/relationships/image" Target="../media/image53.png"/><Relationship Id="rId17" Type="http://schemas.openxmlformats.org/officeDocument/2006/relationships/image" Target="../media/image55.png"/><Relationship Id="rId2" Type="http://schemas.openxmlformats.org/officeDocument/2006/relationships/image" Target="../media/image46.png"/><Relationship Id="rId16" Type="http://schemas.openxmlformats.org/officeDocument/2006/relationships/image" Target="../media/image22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11" Type="http://schemas.openxmlformats.org/officeDocument/2006/relationships/image" Target="../media/image52.png"/><Relationship Id="rId5" Type="http://schemas.openxmlformats.org/officeDocument/2006/relationships/image" Target="../media/image49.png"/><Relationship Id="rId15" Type="http://schemas.openxmlformats.org/officeDocument/2006/relationships/image" Target="../media/image14.png"/><Relationship Id="rId10" Type="http://schemas.openxmlformats.org/officeDocument/2006/relationships/image" Target="../media/image28.png"/><Relationship Id="rId19" Type="http://schemas.openxmlformats.org/officeDocument/2006/relationships/image" Target="../media/image20.png"/><Relationship Id="rId4" Type="http://schemas.openxmlformats.org/officeDocument/2006/relationships/image" Target="../media/image48.png"/><Relationship Id="rId9" Type="http://schemas.openxmlformats.org/officeDocument/2006/relationships/image" Target="../media/image38.svg"/><Relationship Id="rId1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8.png"/><Relationship Id="rId1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0.png"/><Relationship Id="rId17" Type="http://schemas.openxmlformats.org/officeDocument/2006/relationships/image" Target="../media/image28.png"/><Relationship Id="rId2" Type="http://schemas.openxmlformats.org/officeDocument/2006/relationships/image" Target="../media/image2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5" Type="http://schemas.openxmlformats.org/officeDocument/2006/relationships/image" Target="../media/image26.png"/><Relationship Id="rId10" Type="http://schemas.openxmlformats.org/officeDocument/2006/relationships/image" Target="../media/image18.png"/><Relationship Id="rId19" Type="http://schemas.openxmlformats.org/officeDocument/2006/relationships/image" Target="../media/image30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16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sv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sv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9.svg"/><Relationship Id="rId7" Type="http://schemas.openxmlformats.org/officeDocument/2006/relationships/image" Target="../media/image19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5" Type="http://schemas.openxmlformats.org/officeDocument/2006/relationships/image" Target="../media/image45.svg"/><Relationship Id="rId4" Type="http://schemas.openxmlformats.org/officeDocument/2006/relationships/image" Target="../media/image38.png"/><Relationship Id="rId9" Type="http://schemas.openxmlformats.org/officeDocument/2006/relationships/image" Target="../media/image66.sv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86.svg"/><Relationship Id="rId18" Type="http://schemas.openxmlformats.org/officeDocument/2006/relationships/image" Target="../media/image77.png"/><Relationship Id="rId3" Type="http://schemas.openxmlformats.org/officeDocument/2006/relationships/image" Target="../media/image13.svg"/><Relationship Id="rId7" Type="http://schemas.openxmlformats.org/officeDocument/2006/relationships/image" Target="../media/image80.svg"/><Relationship Id="rId12" Type="http://schemas.openxmlformats.org/officeDocument/2006/relationships/image" Target="../media/image75.png"/><Relationship Id="rId17" Type="http://schemas.openxmlformats.org/officeDocument/2006/relationships/image" Target="../media/image51.svg"/><Relationship Id="rId2" Type="http://schemas.openxmlformats.org/officeDocument/2006/relationships/image" Target="../media/image70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2.png"/><Relationship Id="rId11" Type="http://schemas.openxmlformats.org/officeDocument/2006/relationships/image" Target="../media/image84.svg"/><Relationship Id="rId5" Type="http://schemas.openxmlformats.org/officeDocument/2006/relationships/image" Target="../media/image78.svg"/><Relationship Id="rId15" Type="http://schemas.openxmlformats.org/officeDocument/2006/relationships/image" Target="../media/image88.svg"/><Relationship Id="rId10" Type="http://schemas.openxmlformats.org/officeDocument/2006/relationships/image" Target="../media/image74.png"/><Relationship Id="rId4" Type="http://schemas.openxmlformats.org/officeDocument/2006/relationships/image" Target="../media/image71.png"/><Relationship Id="rId9" Type="http://schemas.openxmlformats.org/officeDocument/2006/relationships/image" Target="../media/image82.svg"/><Relationship Id="rId14" Type="http://schemas.openxmlformats.org/officeDocument/2006/relationships/image" Target="../media/image7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86.svg"/><Relationship Id="rId18" Type="http://schemas.openxmlformats.org/officeDocument/2006/relationships/image" Target="../media/image77.png"/><Relationship Id="rId3" Type="http://schemas.openxmlformats.org/officeDocument/2006/relationships/image" Target="../media/image13.svg"/><Relationship Id="rId7" Type="http://schemas.openxmlformats.org/officeDocument/2006/relationships/image" Target="../media/image80.svg"/><Relationship Id="rId12" Type="http://schemas.openxmlformats.org/officeDocument/2006/relationships/image" Target="../media/image75.png"/><Relationship Id="rId17" Type="http://schemas.openxmlformats.org/officeDocument/2006/relationships/image" Target="../media/image51.svg"/><Relationship Id="rId2" Type="http://schemas.openxmlformats.org/officeDocument/2006/relationships/image" Target="../media/image70.png"/><Relationship Id="rId16" Type="http://schemas.openxmlformats.org/officeDocument/2006/relationships/image" Target="../media/image42.png"/><Relationship Id="rId20" Type="http://schemas.openxmlformats.org/officeDocument/2006/relationships/image" Target="../media/image10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2.png"/><Relationship Id="rId11" Type="http://schemas.openxmlformats.org/officeDocument/2006/relationships/image" Target="../media/image84.svg"/><Relationship Id="rId5" Type="http://schemas.openxmlformats.org/officeDocument/2006/relationships/image" Target="../media/image78.svg"/><Relationship Id="rId15" Type="http://schemas.openxmlformats.org/officeDocument/2006/relationships/image" Target="../media/image88.svg"/><Relationship Id="rId10" Type="http://schemas.openxmlformats.org/officeDocument/2006/relationships/image" Target="../media/image74.png"/><Relationship Id="rId19" Type="http://schemas.openxmlformats.org/officeDocument/2006/relationships/image" Target="../media/image88.png"/><Relationship Id="rId4" Type="http://schemas.openxmlformats.org/officeDocument/2006/relationships/image" Target="../media/image71.png"/><Relationship Id="rId9" Type="http://schemas.openxmlformats.org/officeDocument/2006/relationships/image" Target="../media/image82.svg"/><Relationship Id="rId14" Type="http://schemas.openxmlformats.org/officeDocument/2006/relationships/image" Target="../media/image7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92.png"/><Relationship Id="rId7" Type="http://schemas.openxmlformats.org/officeDocument/2006/relationships/image" Target="../media/image51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png"/><Relationship Id="rId5" Type="http://schemas.openxmlformats.org/officeDocument/2006/relationships/image" Target="../media/image88.svg"/><Relationship Id="rId4" Type="http://schemas.openxmlformats.org/officeDocument/2006/relationships/image" Target="../media/image7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10" Type="http://schemas.openxmlformats.org/officeDocument/2006/relationships/image" Target="../media/image104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9.png"/><Relationship Id="rId11" Type="http://schemas.openxmlformats.org/officeDocument/2006/relationships/image" Target="../media/image105.png"/><Relationship Id="rId5" Type="http://schemas.openxmlformats.org/officeDocument/2006/relationships/image" Target="../media/image98.png"/><Relationship Id="rId10" Type="http://schemas.openxmlformats.org/officeDocument/2006/relationships/image" Target="../media/image104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6.svg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9.png"/><Relationship Id="rId11" Type="http://schemas.openxmlformats.org/officeDocument/2006/relationships/image" Target="../media/image105.png"/><Relationship Id="rId5" Type="http://schemas.openxmlformats.org/officeDocument/2006/relationships/image" Target="../media/image98.png"/><Relationship Id="rId10" Type="http://schemas.openxmlformats.org/officeDocument/2006/relationships/image" Target="../media/image104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6.sv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8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9.png"/><Relationship Id="rId11" Type="http://schemas.openxmlformats.org/officeDocument/2006/relationships/image" Target="../media/image105.png"/><Relationship Id="rId5" Type="http://schemas.openxmlformats.org/officeDocument/2006/relationships/image" Target="../media/image98.png"/><Relationship Id="rId10" Type="http://schemas.openxmlformats.org/officeDocument/2006/relationships/image" Target="../media/image104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9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6.png"/><Relationship Id="rId1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9.svg"/><Relationship Id="rId17" Type="http://schemas.openxmlformats.org/officeDocument/2006/relationships/image" Target="../media/image18.png"/><Relationship Id="rId2" Type="http://schemas.openxmlformats.org/officeDocument/2006/relationships/image" Target="../media/image2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5.png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10" Type="http://schemas.openxmlformats.org/officeDocument/2006/relationships/image" Target="../media/image16.svg"/><Relationship Id="rId19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21.sv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062" y="4302049"/>
            <a:ext cx="13170419" cy="1926324"/>
          </a:xfrm>
        </p:spPr>
        <p:txBody>
          <a:bodyPr>
            <a:noAutofit/>
          </a:bodyPr>
          <a:lstStyle/>
          <a:p>
            <a:r>
              <a:rPr lang="en-US" sz="6000" dirty="0"/>
              <a:t>Terraform on AWS with </a:t>
            </a:r>
            <a:r>
              <a:rPr lang="en-US" sz="6000" dirty="0" err="1"/>
              <a:t>IaC</a:t>
            </a:r>
            <a:r>
              <a:rPr lang="en-US" sz="6000" dirty="0"/>
              <a:t> DevOps &amp; SRE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062" y="6628271"/>
            <a:ext cx="8569236" cy="1400305"/>
          </a:xfrm>
        </p:spPr>
        <p:txBody>
          <a:bodyPr/>
          <a:lstStyle/>
          <a:p>
            <a:r>
              <a:rPr lang="en-US" dirty="0"/>
              <a:t>Kalyan Reddy Daida</a:t>
            </a:r>
          </a:p>
        </p:txBody>
      </p:sp>
    </p:spTree>
    <p:extLst>
      <p:ext uri="{BB962C8B-B14F-4D97-AF65-F5344CB8AC3E}">
        <p14:creationId xmlns:p14="http://schemas.microsoft.com/office/powerpoint/2010/main" val="2739888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xmlns="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xmlns="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1157" y="2280456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725" y="182461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xmlns="" id="{F608240E-3CF1-B44C-B33B-F6F4F37E715F}"/>
              </a:ext>
            </a:extLst>
          </p:cNvPr>
          <p:cNvCxnSpPr>
            <a:cxnSpLocks/>
            <a:stCxn id="85" idx="1"/>
            <a:endCxn id="21" idx="1"/>
          </p:cNvCxnSpPr>
          <p:nvPr/>
        </p:nvCxnSpPr>
        <p:spPr>
          <a:xfrm rot="10800000" flipH="1">
            <a:off x="7145123" y="3182141"/>
            <a:ext cx="16552" cy="1498874"/>
          </a:xfrm>
          <a:prstGeom prst="bentConnector3">
            <a:avLst>
              <a:gd name="adj1" fmla="val -510841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xmlns="" id="{B52A72F5-D23C-4548-AC5A-115748F47BC3}"/>
              </a:ext>
            </a:extLst>
          </p:cNvPr>
          <p:cNvCxnSpPr>
            <a:cxnSpLocks/>
            <a:stCxn id="21" idx="3"/>
            <a:endCxn id="37" idx="2"/>
          </p:cNvCxnSpPr>
          <p:nvPr/>
        </p:nvCxnSpPr>
        <p:spPr>
          <a:xfrm flipV="1">
            <a:off x="7725555" y="2281815"/>
            <a:ext cx="2149770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4">
            <a:extLst>
              <a:ext uri="{FF2B5EF4-FFF2-40B4-BE49-F238E27FC236}">
                <a16:creationId xmlns:a16="http://schemas.microsoft.com/office/drawing/2014/main" xmlns="" id="{9F32C84D-86AF-C048-86DE-24992A0FD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3286" y="2922832"/>
            <a:ext cx="252743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Outbound Communication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DACDFC9D-A8BC-1642-BE3D-EE1D0FB22D79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9859913" y="548231"/>
            <a:ext cx="15412" cy="12763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xmlns="" id="{F4654AB1-3DAB-0646-A53D-65241526CA27}"/>
              </a:ext>
            </a:extLst>
          </p:cNvPr>
          <p:cNvCxnSpPr>
            <a:stCxn id="37" idx="1"/>
            <a:endCxn id="16" idx="0"/>
          </p:cNvCxnSpPr>
          <p:nvPr/>
        </p:nvCxnSpPr>
        <p:spPr>
          <a:xfrm rot="10800000" flipV="1">
            <a:off x="7444967" y="2053215"/>
            <a:ext cx="2201759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xmlns="" id="{4A60DD65-8933-4E46-8DA0-AA63408C09BD}"/>
              </a:ext>
            </a:extLst>
          </p:cNvPr>
          <p:cNvCxnSpPr>
            <a:stCxn id="37" idx="3"/>
            <a:endCxn id="27" idx="0"/>
          </p:cNvCxnSpPr>
          <p:nvPr/>
        </p:nvCxnSpPr>
        <p:spPr>
          <a:xfrm>
            <a:off x="10103925" y="2053215"/>
            <a:ext cx="2355756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 with solid fill">
            <a:extLst>
              <a:ext uri="{FF2B5EF4-FFF2-40B4-BE49-F238E27FC236}">
                <a16:creationId xmlns:a16="http://schemas.microsoft.com/office/drawing/2014/main" xmlns="" id="{442D3744-2D08-0048-A5E0-21013A9A15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894975" y="-5955"/>
            <a:ext cx="609668" cy="609668"/>
          </a:xfrm>
          <a:prstGeom prst="rect">
            <a:avLst/>
          </a:prstGeom>
        </p:spPr>
      </p:pic>
      <p:pic>
        <p:nvPicPr>
          <p:cNvPr id="63" name="Graphic 62" descr="User with solid fill">
            <a:extLst>
              <a:ext uri="{FF2B5EF4-FFF2-40B4-BE49-F238E27FC236}">
                <a16:creationId xmlns:a16="http://schemas.microsoft.com/office/drawing/2014/main" xmlns="" id="{5F91C56C-B0A1-6542-8198-70A076B3BC4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459392" y="1695"/>
            <a:ext cx="609668" cy="609668"/>
          </a:xfrm>
          <a:prstGeom prst="rect">
            <a:avLst/>
          </a:prstGeom>
        </p:spPr>
      </p:pic>
      <p:pic>
        <p:nvPicPr>
          <p:cNvPr id="64" name="Graphic 63" descr="User with solid fill">
            <a:extLst>
              <a:ext uri="{FF2B5EF4-FFF2-40B4-BE49-F238E27FC236}">
                <a16:creationId xmlns:a16="http://schemas.microsoft.com/office/drawing/2014/main" xmlns="" id="{62DFC65D-87D4-7249-A628-3AAF0304075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990662" y="3322"/>
            <a:ext cx="609668" cy="609668"/>
          </a:xfrm>
          <a:prstGeom prst="rect">
            <a:avLst/>
          </a:prstGeom>
        </p:spPr>
      </p:pic>
      <p:pic>
        <p:nvPicPr>
          <p:cNvPr id="65" name="Graphic 64" descr="User with solid fill">
            <a:extLst>
              <a:ext uri="{FF2B5EF4-FFF2-40B4-BE49-F238E27FC236}">
                <a16:creationId xmlns:a16="http://schemas.microsoft.com/office/drawing/2014/main" xmlns="" id="{A7F8732F-A73D-AE42-8EE2-ED90154FC4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55079" y="10972"/>
            <a:ext cx="609668" cy="609668"/>
          </a:xfrm>
          <a:prstGeom prst="rect">
            <a:avLst/>
          </a:prstGeom>
        </p:spPr>
      </p:pic>
      <p:pic>
        <p:nvPicPr>
          <p:cNvPr id="66" name="Graphic 65" descr="User with solid fill">
            <a:extLst>
              <a:ext uri="{FF2B5EF4-FFF2-40B4-BE49-F238E27FC236}">
                <a16:creationId xmlns:a16="http://schemas.microsoft.com/office/drawing/2014/main" xmlns="" id="{BF714BD5-57FB-C843-B708-EBDFBE3E61B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082431" y="21039"/>
            <a:ext cx="609668" cy="609668"/>
          </a:xfrm>
          <a:prstGeom prst="rect">
            <a:avLst/>
          </a:prstGeom>
        </p:spPr>
      </p:pic>
      <p:pic>
        <p:nvPicPr>
          <p:cNvPr id="67" name="Graphic 66" descr="User with solid fill">
            <a:extLst>
              <a:ext uri="{FF2B5EF4-FFF2-40B4-BE49-F238E27FC236}">
                <a16:creationId xmlns:a16="http://schemas.microsoft.com/office/drawing/2014/main" xmlns="" id="{129934F1-5A2E-8841-B9D9-C96DA81D7C6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46848" y="28689"/>
            <a:ext cx="609668" cy="609668"/>
          </a:xfrm>
          <a:prstGeom prst="rect">
            <a:avLst/>
          </a:prstGeom>
        </p:spPr>
      </p:pic>
      <p:pic>
        <p:nvPicPr>
          <p:cNvPr id="68" name="Graphic 67" descr="User with solid fill">
            <a:extLst>
              <a:ext uri="{FF2B5EF4-FFF2-40B4-BE49-F238E27FC236}">
                <a16:creationId xmlns:a16="http://schemas.microsoft.com/office/drawing/2014/main" xmlns="" id="{B4F0858A-7550-3B43-A461-9B59290EA5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132045" y="28688"/>
            <a:ext cx="609668" cy="609668"/>
          </a:xfrm>
          <a:prstGeom prst="rect">
            <a:avLst/>
          </a:prstGeom>
        </p:spPr>
      </p:pic>
      <p:pic>
        <p:nvPicPr>
          <p:cNvPr id="79" name="Graphic 42">
            <a:extLst>
              <a:ext uri="{FF2B5EF4-FFF2-40B4-BE49-F238E27FC236}">
                <a16:creationId xmlns:a16="http://schemas.microsoft.com/office/drawing/2014/main" xmlns="" id="{1EB61C30-D24F-2B45-9179-F5DBB1994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96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16">
            <a:extLst>
              <a:ext uri="{FF2B5EF4-FFF2-40B4-BE49-F238E27FC236}">
                <a16:creationId xmlns:a16="http://schemas.microsoft.com/office/drawing/2014/main" xmlns="" id="{D362E41A-D4DD-5140-9E06-A3BE77F31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3728" y="331797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D9B39F7-C549-F24B-9747-CB0921642037}"/>
              </a:ext>
            </a:extLst>
          </p:cNvPr>
          <p:cNvSpPr/>
          <p:nvPr/>
        </p:nvSpPr>
        <p:spPr>
          <a:xfrm>
            <a:off x="6432550" y="4033751"/>
            <a:ext cx="7092387" cy="1304001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 port 22 &amp; 80</a:t>
            </a:r>
          </a:p>
        </p:txBody>
      </p:sp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533" y="4378724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79" y="491944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23" y="43990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269" y="493979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6D91F62E-F031-8646-9610-4EDF57CBCFB9}"/>
              </a:ext>
            </a:extLst>
          </p:cNvPr>
          <p:cNvSpPr/>
          <p:nvPr/>
        </p:nvSpPr>
        <p:spPr>
          <a:xfrm>
            <a:off x="6429317" y="2521565"/>
            <a:ext cx="7092387" cy="1398722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 port 22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xmlns="" id="{B00FA30D-49BD-EB4C-A0DB-0B701CA9B27D}"/>
              </a:ext>
            </a:extLst>
          </p:cNvPr>
          <p:cNvCxnSpPr>
            <a:stCxn id="83" idx="2"/>
          </p:cNvCxnSpPr>
          <p:nvPr/>
        </p:nvCxnSpPr>
        <p:spPr>
          <a:xfrm rot="5400000" flipH="1">
            <a:off x="9230757" y="1740889"/>
            <a:ext cx="261589" cy="6141842"/>
          </a:xfrm>
          <a:prstGeom prst="bentConnector4">
            <a:avLst>
              <a:gd name="adj1" fmla="val -217948"/>
              <a:gd name="adj2" fmla="val 9965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0E55EFFA-A9CE-0A43-842D-5188A65894E8}"/>
              </a:ext>
            </a:extLst>
          </p:cNvPr>
          <p:cNvSpPr txBox="1"/>
          <p:nvPr/>
        </p:nvSpPr>
        <p:spPr>
          <a:xfrm>
            <a:off x="8921409" y="4307666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10.0.0.0/16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A3346627-AAA0-204D-9E39-D0E0430C445E}"/>
              </a:ext>
            </a:extLst>
          </p:cNvPr>
          <p:cNvSpPr txBox="1"/>
          <p:nvPr/>
        </p:nvSpPr>
        <p:spPr>
          <a:xfrm>
            <a:off x="8976504" y="2730651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0.0.0.0/0</a:t>
            </a: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xmlns="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4286" y="-14312"/>
            <a:ext cx="7732155" cy="869641"/>
          </a:xfrm>
        </p:spPr>
        <p:txBody>
          <a:bodyPr>
            <a:normAutofit/>
          </a:bodyPr>
          <a:lstStyle/>
          <a:p>
            <a:r>
              <a:rPr lang="en-US" sz="3400" b="1" dirty="0"/>
              <a:t>AWS VPC + EC2 Instance + Security Groups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xmlns="" id="{096F8E3D-8152-3641-9C1B-F6862C9561DC}"/>
              </a:ext>
            </a:extLst>
          </p:cNvPr>
          <p:cNvSpPr/>
          <p:nvPr/>
        </p:nvSpPr>
        <p:spPr>
          <a:xfrm>
            <a:off x="149109" y="1449718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xmlns="" id="{A95145E4-BA1A-B54D-B7DE-60F8BA4C5CF8}"/>
              </a:ext>
            </a:extLst>
          </p:cNvPr>
          <p:cNvSpPr/>
          <p:nvPr/>
        </p:nvSpPr>
        <p:spPr>
          <a:xfrm>
            <a:off x="132415" y="231989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VPC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760CF2B3-EE36-0E46-AE7A-FA47D0DD627F}"/>
              </a:ext>
            </a:extLst>
          </p:cNvPr>
          <p:cNvSpPr/>
          <p:nvPr/>
        </p:nvSpPr>
        <p:spPr>
          <a:xfrm>
            <a:off x="111233" y="290029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Security Group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xmlns="" id="{8A595E84-E657-AF43-9268-6F772FE877CE}"/>
              </a:ext>
            </a:extLst>
          </p:cNvPr>
          <p:cNvSpPr/>
          <p:nvPr/>
        </p:nvSpPr>
        <p:spPr>
          <a:xfrm>
            <a:off x="119562" y="348584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AWS EC2 Instance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xmlns="" id="{15CBF987-1DB6-C147-B579-EB95D011079D}"/>
              </a:ext>
            </a:extLst>
          </p:cNvPr>
          <p:cNvSpPr/>
          <p:nvPr/>
        </p:nvSpPr>
        <p:spPr>
          <a:xfrm>
            <a:off x="119562" y="4060371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</a:t>
            </a:r>
            <a:r>
              <a:rPr lang="en-US" dirty="0" err="1">
                <a:solidFill>
                  <a:srgbClr val="FFFF00"/>
                </a:solidFill>
              </a:rPr>
              <a:t>depends_on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xmlns="" id="{C754BB2B-99D9-7E40-A8B1-D0CB4C086A58}"/>
              </a:ext>
            </a:extLst>
          </p:cNvPr>
          <p:cNvSpPr/>
          <p:nvPr/>
        </p:nvSpPr>
        <p:spPr>
          <a:xfrm>
            <a:off x="119562" y="466620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 err="1">
                <a:solidFill>
                  <a:srgbClr val="FFFF00"/>
                </a:solidFill>
              </a:rPr>
              <a:t>null_resource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xmlns="" id="{18FA3F89-46CB-B641-8D6A-55E718F29651}"/>
              </a:ext>
            </a:extLst>
          </p:cNvPr>
          <p:cNvSpPr/>
          <p:nvPr/>
        </p:nvSpPr>
        <p:spPr>
          <a:xfrm>
            <a:off x="119562" y="526575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File</a:t>
            </a:r>
            <a:r>
              <a:rPr lang="en-US" dirty="0"/>
              <a:t> Provisioner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xmlns="" id="{A4ADA9D0-E75E-6147-BDCC-7897B6CC79E1}"/>
              </a:ext>
            </a:extLst>
          </p:cNvPr>
          <p:cNvSpPr/>
          <p:nvPr/>
        </p:nvSpPr>
        <p:spPr>
          <a:xfrm>
            <a:off x="119562" y="584028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Remote-exec</a:t>
            </a:r>
            <a:r>
              <a:rPr lang="en-US" dirty="0"/>
              <a:t> Provisioner</a:t>
            </a: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xmlns="" id="{29F63337-98D2-E44C-BED2-FD68F130F7F1}"/>
              </a:ext>
            </a:extLst>
          </p:cNvPr>
          <p:cNvSpPr/>
          <p:nvPr/>
        </p:nvSpPr>
        <p:spPr>
          <a:xfrm>
            <a:off x="119562" y="644611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Local-exec</a:t>
            </a:r>
            <a:r>
              <a:rPr lang="en-US" dirty="0"/>
              <a:t> Provisioner</a:t>
            </a:r>
          </a:p>
        </p:txBody>
      </p:sp>
      <p:pic>
        <p:nvPicPr>
          <p:cNvPr id="101" name="Graphic 100" descr="User with solid fill">
            <a:extLst>
              <a:ext uri="{FF2B5EF4-FFF2-40B4-BE49-F238E27FC236}">
                <a16:creationId xmlns:a16="http://schemas.microsoft.com/office/drawing/2014/main" xmlns="" id="{38EAF37D-8996-4F4F-B4AA-A3F7B0C3FDE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3097308" y="61249"/>
            <a:ext cx="609668" cy="60966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72D4371A-F80E-1545-8BB9-274848518505}"/>
              </a:ext>
            </a:extLst>
          </p:cNvPr>
          <p:cNvSpPr txBox="1"/>
          <p:nvPr/>
        </p:nvSpPr>
        <p:spPr>
          <a:xfrm>
            <a:off x="13623156" y="263908"/>
            <a:ext cx="728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Admin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xmlns="" id="{DC84A692-0B5C-1844-9E64-C5729FA09E57}"/>
              </a:ext>
            </a:extLst>
          </p:cNvPr>
          <p:cNvCxnSpPr>
            <a:cxnSpLocks/>
            <a:stCxn id="101" idx="2"/>
            <a:endCxn id="81" idx="3"/>
          </p:cNvCxnSpPr>
          <p:nvPr/>
        </p:nvCxnSpPr>
        <p:spPr>
          <a:xfrm rot="5400000">
            <a:off x="11792109" y="1610122"/>
            <a:ext cx="2549238" cy="670829"/>
          </a:xfrm>
          <a:prstGeom prst="bentConnector2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4E168FAF-A7D3-BD40-9E96-A4241BB4BD4C}"/>
              </a:ext>
            </a:extLst>
          </p:cNvPr>
          <p:cNvSpPr txBox="1"/>
          <p:nvPr/>
        </p:nvSpPr>
        <p:spPr>
          <a:xfrm>
            <a:off x="12997553" y="773534"/>
            <a:ext cx="1155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SSH Port 22</a:t>
            </a:r>
          </a:p>
        </p:txBody>
      </p:sp>
      <p:cxnSp>
        <p:nvCxnSpPr>
          <p:cNvPr id="105" name="Elbow Connector 104">
            <a:extLst>
              <a:ext uri="{FF2B5EF4-FFF2-40B4-BE49-F238E27FC236}">
                <a16:creationId xmlns:a16="http://schemas.microsoft.com/office/drawing/2014/main" xmlns="" id="{F70F952B-04BD-0242-AFCC-5D291DF6DA67}"/>
              </a:ext>
            </a:extLst>
          </p:cNvPr>
          <p:cNvCxnSpPr>
            <a:stCxn id="81" idx="2"/>
            <a:endCxn id="85" idx="0"/>
          </p:cNvCxnSpPr>
          <p:nvPr/>
        </p:nvCxnSpPr>
        <p:spPr>
          <a:xfrm rot="5400000">
            <a:off x="9489728" y="1439430"/>
            <a:ext cx="896980" cy="5022310"/>
          </a:xfrm>
          <a:prstGeom prst="bentConnector3">
            <a:avLst>
              <a:gd name="adj1" fmla="val 3649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xmlns="" id="{89AADCB9-5749-4D49-9A2D-3126BC5899CE}"/>
              </a:ext>
            </a:extLst>
          </p:cNvPr>
          <p:cNvCxnSpPr>
            <a:stCxn id="81" idx="2"/>
            <a:endCxn id="83" idx="0"/>
          </p:cNvCxnSpPr>
          <p:nvPr/>
        </p:nvCxnSpPr>
        <p:spPr>
          <a:xfrm flipH="1">
            <a:off x="12432473" y="3502095"/>
            <a:ext cx="16900" cy="876629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522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238608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Host Header Based Routing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xmlns="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xmlns="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xmlns="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xmlns="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xmlns="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xmlns="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xmlns="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xmlns="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xmlns="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xmlns="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xmlns="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xmlns="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xmlns="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xmlns="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xmlns="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xmlns="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xmlns="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xmlns="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xmlns="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xmlns="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xmlns="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xmlns="" id="{F5247B6F-631D-0740-8909-2E5C8E1E3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xmlns="" id="{FE07DAC5-20FC-284F-801B-343D4EF661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xmlns="" id="{BB0AD0CF-B35B-5C42-94EA-F3DC86C58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xmlns="" id="{43A48E7A-8C20-6646-B575-6D3E36816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</p:spTree>
    <p:extLst>
      <p:ext uri="{BB962C8B-B14F-4D97-AF65-F5344CB8AC3E}">
        <p14:creationId xmlns:p14="http://schemas.microsoft.com/office/powerpoint/2010/main" val="15756433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2047786" y="2444154"/>
            <a:ext cx="12053806" cy="4926134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120581" y="1118092"/>
            <a:ext cx="14158890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245821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81" y="1117791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759" y="24477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2864529" y="4034023"/>
            <a:ext cx="1765300" cy="1754588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2874836" y="2775816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242" y="2777876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836" y="404806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267" y="3065376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3512" y="3585659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2844152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152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xmlns="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216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1587100" y="4034022"/>
            <a:ext cx="1765300" cy="170426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1549267" y="2775816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267" y="27742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763" y="403853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xmlns="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5122" y="114093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74" y="91709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9669" y="308335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7815" y="3624078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9669" y="426534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07" y="538540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267" y="425586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6217" y="542435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9257" y="2890277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xmlns="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298463" y="-55994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xmlns="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078262" y="-59920"/>
            <a:ext cx="609668" cy="609668"/>
          </a:xfrm>
          <a:prstGeom prst="rect">
            <a:avLst/>
          </a:prstGeom>
        </p:spPr>
      </p:pic>
      <p:pic>
        <p:nvPicPr>
          <p:cNvPr id="52" name="Graphic 8">
            <a:extLst>
              <a:ext uri="{FF2B5EF4-FFF2-40B4-BE49-F238E27FC236}">
                <a16:creationId xmlns:a16="http://schemas.microsoft.com/office/drawing/2014/main" xmlns="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562" y="279522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3432054" y="432970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2172181" y="433206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0C7C10A-0611-1840-975D-B209E6D8A5DB}"/>
              </a:ext>
            </a:extLst>
          </p:cNvPr>
          <p:cNvSpPr/>
          <p:nvPr/>
        </p:nvSpPr>
        <p:spPr>
          <a:xfrm>
            <a:off x="5195278" y="3596123"/>
            <a:ext cx="1941378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app1.devopsincloud.com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2EB4C164-B035-4B4C-9FE1-028F5FBC8F6D}"/>
              </a:ext>
            </a:extLst>
          </p:cNvPr>
          <p:cNvSpPr/>
          <p:nvPr/>
        </p:nvSpPr>
        <p:spPr>
          <a:xfrm>
            <a:off x="7362692" y="3591409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Any other domain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0F384D8D-D6DD-584B-A7A3-7222DD88B7D7}"/>
              </a:ext>
            </a:extLst>
          </p:cNvPr>
          <p:cNvSpPr/>
          <p:nvPr/>
        </p:nvSpPr>
        <p:spPr>
          <a:xfrm>
            <a:off x="8808669" y="3577821"/>
            <a:ext cx="1980371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app2.devopsincloud.com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C862BABD-857F-B841-AC89-A5BAB610BCC5}"/>
              </a:ext>
            </a:extLst>
          </p:cNvPr>
          <p:cNvSpPr/>
          <p:nvPr/>
        </p:nvSpPr>
        <p:spPr>
          <a:xfrm>
            <a:off x="7362691" y="4019824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xmlns="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759" y="4891478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xmlns="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977" y="487049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33A2158C-D11C-5C4A-BD26-DBECB5EAB5A2}"/>
              </a:ext>
            </a:extLst>
          </p:cNvPr>
          <p:cNvSpPr txBox="1"/>
          <p:nvPr/>
        </p:nvSpPr>
        <p:spPr>
          <a:xfrm>
            <a:off x="3423731" y="495417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7EE0E015-F388-6741-9771-641D5A769A58}"/>
              </a:ext>
            </a:extLst>
          </p:cNvPr>
          <p:cNvSpPr txBox="1"/>
          <p:nvPr/>
        </p:nvSpPr>
        <p:spPr>
          <a:xfrm>
            <a:off x="12201582" y="4953067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xmlns="" id="{C6321897-9F41-304B-8BB2-FAC30488C956}"/>
              </a:ext>
            </a:extLst>
          </p:cNvPr>
          <p:cNvCxnSpPr>
            <a:cxnSpLocks/>
            <a:stCxn id="13" idx="2"/>
            <a:endCxn id="32" idx="3"/>
          </p:cNvCxnSpPr>
          <p:nvPr/>
        </p:nvCxnSpPr>
        <p:spPr>
          <a:xfrm rot="5400000">
            <a:off x="4730890" y="3110074"/>
            <a:ext cx="635097" cy="22350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xmlns="" id="{F56F0D5D-1C88-D946-8290-A9B5ED673764}"/>
              </a:ext>
            </a:extLst>
          </p:cNvPr>
          <p:cNvCxnSpPr>
            <a:cxnSpLocks/>
            <a:stCxn id="13" idx="2"/>
            <a:endCxn id="62" idx="1"/>
          </p:cNvCxnSpPr>
          <p:nvPr/>
        </p:nvCxnSpPr>
        <p:spPr>
          <a:xfrm rot="16200000" flipH="1">
            <a:off x="8850346" y="1225676"/>
            <a:ext cx="637457" cy="60062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xmlns="" id="{DB53FEA0-8F14-3047-8240-B5EC1DC341FB}"/>
              </a:ext>
            </a:extLst>
          </p:cNvPr>
          <p:cNvCxnSpPr>
            <a:cxnSpLocks/>
            <a:stCxn id="56" idx="2"/>
            <a:endCxn id="61" idx="1"/>
          </p:cNvCxnSpPr>
          <p:nvPr/>
        </p:nvCxnSpPr>
        <p:spPr>
          <a:xfrm rot="16200000" flipH="1">
            <a:off x="10361839" y="3328768"/>
            <a:ext cx="1276758" cy="2402727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xmlns="" id="{35A7124D-9F00-AF4A-A0EC-73F1810AFA03}"/>
              </a:ext>
            </a:extLst>
          </p:cNvPr>
          <p:cNvCxnSpPr>
            <a:cxnSpLocks/>
            <a:stCxn id="56" idx="2"/>
            <a:endCxn id="60" idx="3"/>
          </p:cNvCxnSpPr>
          <p:nvPr/>
        </p:nvCxnSpPr>
        <p:spPr>
          <a:xfrm rot="5400000">
            <a:off x="6221788" y="1592552"/>
            <a:ext cx="1277867" cy="587626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xmlns="" id="{4ABBDE77-283F-584C-8800-F19C1AA7C099}"/>
              </a:ext>
            </a:extLst>
          </p:cNvPr>
          <p:cNvCxnSpPr>
            <a:cxnSpLocks/>
            <a:stCxn id="97" idx="2"/>
            <a:endCxn id="37" idx="3"/>
          </p:cNvCxnSpPr>
          <p:nvPr/>
        </p:nvCxnSpPr>
        <p:spPr>
          <a:xfrm rot="5400000">
            <a:off x="8975814" y="-261592"/>
            <a:ext cx="595942" cy="221862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xmlns="" id="{A11BEC06-8507-8E44-A595-D7B89D018936}"/>
              </a:ext>
            </a:extLst>
          </p:cNvPr>
          <p:cNvCxnSpPr>
            <a:cxnSpLocks/>
            <a:stCxn id="52" idx="3"/>
            <a:endCxn id="56" idx="0"/>
          </p:cNvCxnSpPr>
          <p:nvPr/>
        </p:nvCxnSpPr>
        <p:spPr>
          <a:xfrm>
            <a:off x="8220186" y="3079533"/>
            <a:ext cx="1578669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xmlns="" id="{0247DC25-44BE-BA49-8803-5294F8470931}"/>
              </a:ext>
            </a:extLst>
          </p:cNvPr>
          <p:cNvCxnSpPr>
            <a:cxnSpLocks/>
            <a:endCxn id="13" idx="0"/>
          </p:cNvCxnSpPr>
          <p:nvPr/>
        </p:nvCxnSpPr>
        <p:spPr>
          <a:xfrm rot="10800000" flipV="1">
            <a:off x="6165968" y="3052513"/>
            <a:ext cx="1485597" cy="543610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xmlns="" id="{70C7844D-F608-BC41-9A9B-EAC8C3035FEE}"/>
              </a:ext>
            </a:extLst>
          </p:cNvPr>
          <p:cNvCxnSpPr>
            <a:cxnSpLocks/>
            <a:stCxn id="74" idx="2"/>
            <a:endCxn id="37" idx="1"/>
          </p:cNvCxnSpPr>
          <p:nvPr/>
        </p:nvCxnSpPr>
        <p:spPr>
          <a:xfrm rot="16200000" flipH="1">
            <a:off x="6359277" y="-202307"/>
            <a:ext cx="592016" cy="2103977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xmlns="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56" y="277278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xmlns="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285" y="3537339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xmlns="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904" y="1653772"/>
            <a:ext cx="661940" cy="661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xmlns="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764" y="1915756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05B18A82-5C09-774F-99C6-A5AA313BCFB9}"/>
              </a:ext>
            </a:extLst>
          </p:cNvPr>
          <p:cNvSpPr txBox="1"/>
          <p:nvPr/>
        </p:nvSpPr>
        <p:spPr>
          <a:xfrm>
            <a:off x="3406333" y="539227"/>
            <a:ext cx="2901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http://app1.devopsincloud.com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CEC879A8-765C-8040-B606-65715EB68C2F}"/>
              </a:ext>
            </a:extLst>
          </p:cNvPr>
          <p:cNvSpPr txBox="1"/>
          <p:nvPr/>
        </p:nvSpPr>
        <p:spPr>
          <a:xfrm>
            <a:off x="10078262" y="537213"/>
            <a:ext cx="2901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http://app2.devopsincloud.com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26F52C11-5335-3841-837F-0F52EF9ECFBE}"/>
              </a:ext>
            </a:extLst>
          </p:cNvPr>
          <p:cNvSpPr/>
          <p:nvPr/>
        </p:nvSpPr>
        <p:spPr>
          <a:xfrm>
            <a:off x="9945788" y="2858082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39320" y="5641154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0CB4638-90FE-B343-B6D6-680D693FFAD2}"/>
              </a:ext>
            </a:extLst>
          </p:cNvPr>
          <p:cNvSpPr/>
          <p:nvPr/>
        </p:nvSpPr>
        <p:spPr>
          <a:xfrm>
            <a:off x="5095297" y="2657629"/>
            <a:ext cx="6036105" cy="199148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231BD221-2ED0-F74A-B0E1-DC1A75F80D41}"/>
              </a:ext>
            </a:extLst>
          </p:cNvPr>
          <p:cNvSpPr/>
          <p:nvPr/>
        </p:nvSpPr>
        <p:spPr>
          <a:xfrm>
            <a:off x="152179" y="64629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Host Header Based Routing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xmlns="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631040" y="-55994"/>
            <a:ext cx="609668" cy="60966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6F3DA2C3-E968-6045-83AD-C5E72692BEFB}"/>
              </a:ext>
            </a:extLst>
          </p:cNvPr>
          <p:cNvSpPr txBox="1"/>
          <p:nvPr/>
        </p:nvSpPr>
        <p:spPr>
          <a:xfrm>
            <a:off x="6699750" y="466863"/>
            <a:ext cx="3051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myapps.devopsincloud.com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8DCBAFBC-4EB7-9842-AFF9-9988228D5E00}"/>
              </a:ext>
            </a:extLst>
          </p:cNvPr>
          <p:cNvCxnSpPr>
            <a:cxnSpLocks/>
            <a:stCxn id="71" idx="2"/>
            <a:endCxn id="37" idx="0"/>
          </p:cNvCxnSpPr>
          <p:nvPr/>
        </p:nvCxnSpPr>
        <p:spPr>
          <a:xfrm>
            <a:off x="7935874" y="553674"/>
            <a:ext cx="0" cy="36341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915352" y="3363845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1B1CF307-69D0-6C47-A10F-8AFF95B556DE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915351" y="3905341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xmlns="" id="{3899BB5A-0E98-0644-BED4-EE813189018D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935874" y="1374290"/>
            <a:ext cx="0" cy="27948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xmlns="" id="{45B2DD62-EB42-994B-B0FA-DDE1109E6061}"/>
              </a:ext>
            </a:extLst>
          </p:cNvPr>
          <p:cNvCxnSpPr>
            <a:cxnSpLocks/>
            <a:stCxn id="93" idx="2"/>
            <a:endCxn id="52" idx="0"/>
          </p:cNvCxnSpPr>
          <p:nvPr/>
        </p:nvCxnSpPr>
        <p:spPr>
          <a:xfrm>
            <a:off x="7935874" y="2315712"/>
            <a:ext cx="0" cy="479509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38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5" grpId="0"/>
      <p:bldP spid="26" grpId="0" animBg="1"/>
      <p:bldP spid="27" grpId="0" animBg="1"/>
      <p:bldP spid="33" grpId="0" animBg="1"/>
      <p:bldP spid="35" grpId="0"/>
      <p:bldP spid="36" grpId="0"/>
      <p:bldP spid="82" grpId="0"/>
      <p:bldP spid="84" grpId="0"/>
      <p:bldP spid="86" grpId="0"/>
      <p:bldP spid="69" grpId="0"/>
      <p:bldP spid="32" grpId="0"/>
      <p:bldP spid="62" grpId="0"/>
      <p:bldP spid="13" grpId="0" animBg="1"/>
      <p:bldP spid="55" grpId="0" animBg="1"/>
      <p:bldP spid="56" grpId="0" animBg="1"/>
      <p:bldP spid="57" grpId="0" animBg="1"/>
      <p:bldP spid="60" grpId="0"/>
      <p:bldP spid="61" grpId="0"/>
      <p:bldP spid="88" grpId="0"/>
      <p:bldP spid="94" grpId="0"/>
      <p:bldP spid="70" grpId="0"/>
      <p:bldP spid="96" grpId="0"/>
      <p:bldP spid="98" grpId="0" animBg="1"/>
      <p:bldP spid="80" grpId="0" animBg="1"/>
      <p:bldP spid="72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66EA855-1974-5848-A119-7FA4463985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xmlns="" id="{4DF8115C-110D-2A45-BA07-96C1890D6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102" y="67332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BC73AE5-F151-8A48-B3E9-0A3BB1679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08" y="67331"/>
            <a:ext cx="3951167" cy="742550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8C33D9C-1A3B-F84A-8815-7AE731F4C1D7}"/>
              </a:ext>
            </a:extLst>
          </p:cNvPr>
          <p:cNvSpPr/>
          <p:nvPr/>
        </p:nvSpPr>
        <p:spPr>
          <a:xfrm>
            <a:off x="371789" y="5292797"/>
            <a:ext cx="3693435" cy="4580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D7BDFCC-7865-B548-8FD9-B44FFFDDED0A}"/>
              </a:ext>
            </a:extLst>
          </p:cNvPr>
          <p:cNvSpPr/>
          <p:nvPr/>
        </p:nvSpPr>
        <p:spPr>
          <a:xfrm>
            <a:off x="342073" y="6238411"/>
            <a:ext cx="2732723" cy="2512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49DEEA5C-8CE8-114D-8EF5-B7F7B0BD12F6}"/>
              </a:ext>
            </a:extLst>
          </p:cNvPr>
          <p:cNvSpPr/>
          <p:nvPr/>
        </p:nvSpPr>
        <p:spPr>
          <a:xfrm>
            <a:off x="5521102" y="5210979"/>
            <a:ext cx="8549089" cy="53982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Changes related to ALB Variables and ALB Host Header settings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xmlns="" id="{2C74C505-469F-7D40-94B2-BE5A4C3E3D93}"/>
              </a:ext>
            </a:extLst>
          </p:cNvPr>
          <p:cNvSpPr/>
          <p:nvPr/>
        </p:nvSpPr>
        <p:spPr>
          <a:xfrm>
            <a:off x="5521102" y="6094102"/>
            <a:ext cx="8549089" cy="53982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Changes related to Multiple DNS Names in Route53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2A2D9FB0-6B0F-CC47-B74A-8378C8A4FBF3}"/>
              </a:ext>
            </a:extLst>
          </p:cNvPr>
          <p:cNvCxnSpPr>
            <a:stCxn id="22" idx="1"/>
          </p:cNvCxnSpPr>
          <p:nvPr/>
        </p:nvCxnSpPr>
        <p:spPr>
          <a:xfrm flipH="1">
            <a:off x="4065224" y="5480892"/>
            <a:ext cx="1455878" cy="9364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0D8861C5-C4D5-B24B-91AF-AEF57B1DA0D8}"/>
              </a:ext>
            </a:extLst>
          </p:cNvPr>
          <p:cNvCxnSpPr>
            <a:stCxn id="23" idx="1"/>
            <a:endCxn id="11" idx="3"/>
          </p:cNvCxnSpPr>
          <p:nvPr/>
        </p:nvCxnSpPr>
        <p:spPr>
          <a:xfrm flipH="1">
            <a:off x="3074796" y="6364015"/>
            <a:ext cx="2446306" cy="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C986113A-38FC-6A43-A3CB-5FA69333F813}"/>
              </a:ext>
            </a:extLst>
          </p:cNvPr>
          <p:cNvSpPr/>
          <p:nvPr/>
        </p:nvSpPr>
        <p:spPr>
          <a:xfrm>
            <a:off x="371789" y="6732211"/>
            <a:ext cx="2732723" cy="2512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xmlns="" id="{9AFCE08F-8B9D-B846-B649-62132DB8242B}"/>
              </a:ext>
            </a:extLst>
          </p:cNvPr>
          <p:cNvSpPr/>
          <p:nvPr/>
        </p:nvSpPr>
        <p:spPr>
          <a:xfrm>
            <a:off x="5521101" y="6876891"/>
            <a:ext cx="8549089" cy="53982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Multiple DNS Names reference in ALB and Route53 DNS – So created variables for DNS Names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0BE0AFA3-8176-8346-A12B-F8CF8C709457}"/>
              </a:ext>
            </a:extLst>
          </p:cNvPr>
          <p:cNvCxnSpPr>
            <a:stCxn id="32" idx="1"/>
            <a:endCxn id="31" idx="3"/>
          </p:cNvCxnSpPr>
          <p:nvPr/>
        </p:nvCxnSpPr>
        <p:spPr>
          <a:xfrm flipH="1" flipV="1">
            <a:off x="3104512" y="6857816"/>
            <a:ext cx="2416589" cy="28898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71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2" grpId="0" animBg="1"/>
      <p:bldP spid="23" grpId="0" animBg="1"/>
      <p:bldP spid="31" grpId="0" animBg="1"/>
      <p:bldP spid="32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C1E7E19-4FF9-314C-A99E-2DD866FAC2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44CE8C69-1447-6B44-A29C-9FC8BF609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ACM Certificate Limit Issue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84683F9-FFBD-694B-8EDC-6B0836D3E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1648164"/>
            <a:ext cx="13624560" cy="38752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D136957-40A4-754A-AD87-15C8F959B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60" y="5895636"/>
            <a:ext cx="48133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1573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33043" y="2173966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  <a:endParaRPr lang="en-US" sz="4000" b="1" dirty="0">
              <a:solidFill>
                <a:srgbClr val="00B05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xmlns="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xmlns="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xmlns="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xmlns="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xmlns="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xmlns="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xmlns="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xmlns="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xmlns="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xmlns="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xmlns="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xmlns="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xmlns="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xmlns="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6807" y="6469592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xmlns="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8669" y="7296392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7DBBCAA4-73A6-2648-A834-BB38DBC540D1}"/>
              </a:ext>
            </a:extLst>
          </p:cNvPr>
          <p:cNvSpPr/>
          <p:nvPr/>
        </p:nvSpPr>
        <p:spPr>
          <a:xfrm>
            <a:off x="10533721" y="6301137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xmlns="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43957" y="7181331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xmlns="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9027" y="6303931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xmlns="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2007" y="7299470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xmlns="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90550" y="718752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xmlns="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8748" y="6319960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xmlns="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xmlns="" id="{21EF406A-668C-C347-B13D-6BD218010BDD}"/>
              </a:ext>
            </a:extLst>
          </p:cNvPr>
          <p:cNvSpPr txBox="1">
            <a:spLocks/>
          </p:cNvSpPr>
          <p:nvPr/>
        </p:nvSpPr>
        <p:spPr>
          <a:xfrm>
            <a:off x="1203132" y="5029754"/>
            <a:ext cx="8801837" cy="2321286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rgbClr val="00B050"/>
                </a:solidFill>
              </a:rPr>
              <a:t>Rule-1: Custom HTTP Header Routing to App1 TG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00B050"/>
                </a:solidFill>
              </a:rPr>
              <a:t>Rule-2: Custom HTTP Header Routing to App2 TG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00B050"/>
                </a:solidFill>
              </a:rPr>
              <a:t>Rule-3: Query String with 302 Redirect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00B050"/>
                </a:solidFill>
              </a:rPr>
              <a:t>Rule-4: Host Header with 302 Redirect</a:t>
            </a:r>
          </a:p>
        </p:txBody>
      </p:sp>
      <p:pic>
        <p:nvPicPr>
          <p:cNvPr id="33" name="Graphic 20">
            <a:extLst>
              <a:ext uri="{FF2B5EF4-FFF2-40B4-BE49-F238E27FC236}">
                <a16:creationId xmlns:a16="http://schemas.microsoft.com/office/drawing/2014/main" xmlns="" id="{1BA2F7EC-7232-9E4F-967F-9A1E810D1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8748" y="38862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12">
            <a:extLst>
              <a:ext uri="{FF2B5EF4-FFF2-40B4-BE49-F238E27FC236}">
                <a16:creationId xmlns:a16="http://schemas.microsoft.com/office/drawing/2014/main" xmlns="" id="{50FC3D50-30DA-7D43-BA35-C9D56F85A8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99177" y="465075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5" name="Graphic 21">
            <a:extLst>
              <a:ext uri="{FF2B5EF4-FFF2-40B4-BE49-F238E27FC236}">
                <a16:creationId xmlns:a16="http://schemas.microsoft.com/office/drawing/2014/main" xmlns="" id="{F0195691-5C03-7C4C-9AC6-AE85E1667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0203" y="519685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213B84AA-C068-9F41-BF42-B7C4CEE7C9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43338" y="595885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</p:spTree>
    <p:extLst>
      <p:ext uri="{BB962C8B-B14F-4D97-AF65-F5344CB8AC3E}">
        <p14:creationId xmlns:p14="http://schemas.microsoft.com/office/powerpoint/2010/main" val="10346048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1886863" y="2267532"/>
            <a:ext cx="11452744" cy="510275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142063" y="1118092"/>
            <a:ext cx="13364612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2083641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63" y="112457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770" y="22642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0834031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2469574" y="4008293"/>
            <a:ext cx="1765300" cy="178380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2479881" y="2750086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87" y="2752146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881" y="402233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3039646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8557" y="3559929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2469574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574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xmlns="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5638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1192145" y="4008292"/>
            <a:ext cx="1765300" cy="183240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1154312" y="2750086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312" y="274849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808" y="401280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1192145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145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xmlns="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8209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9066" y="106357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612" y="94100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305762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2860" y="3598348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423961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6284" y="56036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423013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3780" y="5490216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9442" y="3161936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xmlns="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607" y="276949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3037099" y="430397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1777226" y="430633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0C7C10A-0611-1840-975D-B209E6D8A5DB}"/>
              </a:ext>
            </a:extLst>
          </p:cNvPr>
          <p:cNvSpPr/>
          <p:nvPr/>
        </p:nvSpPr>
        <p:spPr>
          <a:xfrm>
            <a:off x="4800323" y="3570393"/>
            <a:ext cx="1963290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cheader</a:t>
            </a:r>
            <a:r>
              <a:rPr lang="en-US" sz="1600" dirty="0">
                <a:solidFill>
                  <a:schemeClr val="bg1"/>
                </a:solidFill>
              </a:rPr>
              <a:t>=my-app-1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2EB4C164-B035-4B4C-9FE1-028F5FBC8F6D}"/>
              </a:ext>
            </a:extLst>
          </p:cNvPr>
          <p:cNvSpPr/>
          <p:nvPr/>
        </p:nvSpPr>
        <p:spPr>
          <a:xfrm>
            <a:off x="6967737" y="3565679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default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0F384D8D-D6DD-584B-A7A3-7222DD88B7D7}"/>
              </a:ext>
            </a:extLst>
          </p:cNvPr>
          <p:cNvSpPr/>
          <p:nvPr/>
        </p:nvSpPr>
        <p:spPr>
          <a:xfrm>
            <a:off x="8357369" y="3552091"/>
            <a:ext cx="1680626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cheader</a:t>
            </a:r>
            <a:r>
              <a:rPr lang="en-US" sz="1400" dirty="0">
                <a:solidFill>
                  <a:schemeClr val="bg1"/>
                </a:solidFill>
              </a:rPr>
              <a:t>=my-app-2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C862BABD-857F-B841-AC89-A5BAB610BCC5}"/>
              </a:ext>
            </a:extLst>
          </p:cNvPr>
          <p:cNvSpPr/>
          <p:nvPr/>
        </p:nvSpPr>
        <p:spPr>
          <a:xfrm>
            <a:off x="6967736" y="3994094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xmlns="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4865748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xmlns="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484476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33A2158C-D11C-5C4A-BD26-DBECB5EAB5A2}"/>
              </a:ext>
            </a:extLst>
          </p:cNvPr>
          <p:cNvSpPr txBox="1"/>
          <p:nvPr/>
        </p:nvSpPr>
        <p:spPr>
          <a:xfrm>
            <a:off x="3028776" y="492844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7EE0E015-F388-6741-9771-641D5A769A58}"/>
              </a:ext>
            </a:extLst>
          </p:cNvPr>
          <p:cNvSpPr txBox="1"/>
          <p:nvPr/>
        </p:nvSpPr>
        <p:spPr>
          <a:xfrm>
            <a:off x="11806627" y="4927337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xmlns="" id="{C6321897-9F41-304B-8BB2-FAC30488C956}"/>
              </a:ext>
            </a:extLst>
          </p:cNvPr>
          <p:cNvCxnSpPr>
            <a:cxnSpLocks/>
            <a:stCxn id="13" idx="2"/>
            <a:endCxn id="32" idx="3"/>
          </p:cNvCxnSpPr>
          <p:nvPr/>
        </p:nvCxnSpPr>
        <p:spPr>
          <a:xfrm rot="5400000">
            <a:off x="4341413" y="3078866"/>
            <a:ext cx="635097" cy="22460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xmlns="" id="{F56F0D5D-1C88-D946-8290-A9B5ED673764}"/>
              </a:ext>
            </a:extLst>
          </p:cNvPr>
          <p:cNvCxnSpPr>
            <a:cxnSpLocks/>
            <a:stCxn id="13" idx="2"/>
            <a:endCxn id="62" idx="1"/>
          </p:cNvCxnSpPr>
          <p:nvPr/>
        </p:nvCxnSpPr>
        <p:spPr>
          <a:xfrm rot="16200000" flipH="1">
            <a:off x="8460869" y="1205424"/>
            <a:ext cx="637457" cy="59952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xmlns="" id="{DB53FEA0-8F14-3047-8240-B5EC1DC341FB}"/>
              </a:ext>
            </a:extLst>
          </p:cNvPr>
          <p:cNvCxnSpPr>
            <a:cxnSpLocks/>
            <a:stCxn id="56" idx="2"/>
            <a:endCxn id="61" idx="1"/>
          </p:cNvCxnSpPr>
          <p:nvPr/>
        </p:nvCxnSpPr>
        <p:spPr>
          <a:xfrm rot="16200000" flipH="1">
            <a:off x="9863775" y="3199929"/>
            <a:ext cx="1276758" cy="2608945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xmlns="" id="{35A7124D-9F00-AF4A-A0EC-73F1810AFA03}"/>
              </a:ext>
            </a:extLst>
          </p:cNvPr>
          <p:cNvCxnSpPr>
            <a:cxnSpLocks/>
            <a:stCxn id="56" idx="2"/>
            <a:endCxn id="60" idx="3"/>
          </p:cNvCxnSpPr>
          <p:nvPr/>
        </p:nvCxnSpPr>
        <p:spPr>
          <a:xfrm rot="5400000">
            <a:off x="5723724" y="1669931"/>
            <a:ext cx="1277867" cy="5670051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xmlns="" id="{A11BEC06-8507-8E44-A595-D7B89D018936}"/>
              </a:ext>
            </a:extLst>
          </p:cNvPr>
          <p:cNvCxnSpPr>
            <a:cxnSpLocks/>
            <a:stCxn id="52" idx="3"/>
            <a:endCxn id="56" idx="0"/>
          </p:cNvCxnSpPr>
          <p:nvPr/>
        </p:nvCxnSpPr>
        <p:spPr>
          <a:xfrm>
            <a:off x="7825231" y="3053803"/>
            <a:ext cx="1372451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xmlns="" id="{0247DC25-44BE-BA49-8803-5294F8470931}"/>
              </a:ext>
            </a:extLst>
          </p:cNvPr>
          <p:cNvCxnSpPr>
            <a:cxnSpLocks/>
            <a:endCxn id="13" idx="0"/>
          </p:cNvCxnSpPr>
          <p:nvPr/>
        </p:nvCxnSpPr>
        <p:spPr>
          <a:xfrm rot="10800000" flipV="1">
            <a:off x="5781969" y="3026783"/>
            <a:ext cx="1474641" cy="543610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xmlns="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65" y="279792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xmlns="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94" y="3562483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xmlns="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638" y="1534187"/>
            <a:ext cx="619563" cy="61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xmlns="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8445" y="1811691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CEC879A8-765C-8040-B606-65715EB68C2F}"/>
              </a:ext>
            </a:extLst>
          </p:cNvPr>
          <p:cNvSpPr txBox="1"/>
          <p:nvPr/>
        </p:nvSpPr>
        <p:spPr>
          <a:xfrm>
            <a:off x="6180346" y="550256"/>
            <a:ext cx="3051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myapps.devopsincloud.com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26F52C11-5335-3841-837F-0F52EF9ECFBE}"/>
              </a:ext>
            </a:extLst>
          </p:cNvPr>
          <p:cNvSpPr/>
          <p:nvPr/>
        </p:nvSpPr>
        <p:spPr>
          <a:xfrm>
            <a:off x="9550833" y="2832352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10327" y="5765588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0CB4638-90FE-B343-B6D6-680D693FFAD2}"/>
              </a:ext>
            </a:extLst>
          </p:cNvPr>
          <p:cNvSpPr/>
          <p:nvPr/>
        </p:nvSpPr>
        <p:spPr>
          <a:xfrm>
            <a:off x="4700342" y="2514136"/>
            <a:ext cx="6036105" cy="1428747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231BD221-2ED0-F74A-B0E1-DC1A75F80D41}"/>
              </a:ext>
            </a:extLst>
          </p:cNvPr>
          <p:cNvSpPr/>
          <p:nvPr/>
        </p:nvSpPr>
        <p:spPr>
          <a:xfrm>
            <a:off x="113656" y="-13816"/>
            <a:ext cx="50227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Custom Header Based Routing &amp; Redirects with Query String and Host Header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xmlns="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7234533" y="129527"/>
            <a:ext cx="609668" cy="60966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8DCBAFBC-4EB7-9842-AFF9-9988228D5E00}"/>
              </a:ext>
            </a:extLst>
          </p:cNvPr>
          <p:cNvCxnSpPr>
            <a:cxnSpLocks/>
            <a:stCxn id="71" idx="2"/>
            <a:endCxn id="37" idx="0"/>
          </p:cNvCxnSpPr>
          <p:nvPr/>
        </p:nvCxnSpPr>
        <p:spPr>
          <a:xfrm flipH="1">
            <a:off x="7527212" y="739195"/>
            <a:ext cx="12155" cy="20180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520397" y="3338115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1B1CF307-69D0-6C47-A10F-8AFF95B556DE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520396" y="3879611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Graphic 74" descr="User with solid fill">
            <a:extLst>
              <a:ext uri="{FF2B5EF4-FFF2-40B4-BE49-F238E27FC236}">
                <a16:creationId xmlns:a16="http://schemas.microsoft.com/office/drawing/2014/main" xmlns="" id="{39E3A741-2781-B54C-84D0-4894CC37C29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9426451" y="89977"/>
            <a:ext cx="609668" cy="609668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C78682AE-3984-C84F-9C06-D630FC98DC26}"/>
              </a:ext>
            </a:extLst>
          </p:cNvPr>
          <p:cNvSpPr txBox="1"/>
          <p:nvPr/>
        </p:nvSpPr>
        <p:spPr>
          <a:xfrm>
            <a:off x="9426451" y="-63543"/>
            <a:ext cx="2703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Query String External Redirect 302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71DC7261-0D80-A342-A556-CFC07D988DBF}"/>
              </a:ext>
            </a:extLst>
          </p:cNvPr>
          <p:cNvSpPr txBox="1"/>
          <p:nvPr/>
        </p:nvSpPr>
        <p:spPr>
          <a:xfrm>
            <a:off x="9406501" y="664799"/>
            <a:ext cx="4636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myapps.devopsincloud.com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/?website=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aws-eks</a:t>
            </a:r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8" name="Graphic 77" descr="User with solid fill">
            <a:extLst>
              <a:ext uri="{FF2B5EF4-FFF2-40B4-BE49-F238E27FC236}">
                <a16:creationId xmlns:a16="http://schemas.microsoft.com/office/drawing/2014/main" xmlns="" id="{CBF596C4-8C76-AE4F-9F74-85E7CBD0D8C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5110327" y="146608"/>
            <a:ext cx="609668" cy="609668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8496DB89-1014-A840-9335-2A1976488CC2}"/>
              </a:ext>
            </a:extLst>
          </p:cNvPr>
          <p:cNvCxnSpPr>
            <a:cxnSpLocks/>
            <a:stCxn id="75" idx="2"/>
            <a:endCxn id="37" idx="0"/>
          </p:cNvCxnSpPr>
          <p:nvPr/>
        </p:nvCxnSpPr>
        <p:spPr>
          <a:xfrm flipH="1">
            <a:off x="7527212" y="699645"/>
            <a:ext cx="2204073" cy="241356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xmlns="" id="{8194B734-1BE9-CC43-B89B-204A624FCD19}"/>
              </a:ext>
            </a:extLst>
          </p:cNvPr>
          <p:cNvSpPr/>
          <p:nvPr/>
        </p:nvSpPr>
        <p:spPr>
          <a:xfrm>
            <a:off x="13595365" y="5893339"/>
            <a:ext cx="973024" cy="6126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External Website-1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xmlns="" id="{65B5ACD8-CEAA-A94E-85B7-E749C6321C96}"/>
              </a:ext>
            </a:extLst>
          </p:cNvPr>
          <p:cNvSpPr/>
          <p:nvPr/>
        </p:nvSpPr>
        <p:spPr>
          <a:xfrm>
            <a:off x="13604259" y="6665394"/>
            <a:ext cx="973024" cy="61266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External Website-2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DC69A111-A507-434A-B806-831D7A2A5D45}"/>
              </a:ext>
            </a:extLst>
          </p:cNvPr>
          <p:cNvSpPr txBox="1"/>
          <p:nvPr/>
        </p:nvSpPr>
        <p:spPr>
          <a:xfrm>
            <a:off x="3787285" y="802356"/>
            <a:ext cx="3196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http://azure-</a:t>
            </a:r>
            <a:r>
              <a:rPr lang="en-US" sz="1600" dirty="0" err="1">
                <a:solidFill>
                  <a:srgbClr val="00B0F0"/>
                </a:solidFill>
              </a:rPr>
              <a:t>aks.devopsincloud.com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xmlns="" id="{39C8C8EE-08C4-6543-AC5A-0922346FC076}"/>
              </a:ext>
            </a:extLst>
          </p:cNvPr>
          <p:cNvSpPr txBox="1"/>
          <p:nvPr/>
        </p:nvSpPr>
        <p:spPr>
          <a:xfrm>
            <a:off x="4229185" y="-52071"/>
            <a:ext cx="2698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Host Header External Redirect 302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xmlns="" id="{D0E5CF25-54AC-644C-B3F2-3C9047EE5F2C}"/>
              </a:ext>
            </a:extLst>
          </p:cNvPr>
          <p:cNvCxnSpPr>
            <a:cxnSpLocks/>
            <a:stCxn id="52" idx="3"/>
            <a:endCxn id="45" idx="1"/>
          </p:cNvCxnSpPr>
          <p:nvPr/>
        </p:nvCxnSpPr>
        <p:spPr>
          <a:xfrm>
            <a:off x="7825231" y="3053803"/>
            <a:ext cx="5770134" cy="3145871"/>
          </a:xfrm>
          <a:prstGeom prst="bentConnector3">
            <a:avLst>
              <a:gd name="adj1" fmla="val 44081"/>
            </a:avLst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xmlns="" id="{D5551658-8443-2342-A50E-CE0080162C4E}"/>
              </a:ext>
            </a:extLst>
          </p:cNvPr>
          <p:cNvCxnSpPr>
            <a:stCxn id="52" idx="3"/>
            <a:endCxn id="89" idx="1"/>
          </p:cNvCxnSpPr>
          <p:nvPr/>
        </p:nvCxnSpPr>
        <p:spPr>
          <a:xfrm>
            <a:off x="7825231" y="3053803"/>
            <a:ext cx="5779028" cy="3917926"/>
          </a:xfrm>
          <a:prstGeom prst="bentConnector3">
            <a:avLst>
              <a:gd name="adj1" fmla="val 50000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xmlns="" id="{6066EDA0-FE0D-1F43-8CF3-057FB2D924EB}"/>
              </a:ext>
            </a:extLst>
          </p:cNvPr>
          <p:cNvCxnSpPr>
            <a:cxnSpLocks/>
            <a:stCxn id="78" idx="2"/>
            <a:endCxn id="37" idx="0"/>
          </p:cNvCxnSpPr>
          <p:nvPr/>
        </p:nvCxnSpPr>
        <p:spPr>
          <a:xfrm>
            <a:off x="5415161" y="756276"/>
            <a:ext cx="2112051" cy="18472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4CADC9EC-9B21-9445-99D5-46C35AAEAFF0}"/>
              </a:ext>
            </a:extLst>
          </p:cNvPr>
          <p:cNvSpPr txBox="1"/>
          <p:nvPr/>
        </p:nvSpPr>
        <p:spPr>
          <a:xfrm>
            <a:off x="7154803" y="-8626"/>
            <a:ext cx="1749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HTTP Header Routing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xmlns="" id="{AC7EA5BE-5B2A-AE4B-BD8C-9788B1F36441}"/>
              </a:ext>
            </a:extLst>
          </p:cNvPr>
          <p:cNvCxnSpPr>
            <a:cxnSpLocks/>
            <a:stCxn id="93" idx="2"/>
            <a:endCxn id="52" idx="0"/>
          </p:cNvCxnSpPr>
          <p:nvPr/>
        </p:nvCxnSpPr>
        <p:spPr>
          <a:xfrm>
            <a:off x="7534420" y="2153750"/>
            <a:ext cx="6499" cy="61574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xmlns="" id="{2BF3A215-D53A-EC48-994D-649FED2BF3B9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527212" y="1398201"/>
            <a:ext cx="7208" cy="13598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54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5" grpId="0"/>
      <p:bldP spid="26" grpId="0" animBg="1"/>
      <p:bldP spid="27" grpId="0" animBg="1"/>
      <p:bldP spid="33" grpId="0" animBg="1"/>
      <p:bldP spid="35" grpId="0"/>
      <p:bldP spid="36" grpId="0"/>
      <p:bldP spid="82" grpId="0"/>
      <p:bldP spid="84" grpId="0"/>
      <p:bldP spid="86" grpId="0"/>
      <p:bldP spid="69" grpId="0"/>
      <p:bldP spid="32" grpId="0"/>
      <p:bldP spid="62" grpId="0"/>
      <p:bldP spid="13" grpId="0" animBg="1"/>
      <p:bldP spid="55" grpId="0" animBg="1"/>
      <p:bldP spid="56" grpId="0" animBg="1"/>
      <p:bldP spid="57" grpId="0" animBg="1"/>
      <p:bldP spid="60" grpId="0"/>
      <p:bldP spid="61" grpId="0"/>
      <p:bldP spid="88" grpId="0"/>
      <p:bldP spid="94" grpId="0"/>
      <p:bldP spid="96" grpId="0"/>
      <p:bldP spid="98" grpId="0" animBg="1"/>
      <p:bldP spid="80" grpId="0" animBg="1"/>
      <p:bldP spid="76" grpId="0"/>
      <p:bldP spid="77" grpId="0"/>
      <p:bldP spid="45" grpId="0" animBg="1"/>
      <p:bldP spid="89" grpId="0" animBg="1"/>
      <p:bldP spid="90" grpId="0"/>
      <p:bldP spid="91" grpId="0"/>
      <p:bldP spid="102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225A4116-285D-6A40-950F-A1F778E446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EA0791E-4793-614D-84DF-770F35305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93" y="50243"/>
            <a:ext cx="3978990" cy="7370284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xmlns="" id="{9F45FAD9-7E04-2748-A45C-AA214833A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102" y="67332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BEB2E497-A400-034B-B56E-D1850E2801ED}"/>
              </a:ext>
            </a:extLst>
          </p:cNvPr>
          <p:cNvSpPr/>
          <p:nvPr/>
        </p:nvSpPr>
        <p:spPr>
          <a:xfrm>
            <a:off x="6918593" y="5144877"/>
            <a:ext cx="7147703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new Rules 1 to 4 outlining Custom HTTP Header and Redirects with Query String and Host Header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3A974C0A-32C6-2D4E-9F50-A536E71C146D}"/>
              </a:ext>
            </a:extLst>
          </p:cNvPr>
          <p:cNvSpPr/>
          <p:nvPr/>
        </p:nvSpPr>
        <p:spPr>
          <a:xfrm>
            <a:off x="6918593" y="6321846"/>
            <a:ext cx="7147703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DNS Records as per need for this </a:t>
            </a:r>
            <a:r>
              <a:rPr lang="en-US" dirty="0" err="1"/>
              <a:t>usecase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818EA38-02FE-D24E-847D-02BCCC332B9F}"/>
              </a:ext>
            </a:extLst>
          </p:cNvPr>
          <p:cNvSpPr/>
          <p:nvPr/>
        </p:nvSpPr>
        <p:spPr>
          <a:xfrm>
            <a:off x="473725" y="5409282"/>
            <a:ext cx="3316077" cy="28643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EA708978-1F82-F24F-970A-9EAF809C1CE1}"/>
              </a:ext>
            </a:extLst>
          </p:cNvPr>
          <p:cNvSpPr/>
          <p:nvPr/>
        </p:nvSpPr>
        <p:spPr>
          <a:xfrm>
            <a:off x="418640" y="6178627"/>
            <a:ext cx="3316077" cy="28643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EE9FC869-4F93-7E45-8FF6-C8AB5876C340}"/>
              </a:ext>
            </a:extLst>
          </p:cNvPr>
          <p:cNvCxnSpPr>
            <a:stCxn id="7" idx="1"/>
            <a:endCxn id="11" idx="3"/>
          </p:cNvCxnSpPr>
          <p:nvPr/>
        </p:nvCxnSpPr>
        <p:spPr>
          <a:xfrm flipH="1" flipV="1">
            <a:off x="3789802" y="5552501"/>
            <a:ext cx="3128791" cy="4957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47E9B3FF-85B7-2D49-8311-42F6F3607D73}"/>
              </a:ext>
            </a:extLst>
          </p:cNvPr>
          <p:cNvCxnSpPr>
            <a:stCxn id="10" idx="1"/>
            <a:endCxn id="12" idx="3"/>
          </p:cNvCxnSpPr>
          <p:nvPr/>
        </p:nvCxnSpPr>
        <p:spPr>
          <a:xfrm flipH="1" flipV="1">
            <a:off x="3734717" y="6321846"/>
            <a:ext cx="3183876" cy="45720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5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238608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DNS to DB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xmlns="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xmlns="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xmlns="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xmlns="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xmlns="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xmlns="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xmlns="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xmlns="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xmlns="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xmlns="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xmlns="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xmlns="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xmlns="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xmlns="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xmlns="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xmlns="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xmlns="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xmlns="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xmlns="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xmlns="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xmlns="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xmlns="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xmlns="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xmlns="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xmlns="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xmlns="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xmlns="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</p:spTree>
    <p:extLst>
      <p:ext uri="{BB962C8B-B14F-4D97-AF65-F5344CB8AC3E}">
        <p14:creationId xmlns:p14="http://schemas.microsoft.com/office/powerpoint/2010/main" val="305516631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1652907" y="1737082"/>
            <a:ext cx="11686700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142063" y="667216"/>
            <a:ext cx="13364612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2083641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63" y="670168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907" y="1746543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0834031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2469574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2479881" y="1879743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87" y="188180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881" y="31519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216930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8557" y="268958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2469574" y="5877556"/>
            <a:ext cx="871888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574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1192145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1154312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312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808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1192145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145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1572" y="614576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796" y="39847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2860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33692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24900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335979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7125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9442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xmlns="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607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3037099" y="343363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1777226" y="343599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0C7C10A-0611-1840-975D-B209E6D8A5DB}"/>
              </a:ext>
            </a:extLst>
          </p:cNvPr>
          <p:cNvSpPr/>
          <p:nvPr/>
        </p:nvSpPr>
        <p:spPr>
          <a:xfrm>
            <a:off x="4800323" y="2700050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/app1*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2EB4C164-B035-4B4C-9FE1-028F5FBC8F6D}"/>
              </a:ext>
            </a:extLst>
          </p:cNvPr>
          <p:cNvSpPr/>
          <p:nvPr/>
        </p:nvSpPr>
        <p:spPr>
          <a:xfrm>
            <a:off x="6967737" y="2695336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0F384D8D-D6DD-584B-A7A3-7222DD88B7D7}"/>
              </a:ext>
            </a:extLst>
          </p:cNvPr>
          <p:cNvSpPr/>
          <p:nvPr/>
        </p:nvSpPr>
        <p:spPr>
          <a:xfrm>
            <a:off x="8932675" y="2681748"/>
            <a:ext cx="1105319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/app2*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xmlns="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3995405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xmlns="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397442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33A2158C-D11C-5C4A-BD26-DBECB5EAB5A2}"/>
              </a:ext>
            </a:extLst>
          </p:cNvPr>
          <p:cNvSpPr txBox="1"/>
          <p:nvPr/>
        </p:nvSpPr>
        <p:spPr>
          <a:xfrm>
            <a:off x="3028776" y="405810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7EE0E015-F388-6741-9771-641D5A769A58}"/>
              </a:ext>
            </a:extLst>
          </p:cNvPr>
          <p:cNvSpPr txBox="1"/>
          <p:nvPr/>
        </p:nvSpPr>
        <p:spPr>
          <a:xfrm>
            <a:off x="11806627" y="4056994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xmlns="" id="{C6321897-9F41-304B-8BB2-FAC30488C956}"/>
              </a:ext>
            </a:extLst>
          </p:cNvPr>
          <p:cNvCxnSpPr>
            <a:stCxn id="13" idx="2"/>
            <a:endCxn id="32" idx="3"/>
          </p:cNvCxnSpPr>
          <p:nvPr/>
        </p:nvCxnSpPr>
        <p:spPr>
          <a:xfrm rot="5400000">
            <a:off x="4126921" y="2423016"/>
            <a:ext cx="635097" cy="181702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xmlns="" id="{F56F0D5D-1C88-D946-8290-A9B5ED673764}"/>
              </a:ext>
            </a:extLst>
          </p:cNvPr>
          <p:cNvCxnSpPr>
            <a:stCxn id="13" idx="2"/>
            <a:endCxn id="62" idx="1"/>
          </p:cNvCxnSpPr>
          <p:nvPr/>
        </p:nvCxnSpPr>
        <p:spPr>
          <a:xfrm rot="16200000" flipH="1">
            <a:off x="8246376" y="120588"/>
            <a:ext cx="637457" cy="6424243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xmlns="" id="{DB53FEA0-8F14-3047-8240-B5EC1DC341FB}"/>
              </a:ext>
            </a:extLst>
          </p:cNvPr>
          <p:cNvCxnSpPr>
            <a:stCxn id="56" idx="2"/>
            <a:endCxn id="61" idx="1"/>
          </p:cNvCxnSpPr>
          <p:nvPr/>
        </p:nvCxnSpPr>
        <p:spPr>
          <a:xfrm rot="16200000" flipH="1">
            <a:off x="10007602" y="2473413"/>
            <a:ext cx="1276758" cy="232129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xmlns="" id="{35A7124D-9F00-AF4A-A0EC-73F1810AFA03}"/>
              </a:ext>
            </a:extLst>
          </p:cNvPr>
          <p:cNvCxnSpPr>
            <a:stCxn id="56" idx="2"/>
            <a:endCxn id="60" idx="3"/>
          </p:cNvCxnSpPr>
          <p:nvPr/>
        </p:nvCxnSpPr>
        <p:spPr>
          <a:xfrm rot="5400000">
            <a:off x="5867550" y="655761"/>
            <a:ext cx="1277867" cy="5957704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xmlns="" id="{A11BEC06-8507-8E44-A595-D7B89D018936}"/>
              </a:ext>
            </a:extLst>
          </p:cNvPr>
          <p:cNvCxnSpPr>
            <a:stCxn id="52" idx="3"/>
            <a:endCxn id="56" idx="0"/>
          </p:cNvCxnSpPr>
          <p:nvPr/>
        </p:nvCxnSpPr>
        <p:spPr>
          <a:xfrm>
            <a:off x="7825231" y="2183460"/>
            <a:ext cx="1660104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xmlns="" id="{0247DC25-44BE-BA49-8803-5294F8470931}"/>
              </a:ext>
            </a:extLst>
          </p:cNvPr>
          <p:cNvCxnSpPr>
            <a:endCxn id="13" idx="0"/>
          </p:cNvCxnSpPr>
          <p:nvPr/>
        </p:nvCxnSpPr>
        <p:spPr>
          <a:xfrm rot="10800000" flipV="1">
            <a:off x="5352983" y="2156440"/>
            <a:ext cx="1903624" cy="54360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xmlns="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96" y="351043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xmlns="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425" y="4274992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xmlns="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024" y="943763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xmlns="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0005" y="1111797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26F52C11-5335-3841-837F-0F52EF9ECFBE}"/>
              </a:ext>
            </a:extLst>
          </p:cNvPr>
          <p:cNvSpPr/>
          <p:nvPr/>
        </p:nvSpPr>
        <p:spPr>
          <a:xfrm>
            <a:off x="9550833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34167" y="6969094"/>
            <a:ext cx="1725939" cy="43002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0CB4638-90FE-B343-B6D6-680D693FFAD2}"/>
              </a:ext>
            </a:extLst>
          </p:cNvPr>
          <p:cNvSpPr/>
          <p:nvPr/>
        </p:nvSpPr>
        <p:spPr>
          <a:xfrm>
            <a:off x="4700342" y="1597224"/>
            <a:ext cx="6036105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231BD221-2ED0-F74A-B0E1-DC1A75F80D41}"/>
              </a:ext>
            </a:extLst>
          </p:cNvPr>
          <p:cNvSpPr/>
          <p:nvPr/>
        </p:nvSpPr>
        <p:spPr>
          <a:xfrm>
            <a:off x="113656" y="-13816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DNS to DB 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xmlns="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520397" y="2467772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6">
            <a:extLst>
              <a:ext uri="{FF2B5EF4-FFF2-40B4-BE49-F238E27FC236}">
                <a16:creationId xmlns:a16="http://schemas.microsoft.com/office/drawing/2014/main" xmlns="" id="{2042E5FB-77A3-5449-A67C-D8D376005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091" y="6149201"/>
            <a:ext cx="540005" cy="54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TextBox 9">
            <a:extLst>
              <a:ext uri="{FF2B5EF4-FFF2-40B4-BE49-F238E27FC236}">
                <a16:creationId xmlns:a16="http://schemas.microsoft.com/office/drawing/2014/main" xmlns="" id="{6CE52584-4566-7943-A5DB-1C17DBA9B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3118" y="671445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97" name="Graphic 17">
            <a:extLst>
              <a:ext uri="{FF2B5EF4-FFF2-40B4-BE49-F238E27FC236}">
                <a16:creationId xmlns:a16="http://schemas.microsoft.com/office/drawing/2014/main" xmlns="" id="{E7D30F7A-1E8E-4C42-BFD1-54ABBB03F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46681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xmlns="" id="{80854FC8-D230-7347-83DF-64C93AD44090}"/>
              </a:ext>
            </a:extLst>
          </p:cNvPr>
          <p:cNvSpPr txBox="1"/>
          <p:nvPr/>
        </p:nvSpPr>
        <p:spPr>
          <a:xfrm>
            <a:off x="11806627" y="475067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A3</a:t>
            </a:r>
          </a:p>
        </p:txBody>
      </p:sp>
      <p:pic>
        <p:nvPicPr>
          <p:cNvPr id="103" name="Graphic 17">
            <a:extLst>
              <a:ext uri="{FF2B5EF4-FFF2-40B4-BE49-F238E27FC236}">
                <a16:creationId xmlns:a16="http://schemas.microsoft.com/office/drawing/2014/main" xmlns="" id="{C28A95AF-35D8-CB45-B0A2-DF465B714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464533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xmlns="" id="{46EE4DAE-8547-8B4D-BC1D-1E9B036BD1F0}"/>
              </a:ext>
            </a:extLst>
          </p:cNvPr>
          <p:cNvSpPr txBox="1"/>
          <p:nvPr/>
        </p:nvSpPr>
        <p:spPr>
          <a:xfrm>
            <a:off x="3045409" y="472790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A3</a:t>
            </a:r>
          </a:p>
        </p:txBody>
      </p:sp>
      <p:pic>
        <p:nvPicPr>
          <p:cNvPr id="105" name="Graphic 6">
            <a:extLst>
              <a:ext uri="{FF2B5EF4-FFF2-40B4-BE49-F238E27FC236}">
                <a16:creationId xmlns:a16="http://schemas.microsoft.com/office/drawing/2014/main" xmlns="" id="{4C76C528-5657-504B-A66A-ACBF3503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477" y="6222515"/>
            <a:ext cx="540005" cy="54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TextBox 9">
            <a:extLst>
              <a:ext uri="{FF2B5EF4-FFF2-40B4-BE49-F238E27FC236}">
                <a16:creationId xmlns:a16="http://schemas.microsoft.com/office/drawing/2014/main" xmlns="" id="{E12D7D21-659D-FF4A-A9F7-56E51032F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5504" y="6787772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4A2B0FD6-4C3F-5247-B8B9-0F009C098844}"/>
              </a:ext>
            </a:extLst>
          </p:cNvPr>
          <p:cNvCxnSpPr>
            <a:endCxn id="105" idx="1"/>
          </p:cNvCxnSpPr>
          <p:nvPr/>
        </p:nvCxnSpPr>
        <p:spPr>
          <a:xfrm>
            <a:off x="3711503" y="6423514"/>
            <a:ext cx="8053974" cy="69004"/>
          </a:xfrm>
          <a:prstGeom prst="straightConnector1">
            <a:avLst/>
          </a:prstGeom>
          <a:ln w="285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xmlns="" id="{CE57DC21-650F-3E4F-B54A-05805F375B5B}"/>
              </a:ext>
            </a:extLst>
          </p:cNvPr>
          <p:cNvCxnSpPr>
            <a:stCxn id="55" idx="2"/>
            <a:endCxn id="104" idx="3"/>
          </p:cNvCxnSpPr>
          <p:nvPr/>
        </p:nvCxnSpPr>
        <p:spPr>
          <a:xfrm rot="5400000">
            <a:off x="4565290" y="1988243"/>
            <a:ext cx="1934082" cy="3976133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xmlns="" id="{162E3910-C9D4-9E4B-851F-CDF31835EC5D}"/>
              </a:ext>
            </a:extLst>
          </p:cNvPr>
          <p:cNvCxnSpPr>
            <a:stCxn id="55" idx="2"/>
            <a:endCxn id="97" idx="1"/>
          </p:cNvCxnSpPr>
          <p:nvPr/>
        </p:nvCxnSpPr>
        <p:spPr>
          <a:xfrm rot="16200000" flipH="1">
            <a:off x="8667323" y="1862341"/>
            <a:ext cx="1940773" cy="4234625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xmlns="" id="{A74EF124-2714-C54D-B2F6-9B02DEBDCBC1}"/>
              </a:ext>
            </a:extLst>
          </p:cNvPr>
          <p:cNvCxnSpPr>
            <a:stCxn id="103" idx="2"/>
          </p:cNvCxnSpPr>
          <p:nvPr/>
        </p:nvCxnSpPr>
        <p:spPr>
          <a:xfrm>
            <a:off x="3275744" y="5209212"/>
            <a:ext cx="4265175" cy="125541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xmlns="" id="{2B4A7EA3-CFEA-4E4B-8EB5-DC048EC3B114}"/>
              </a:ext>
            </a:extLst>
          </p:cNvPr>
          <p:cNvCxnSpPr>
            <a:stCxn id="97" idx="2"/>
          </p:cNvCxnSpPr>
          <p:nvPr/>
        </p:nvCxnSpPr>
        <p:spPr>
          <a:xfrm flipH="1">
            <a:off x="7461864" y="5231981"/>
            <a:ext cx="4575098" cy="125620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xmlns="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7520397" y="257514"/>
            <a:ext cx="5681445" cy="140960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xmlns="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7530658" y="1563031"/>
            <a:ext cx="10261" cy="3361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xmlns="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520396" y="855674"/>
            <a:ext cx="10262" cy="88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84A2FCC5-8FB5-384B-8DAD-EBB70EE778AD}"/>
              </a:ext>
            </a:extLst>
          </p:cNvPr>
          <p:cNvSpPr txBox="1"/>
          <p:nvPr/>
        </p:nvSpPr>
        <p:spPr>
          <a:xfrm>
            <a:off x="9288450" y="-37741"/>
            <a:ext cx="3712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dns</a:t>
            </a:r>
            <a:r>
              <a:rPr lang="en-US" sz="1600" dirty="0">
                <a:solidFill>
                  <a:srgbClr val="00B050"/>
                </a:solidFill>
              </a:rPr>
              <a:t>-to-</a:t>
            </a:r>
            <a:r>
              <a:rPr lang="en-US" sz="1600" dirty="0" err="1">
                <a:solidFill>
                  <a:srgbClr val="00B050"/>
                </a:solidFill>
              </a:rPr>
              <a:t>db.devopsincloud.com</a:t>
            </a:r>
            <a:r>
              <a:rPr lang="en-US" sz="1600" dirty="0">
                <a:solidFill>
                  <a:srgbClr val="00B050"/>
                </a:solidFill>
              </a:rPr>
              <a:t>/app1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xmlns="" id="{E7D2D67D-ABB7-824A-BC6E-81FA83988359}"/>
              </a:ext>
            </a:extLst>
          </p:cNvPr>
          <p:cNvSpPr txBox="1"/>
          <p:nvPr/>
        </p:nvSpPr>
        <p:spPr>
          <a:xfrm>
            <a:off x="9277762" y="228139"/>
            <a:ext cx="3712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</a:t>
            </a:r>
            <a:r>
              <a:rPr lang="en-US" sz="1600" dirty="0" err="1">
                <a:solidFill>
                  <a:srgbClr val="0070C0"/>
                </a:solidFill>
              </a:rPr>
              <a:t>dns</a:t>
            </a:r>
            <a:r>
              <a:rPr lang="en-US" sz="1600" dirty="0">
                <a:solidFill>
                  <a:srgbClr val="0070C0"/>
                </a:solidFill>
              </a:rPr>
              <a:t>-to-</a:t>
            </a:r>
            <a:r>
              <a:rPr lang="en-US" sz="1600" dirty="0" err="1">
                <a:solidFill>
                  <a:srgbClr val="0070C0"/>
                </a:solidFill>
              </a:rPr>
              <a:t>db.devopsincloud.com</a:t>
            </a:r>
            <a:r>
              <a:rPr lang="en-US" sz="1600" dirty="0">
                <a:solidFill>
                  <a:srgbClr val="0070C0"/>
                </a:solidFill>
              </a:rPr>
              <a:t>/app2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xmlns="" id="{5A85541C-7395-864B-85BC-9DEEAA3E655A}"/>
              </a:ext>
            </a:extLst>
          </p:cNvPr>
          <p:cNvSpPr txBox="1"/>
          <p:nvPr/>
        </p:nvSpPr>
        <p:spPr>
          <a:xfrm>
            <a:off x="9288450" y="415716"/>
            <a:ext cx="3267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http://</a:t>
            </a:r>
            <a:r>
              <a:rPr lang="en-US" sz="1600" dirty="0" err="1">
                <a:solidFill>
                  <a:srgbClr val="C00000"/>
                </a:solidFill>
              </a:rPr>
              <a:t>dns</a:t>
            </a:r>
            <a:r>
              <a:rPr lang="en-US" sz="1600" dirty="0">
                <a:solidFill>
                  <a:srgbClr val="C00000"/>
                </a:solidFill>
              </a:rPr>
              <a:t>-to-</a:t>
            </a:r>
            <a:r>
              <a:rPr lang="en-US" sz="1600" dirty="0" err="1">
                <a:solidFill>
                  <a:srgbClr val="C00000"/>
                </a:solidFill>
              </a:rPr>
              <a:t>db.devopsincloud.com</a:t>
            </a:r>
            <a:endParaRPr 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19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13" grpId="0" animBg="1"/>
      <p:bldP spid="55" grpId="0" animBg="1"/>
      <p:bldP spid="56" grpId="0" animBg="1"/>
      <p:bldP spid="60" grpId="0"/>
      <p:bldP spid="61" grpId="0"/>
      <p:bldP spid="88" grpId="0"/>
      <p:bldP spid="94" grpId="0"/>
      <p:bldP spid="98" grpId="0" animBg="1"/>
      <p:bldP spid="80" grpId="0" animBg="1"/>
      <p:bldP spid="95" grpId="0"/>
      <p:bldP spid="100" grpId="0"/>
      <p:bldP spid="104" grpId="0"/>
      <p:bldP spid="106" grpId="0"/>
      <p:bldP spid="121" grpId="0"/>
      <p:bldP spid="122" grpId="0"/>
      <p:bldP spid="123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BB0A5734-5EC0-794C-9149-7BAF6F4F27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xmlns="" id="{2454B7A9-6B9E-2446-86C1-7E4603E59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102" y="67332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6E29C35-0D1B-5B44-881B-13520F2B9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80" y="67332"/>
            <a:ext cx="3830336" cy="75024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0AF105D-DB9C-8744-83C7-45E5952240FA}"/>
              </a:ext>
            </a:extLst>
          </p:cNvPr>
          <p:cNvSpPr/>
          <p:nvPr/>
        </p:nvSpPr>
        <p:spPr>
          <a:xfrm>
            <a:off x="401312" y="4274545"/>
            <a:ext cx="3113070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13A5086-87F8-A441-8C20-D9B56283ADB2}"/>
              </a:ext>
            </a:extLst>
          </p:cNvPr>
          <p:cNvSpPr/>
          <p:nvPr/>
        </p:nvSpPr>
        <p:spPr>
          <a:xfrm>
            <a:off x="401312" y="3696765"/>
            <a:ext cx="3113070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BAE1F6D4-3331-3944-A9F1-28FC1F324A55}"/>
              </a:ext>
            </a:extLst>
          </p:cNvPr>
          <p:cNvSpPr/>
          <p:nvPr/>
        </p:nvSpPr>
        <p:spPr>
          <a:xfrm>
            <a:off x="401312" y="6680500"/>
            <a:ext cx="3157138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CA3998F-465F-E749-B951-BDD8D45C4986}"/>
              </a:ext>
            </a:extLst>
          </p:cNvPr>
          <p:cNvSpPr/>
          <p:nvPr/>
        </p:nvSpPr>
        <p:spPr>
          <a:xfrm>
            <a:off x="401311" y="720980"/>
            <a:ext cx="2924199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309ADAB-6E5C-4F44-A940-BF764B03E4BC}"/>
              </a:ext>
            </a:extLst>
          </p:cNvPr>
          <p:cNvSpPr/>
          <p:nvPr/>
        </p:nvSpPr>
        <p:spPr>
          <a:xfrm>
            <a:off x="357244" y="5837692"/>
            <a:ext cx="3157138" cy="2980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613F78F9-D35A-CF49-99C0-DD83893A6608}"/>
              </a:ext>
            </a:extLst>
          </p:cNvPr>
          <p:cNvSpPr/>
          <p:nvPr/>
        </p:nvSpPr>
        <p:spPr>
          <a:xfrm>
            <a:off x="357244" y="5484213"/>
            <a:ext cx="3157138" cy="2980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6094F9F9-ABF5-7D4A-98ED-D4B32BC91FA9}"/>
              </a:ext>
            </a:extLst>
          </p:cNvPr>
          <p:cNvSpPr/>
          <p:nvPr/>
        </p:nvSpPr>
        <p:spPr>
          <a:xfrm>
            <a:off x="6378767" y="1509571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App3 User Management Application (UMS) which needs Database  </a:t>
            </a:r>
            <a:r>
              <a:rPr lang="en-US" dirty="0" err="1"/>
              <a:t>Userdata</a:t>
            </a:r>
            <a:r>
              <a:rPr lang="en-US" dirty="0"/>
              <a:t> for App3 EC2 Instances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xmlns="" id="{BCBBF5CF-B427-9A47-A7F1-6B19C95423ED}"/>
              </a:ext>
            </a:extLst>
          </p:cNvPr>
          <p:cNvSpPr/>
          <p:nvPr/>
        </p:nvSpPr>
        <p:spPr>
          <a:xfrm>
            <a:off x="6378770" y="2416939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HTTP 8080 for Private Instances Security Group which is an UMS App Listen Port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C732F529-4727-6348-BD51-D44EA463F136}"/>
              </a:ext>
            </a:extLst>
          </p:cNvPr>
          <p:cNvSpPr/>
          <p:nvPr/>
        </p:nvSpPr>
        <p:spPr>
          <a:xfrm>
            <a:off x="6378767" y="3324307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RDS Database Security Group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xmlns="" id="{12BC1FB7-6A22-1D47-936D-0568A48D9CF8}"/>
              </a:ext>
            </a:extLst>
          </p:cNvPr>
          <p:cNvSpPr/>
          <p:nvPr/>
        </p:nvSpPr>
        <p:spPr>
          <a:xfrm>
            <a:off x="6378767" y="4230478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Outputs for App3 EC2 Instances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85D9F69C-BAC5-F543-BF71-364D26318944}"/>
              </a:ext>
            </a:extLst>
          </p:cNvPr>
          <p:cNvSpPr/>
          <p:nvPr/>
        </p:nvSpPr>
        <p:spPr>
          <a:xfrm>
            <a:off x="6378767" y="5136649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Bastion EC2 Instance to have </a:t>
            </a:r>
            <a:r>
              <a:rPr lang="en-US" dirty="0" err="1"/>
              <a:t>Userdata</a:t>
            </a:r>
            <a:r>
              <a:rPr lang="en-US" dirty="0"/>
              <a:t> containing automatic install of MySQL Client to check RDS DB Connection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1C0C4237-B9BD-A746-8105-6F6258F93D2C}"/>
              </a:ext>
            </a:extLst>
          </p:cNvPr>
          <p:cNvSpPr/>
          <p:nvPr/>
        </p:nvSpPr>
        <p:spPr>
          <a:xfrm>
            <a:off x="6378767" y="6042820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Private EC2 Instances for App3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BE6560CE-DEF9-FB43-9768-982218DEAB07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3325510" y="880724"/>
            <a:ext cx="3053257" cy="94269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B5684132-5D4B-9D40-BCD6-A25914779FCA}"/>
              </a:ext>
            </a:extLst>
          </p:cNvPr>
          <p:cNvCxnSpPr>
            <a:stCxn id="17" idx="1"/>
            <a:endCxn id="8" idx="3"/>
          </p:cNvCxnSpPr>
          <p:nvPr/>
        </p:nvCxnSpPr>
        <p:spPr>
          <a:xfrm flipH="1">
            <a:off x="3514382" y="2730790"/>
            <a:ext cx="2864388" cy="112572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99329164-95F3-4D46-8AC5-3C853B2B993F}"/>
              </a:ext>
            </a:extLst>
          </p:cNvPr>
          <p:cNvCxnSpPr>
            <a:stCxn id="18" idx="1"/>
            <a:endCxn id="7" idx="3"/>
          </p:cNvCxnSpPr>
          <p:nvPr/>
        </p:nvCxnSpPr>
        <p:spPr>
          <a:xfrm flipH="1">
            <a:off x="3514382" y="3638158"/>
            <a:ext cx="2864385" cy="79613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55EC1D46-7367-C442-B333-D9630F43E623}"/>
              </a:ext>
            </a:extLst>
          </p:cNvPr>
          <p:cNvCxnSpPr>
            <a:stCxn id="19" idx="1"/>
            <a:endCxn id="14" idx="3"/>
          </p:cNvCxnSpPr>
          <p:nvPr/>
        </p:nvCxnSpPr>
        <p:spPr>
          <a:xfrm flipH="1">
            <a:off x="3514382" y="4544329"/>
            <a:ext cx="2864385" cy="108892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FC007A82-C5F3-A34D-9931-C1C252DBA052}"/>
              </a:ext>
            </a:extLst>
          </p:cNvPr>
          <p:cNvCxnSpPr>
            <a:stCxn id="20" idx="1"/>
            <a:endCxn id="13" idx="3"/>
          </p:cNvCxnSpPr>
          <p:nvPr/>
        </p:nvCxnSpPr>
        <p:spPr>
          <a:xfrm flipH="1">
            <a:off x="3514382" y="5450500"/>
            <a:ext cx="2864385" cy="53623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18C5BA03-5C33-9A4F-88B7-8C4A1960264F}"/>
              </a:ext>
            </a:extLst>
          </p:cNvPr>
          <p:cNvCxnSpPr>
            <a:stCxn id="21" idx="1"/>
            <a:endCxn id="9" idx="3"/>
          </p:cNvCxnSpPr>
          <p:nvPr/>
        </p:nvCxnSpPr>
        <p:spPr>
          <a:xfrm flipH="1">
            <a:off x="3558450" y="6356671"/>
            <a:ext cx="2820317" cy="48357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44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172DF26-C4A2-3740-BDB8-4518E7536E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7FDCBDBA-B755-E849-9C0A-0C49EC2BC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2172" y="-110808"/>
            <a:ext cx="982704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2F954DC-69A8-1D44-8628-F1F12B9D3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74" y="272807"/>
            <a:ext cx="3223734" cy="722706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DBD200CC-FC1A-EA4E-9B6D-C5244185C397}"/>
              </a:ext>
            </a:extLst>
          </p:cNvPr>
          <p:cNvSpPr/>
          <p:nvPr/>
        </p:nvSpPr>
        <p:spPr>
          <a:xfrm>
            <a:off x="440675" y="2478795"/>
            <a:ext cx="2401677" cy="82626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63BE0CBA-D806-F943-9C2A-074A7A98EB06}"/>
              </a:ext>
            </a:extLst>
          </p:cNvPr>
          <p:cNvSpPr/>
          <p:nvPr/>
        </p:nvSpPr>
        <p:spPr>
          <a:xfrm>
            <a:off x="440674" y="3362035"/>
            <a:ext cx="2952521" cy="10777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D3DE0A6A-FE04-674E-A43A-615FD0EB1D6F}"/>
              </a:ext>
            </a:extLst>
          </p:cNvPr>
          <p:cNvSpPr/>
          <p:nvPr/>
        </p:nvSpPr>
        <p:spPr>
          <a:xfrm>
            <a:off x="415380" y="4759341"/>
            <a:ext cx="2952521" cy="10777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B23EAAA2-1735-B042-A597-653623AEF975}"/>
              </a:ext>
            </a:extLst>
          </p:cNvPr>
          <p:cNvSpPr/>
          <p:nvPr/>
        </p:nvSpPr>
        <p:spPr>
          <a:xfrm>
            <a:off x="415380" y="6427339"/>
            <a:ext cx="2625275" cy="807071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43CB90AD-8E42-2140-871D-1967AC17FCB2}"/>
              </a:ext>
            </a:extLst>
          </p:cNvPr>
          <p:cNvSpPr/>
          <p:nvPr/>
        </p:nvSpPr>
        <p:spPr>
          <a:xfrm>
            <a:off x="6403551" y="1096993"/>
            <a:ext cx="5960806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VPC using Terraform Modules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4F54CCE1-04DF-0741-A234-184C08DA7623}"/>
              </a:ext>
            </a:extLst>
          </p:cNvPr>
          <p:cNvSpPr/>
          <p:nvPr/>
        </p:nvSpPr>
        <p:spPr>
          <a:xfrm>
            <a:off x="6400798" y="2178899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Security Groups using Terraform Modules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815CB000-E4A1-B64B-9B50-EF73490601F0}"/>
              </a:ext>
            </a:extLst>
          </p:cNvPr>
          <p:cNvSpPr/>
          <p:nvPr/>
        </p:nvSpPr>
        <p:spPr>
          <a:xfrm>
            <a:off x="6400798" y="4363092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EC2 Instance using Terraform Modules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xmlns="" id="{B4A9689B-DFF0-1141-B7D0-BA11C004C238}"/>
              </a:ext>
            </a:extLst>
          </p:cNvPr>
          <p:cNvSpPr/>
          <p:nvPr/>
        </p:nvSpPr>
        <p:spPr>
          <a:xfrm>
            <a:off x="6312665" y="6154517"/>
            <a:ext cx="2544897" cy="719895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Null Resource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BDF88B2E-5B78-6E41-82EC-338AB89B98E6}"/>
              </a:ext>
            </a:extLst>
          </p:cNvPr>
          <p:cNvSpPr/>
          <p:nvPr/>
        </p:nvSpPr>
        <p:spPr>
          <a:xfrm>
            <a:off x="10297531" y="5416596"/>
            <a:ext cx="3311249" cy="59286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File Provisioner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88EDE6B5-338A-F142-9045-8C7C64E6ECFF}"/>
              </a:ext>
            </a:extLst>
          </p:cNvPr>
          <p:cNvSpPr/>
          <p:nvPr/>
        </p:nvSpPr>
        <p:spPr>
          <a:xfrm>
            <a:off x="10297531" y="6094451"/>
            <a:ext cx="3311249" cy="719894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Remote-exec Provisioner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834322C7-B87C-F44E-82FE-0087D467BDA8}"/>
              </a:ext>
            </a:extLst>
          </p:cNvPr>
          <p:cNvSpPr/>
          <p:nvPr/>
        </p:nvSpPr>
        <p:spPr>
          <a:xfrm>
            <a:off x="6400798" y="3241493"/>
            <a:ext cx="5960806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AMI Datasource to get latest AMI ID dynamically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xmlns="" id="{1E1DFF4C-7C52-5240-8F72-FCB1C177CF05}"/>
              </a:ext>
            </a:extLst>
          </p:cNvPr>
          <p:cNvSpPr/>
          <p:nvPr/>
        </p:nvSpPr>
        <p:spPr>
          <a:xfrm>
            <a:off x="10297530" y="6864904"/>
            <a:ext cx="3311249" cy="719894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Local-exec</a:t>
            </a:r>
          </a:p>
          <a:p>
            <a:pPr algn="ctr"/>
            <a:r>
              <a:rPr lang="en-US" sz="2600" dirty="0"/>
              <a:t> Provisioner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AFE7446D-ADF3-9E48-82B4-136E1EAC837B}"/>
              </a:ext>
            </a:extLst>
          </p:cNvPr>
          <p:cNvCxnSpPr>
            <a:stCxn id="10" idx="1"/>
            <a:endCxn id="6" idx="3"/>
          </p:cNvCxnSpPr>
          <p:nvPr/>
        </p:nvCxnSpPr>
        <p:spPr>
          <a:xfrm flipH="1">
            <a:off x="2842352" y="1586039"/>
            <a:ext cx="3561199" cy="130588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2AF87AD1-1DC9-5841-A623-0F55D3308F93}"/>
              </a:ext>
            </a:extLst>
          </p:cNvPr>
          <p:cNvCxnSpPr>
            <a:stCxn id="11" idx="1"/>
            <a:endCxn id="7" idx="3"/>
          </p:cNvCxnSpPr>
          <p:nvPr/>
        </p:nvCxnSpPr>
        <p:spPr>
          <a:xfrm flipH="1">
            <a:off x="3393195" y="2667945"/>
            <a:ext cx="3007603" cy="123297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82C49EDC-D76F-744A-912E-E0F227854D8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599982" y="3730539"/>
            <a:ext cx="3800816" cy="88053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AB64C8D2-A37A-8244-8595-0B09AC5EA73D}"/>
              </a:ext>
            </a:extLst>
          </p:cNvPr>
          <p:cNvCxnSpPr>
            <a:stCxn id="12" idx="1"/>
            <a:endCxn id="8" idx="3"/>
          </p:cNvCxnSpPr>
          <p:nvPr/>
        </p:nvCxnSpPr>
        <p:spPr>
          <a:xfrm flipH="1">
            <a:off x="3367901" y="4852138"/>
            <a:ext cx="3032897" cy="44608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10AE7E24-CBFD-1B4B-92B5-53B913258415}"/>
              </a:ext>
            </a:extLst>
          </p:cNvPr>
          <p:cNvCxnSpPr/>
          <p:nvPr/>
        </p:nvCxnSpPr>
        <p:spPr>
          <a:xfrm flipH="1" flipV="1">
            <a:off x="3040655" y="6287127"/>
            <a:ext cx="3272010" cy="2744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652BDECA-52EA-DF43-A810-5E66D440D39B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 flipV="1">
            <a:off x="8857562" y="5713027"/>
            <a:ext cx="1439969" cy="80143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B0EDC5DD-99F0-7047-ACEB-5746F0FDD14E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8857562" y="6454398"/>
            <a:ext cx="1439969" cy="6006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xmlns="" id="{07E5A0F0-44BD-2840-8558-A37AAA18C880}"/>
              </a:ext>
            </a:extLst>
          </p:cNvPr>
          <p:cNvCxnSpPr>
            <a:stCxn id="19" idx="3"/>
            <a:endCxn id="23" idx="1"/>
          </p:cNvCxnSpPr>
          <p:nvPr/>
        </p:nvCxnSpPr>
        <p:spPr>
          <a:xfrm>
            <a:off x="8857562" y="6514465"/>
            <a:ext cx="1439968" cy="71038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F5DCB8A0-F1DB-BF49-9CB6-37BC19D0819C}"/>
              </a:ext>
            </a:extLst>
          </p:cNvPr>
          <p:cNvSpPr/>
          <p:nvPr/>
        </p:nvSpPr>
        <p:spPr>
          <a:xfrm>
            <a:off x="6312665" y="6934479"/>
            <a:ext cx="2544897" cy="719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Variables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xmlns="" id="{0DFC1F18-0448-4C40-8E9D-A6BCEF30A704}"/>
              </a:ext>
            </a:extLst>
          </p:cNvPr>
          <p:cNvCxnSpPr/>
          <p:nvPr/>
        </p:nvCxnSpPr>
        <p:spPr>
          <a:xfrm flipH="1" flipV="1">
            <a:off x="3040655" y="6874412"/>
            <a:ext cx="3272010" cy="35999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19619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BB0A5734-5EC0-794C-9149-7BAF6F4F27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xmlns="" id="{2454B7A9-6B9E-2446-86C1-7E4603E59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102" y="67332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1CD3DCE-146E-A94C-99F3-624E63BF7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16" y="1650465"/>
            <a:ext cx="4965700" cy="46863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84ABFB6-09A3-584C-8C04-C22A8F77E957}"/>
              </a:ext>
            </a:extLst>
          </p:cNvPr>
          <p:cNvSpPr/>
          <p:nvPr/>
        </p:nvSpPr>
        <p:spPr>
          <a:xfrm>
            <a:off x="302832" y="2013958"/>
            <a:ext cx="4797978" cy="2995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20913B5D-E20C-8947-8F4C-C18F30C6F076}"/>
              </a:ext>
            </a:extLst>
          </p:cNvPr>
          <p:cNvSpPr/>
          <p:nvPr/>
        </p:nvSpPr>
        <p:spPr>
          <a:xfrm>
            <a:off x="302832" y="2991686"/>
            <a:ext cx="3287083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1DB61A6-5D74-3546-A6B4-05CCE448271D}"/>
              </a:ext>
            </a:extLst>
          </p:cNvPr>
          <p:cNvSpPr/>
          <p:nvPr/>
        </p:nvSpPr>
        <p:spPr>
          <a:xfrm>
            <a:off x="302833" y="3398495"/>
            <a:ext cx="3287082" cy="9091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CF8BF93-A1FE-B84C-9D43-A4C2DF520B5A}"/>
              </a:ext>
            </a:extLst>
          </p:cNvPr>
          <p:cNvSpPr/>
          <p:nvPr/>
        </p:nvSpPr>
        <p:spPr>
          <a:xfrm>
            <a:off x="302832" y="4668292"/>
            <a:ext cx="2924199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98AD494-C9FB-6041-8738-CBBA7297BC50}"/>
              </a:ext>
            </a:extLst>
          </p:cNvPr>
          <p:cNvSpPr/>
          <p:nvPr/>
        </p:nvSpPr>
        <p:spPr>
          <a:xfrm>
            <a:off x="302832" y="5028989"/>
            <a:ext cx="2924199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12AD4FBB-7C49-C44F-9361-20D065F08677}"/>
              </a:ext>
            </a:extLst>
          </p:cNvPr>
          <p:cNvSpPr/>
          <p:nvPr/>
        </p:nvSpPr>
        <p:spPr>
          <a:xfrm>
            <a:off x="302832" y="5389686"/>
            <a:ext cx="2924199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8BA30213-F0B8-754B-BD60-A05B0169A87C}"/>
              </a:ext>
            </a:extLst>
          </p:cNvPr>
          <p:cNvSpPr/>
          <p:nvPr/>
        </p:nvSpPr>
        <p:spPr>
          <a:xfrm>
            <a:off x="6378767" y="1509571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App3 Target Groups and Listener Rules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CD0C379F-D424-F94A-AE66-A3B84A8876D3}"/>
              </a:ext>
            </a:extLst>
          </p:cNvPr>
          <p:cNvSpPr/>
          <p:nvPr/>
        </p:nvSpPr>
        <p:spPr>
          <a:xfrm>
            <a:off x="6378770" y="2416939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 err="1"/>
              <a:t>dns</a:t>
            </a:r>
            <a:r>
              <a:rPr lang="en-US" dirty="0"/>
              <a:t>-to-</a:t>
            </a:r>
            <a:r>
              <a:rPr lang="en-US" dirty="0" err="1"/>
              <a:t>db</a:t>
            </a:r>
            <a:r>
              <a:rPr lang="en-US" dirty="0"/>
              <a:t> Route53 Record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16B2F175-94E6-A445-B0C2-7B69CC586BC7}"/>
              </a:ext>
            </a:extLst>
          </p:cNvPr>
          <p:cNvSpPr/>
          <p:nvPr/>
        </p:nvSpPr>
        <p:spPr>
          <a:xfrm>
            <a:off x="6378767" y="3324307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RDS Database Variables, RDS Module and RDS Outputs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xmlns="" id="{993FDF8C-5427-144F-8D79-4CB3B1F8F9EE}"/>
              </a:ext>
            </a:extLst>
          </p:cNvPr>
          <p:cNvSpPr/>
          <p:nvPr/>
        </p:nvSpPr>
        <p:spPr>
          <a:xfrm>
            <a:off x="6378767" y="4230478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 err="1"/>
              <a:t>Userdata</a:t>
            </a:r>
            <a:r>
              <a:rPr lang="en-US" dirty="0"/>
              <a:t> for Bastion Host to install MYSQL Client during creation of EC2 Instance using </a:t>
            </a:r>
            <a:r>
              <a:rPr lang="en-US" dirty="0" err="1"/>
              <a:t>userdata</a:t>
            </a:r>
            <a:endParaRPr lang="en-US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8FC47B00-FB31-7045-910B-6BD57212B804}"/>
              </a:ext>
            </a:extLst>
          </p:cNvPr>
          <p:cNvSpPr/>
          <p:nvPr/>
        </p:nvSpPr>
        <p:spPr>
          <a:xfrm>
            <a:off x="6378767" y="5136649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RDS Database Variables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xmlns="" id="{2B80BDDB-0E47-E248-BC01-51DB3A0EB78E}"/>
              </a:ext>
            </a:extLst>
          </p:cNvPr>
          <p:cNvSpPr/>
          <p:nvPr/>
        </p:nvSpPr>
        <p:spPr>
          <a:xfrm>
            <a:off x="6378767" y="6042820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 RDS DB related password as secure variable in </a:t>
            </a:r>
            <a:r>
              <a:rPr lang="en-US" dirty="0" err="1"/>
              <a:t>secret.tfvars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41FC214D-5004-E04B-8EAF-B7026BF676F7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5100810" y="1823422"/>
            <a:ext cx="1277957" cy="31385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3C10FDF8-8590-7841-AC7F-7452F71B1072}"/>
              </a:ext>
            </a:extLst>
          </p:cNvPr>
          <p:cNvCxnSpPr>
            <a:cxnSpLocks/>
            <a:stCxn id="15" idx="1"/>
            <a:endCxn id="9" idx="3"/>
          </p:cNvCxnSpPr>
          <p:nvPr/>
        </p:nvCxnSpPr>
        <p:spPr>
          <a:xfrm flipH="1">
            <a:off x="3589915" y="2730790"/>
            <a:ext cx="2788855" cy="42064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5849FAD9-3BAB-D849-B073-C9DBCFDB7CBA}"/>
              </a:ext>
            </a:extLst>
          </p:cNvPr>
          <p:cNvCxnSpPr>
            <a:cxnSpLocks/>
            <a:stCxn id="16" idx="1"/>
            <a:endCxn id="10" idx="3"/>
          </p:cNvCxnSpPr>
          <p:nvPr/>
        </p:nvCxnSpPr>
        <p:spPr>
          <a:xfrm flipH="1">
            <a:off x="3589915" y="3638158"/>
            <a:ext cx="2788852" cy="21488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5F03EB75-0E11-2247-9126-78337BEEA6BA}"/>
              </a:ext>
            </a:extLst>
          </p:cNvPr>
          <p:cNvCxnSpPr>
            <a:cxnSpLocks/>
            <a:stCxn id="17" idx="1"/>
            <a:endCxn id="11" idx="3"/>
          </p:cNvCxnSpPr>
          <p:nvPr/>
        </p:nvCxnSpPr>
        <p:spPr>
          <a:xfrm flipH="1">
            <a:off x="3227031" y="4544329"/>
            <a:ext cx="3151736" cy="28370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1B0F7A04-C73C-AA4A-9694-235541357652}"/>
              </a:ext>
            </a:extLst>
          </p:cNvPr>
          <p:cNvCxnSpPr>
            <a:cxnSpLocks/>
            <a:stCxn id="18" idx="1"/>
            <a:endCxn id="12" idx="3"/>
          </p:cNvCxnSpPr>
          <p:nvPr/>
        </p:nvCxnSpPr>
        <p:spPr>
          <a:xfrm flipH="1" flipV="1">
            <a:off x="3227031" y="5188734"/>
            <a:ext cx="3151736" cy="26176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DCB92989-61F7-314C-AEC1-0330031EF3AF}"/>
              </a:ext>
            </a:extLst>
          </p:cNvPr>
          <p:cNvCxnSpPr>
            <a:cxnSpLocks/>
            <a:stCxn id="19" idx="1"/>
            <a:endCxn id="13" idx="3"/>
          </p:cNvCxnSpPr>
          <p:nvPr/>
        </p:nvCxnSpPr>
        <p:spPr>
          <a:xfrm flipH="1" flipV="1">
            <a:off x="3227031" y="5549431"/>
            <a:ext cx="3151736" cy="80724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26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C1C9457-6E8D-684E-8DC8-67A97087CC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3B966399-3349-6944-8728-22F578E72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41384"/>
            <a:ext cx="12618720" cy="1188851"/>
          </a:xfrm>
        </p:spPr>
        <p:txBody>
          <a:bodyPr/>
          <a:lstStyle/>
          <a:p>
            <a:r>
              <a:rPr lang="en-US" dirty="0"/>
              <a:t>Upgrade Terraform Modules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7A61A83A-A9A4-BD45-99DA-AA3ECC0861F0}"/>
              </a:ext>
            </a:extLst>
          </p:cNvPr>
          <p:cNvSpPr/>
          <p:nvPr/>
        </p:nvSpPr>
        <p:spPr>
          <a:xfrm>
            <a:off x="253387" y="2057832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 Terraform Module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EF43776E-D93A-CF46-B299-784CC325A595}"/>
              </a:ext>
            </a:extLst>
          </p:cNvPr>
          <p:cNvSpPr/>
          <p:nvPr/>
        </p:nvSpPr>
        <p:spPr>
          <a:xfrm>
            <a:off x="253387" y="3076990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Security Group Terraform Module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3898A82E-29EA-2C4D-A41A-01472E1D7F40}"/>
              </a:ext>
            </a:extLst>
          </p:cNvPr>
          <p:cNvSpPr/>
          <p:nvPr/>
        </p:nvSpPr>
        <p:spPr>
          <a:xfrm>
            <a:off x="253387" y="4091324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Load Balancer Terraform Module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429D8032-2231-CC4E-831A-F47BB9F83829}"/>
              </a:ext>
            </a:extLst>
          </p:cNvPr>
          <p:cNvSpPr/>
          <p:nvPr/>
        </p:nvSpPr>
        <p:spPr>
          <a:xfrm>
            <a:off x="253386" y="5110482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ACM Certificate Manager Terraform Module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FD764796-AB07-4543-AE56-B3570975CA47}"/>
              </a:ext>
            </a:extLst>
          </p:cNvPr>
          <p:cNvSpPr/>
          <p:nvPr/>
        </p:nvSpPr>
        <p:spPr>
          <a:xfrm>
            <a:off x="6112525" y="205783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v2.78.0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B3C7042E-3A65-DD48-ADE5-0A6ED6BD16BD}"/>
              </a:ext>
            </a:extLst>
          </p:cNvPr>
          <p:cNvSpPr/>
          <p:nvPr/>
        </p:nvSpPr>
        <p:spPr>
          <a:xfrm>
            <a:off x="6112525" y="3076990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v3.18.0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A6E435BE-765E-3A43-A588-7FA46DED7857}"/>
              </a:ext>
            </a:extLst>
          </p:cNvPr>
          <p:cNvSpPr/>
          <p:nvPr/>
        </p:nvSpPr>
        <p:spPr>
          <a:xfrm>
            <a:off x="6112525" y="4091324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v5.16.0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243693FE-E6E2-3445-9630-219CE841B397}"/>
              </a:ext>
            </a:extLst>
          </p:cNvPr>
          <p:cNvSpPr/>
          <p:nvPr/>
        </p:nvSpPr>
        <p:spPr>
          <a:xfrm>
            <a:off x="6112524" y="511048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v2.14.0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4D80498B-D707-FA4D-BEF9-21A98400A2A5}"/>
              </a:ext>
            </a:extLst>
          </p:cNvPr>
          <p:cNvSpPr/>
          <p:nvPr/>
        </p:nvSpPr>
        <p:spPr>
          <a:xfrm>
            <a:off x="9239479" y="205783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v3.0.0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50D2BF79-49B5-6F45-825E-9B46CB824B98}"/>
              </a:ext>
            </a:extLst>
          </p:cNvPr>
          <p:cNvSpPr/>
          <p:nvPr/>
        </p:nvSpPr>
        <p:spPr>
          <a:xfrm>
            <a:off x="9239479" y="3076990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v4.0.0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5B57B84D-B7AF-144A-A74D-839D890C1FC2}"/>
              </a:ext>
            </a:extLst>
          </p:cNvPr>
          <p:cNvSpPr/>
          <p:nvPr/>
        </p:nvSpPr>
        <p:spPr>
          <a:xfrm>
            <a:off x="9239479" y="4091324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v6.0.0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1C14466C-0879-C249-9CF0-6FC8C54BB239}"/>
              </a:ext>
            </a:extLst>
          </p:cNvPr>
          <p:cNvSpPr/>
          <p:nvPr/>
        </p:nvSpPr>
        <p:spPr>
          <a:xfrm>
            <a:off x="9239478" y="511048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v3.0.0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D27E4327-D4F4-9C4C-BE36-5F8499D7DCA1}"/>
              </a:ext>
            </a:extLst>
          </p:cNvPr>
          <p:cNvSpPr/>
          <p:nvPr/>
        </p:nvSpPr>
        <p:spPr>
          <a:xfrm>
            <a:off x="11947792" y="2057832"/>
            <a:ext cx="2359446" cy="66101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Impact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xmlns="" id="{1CEDE383-3D42-854B-B3B6-B2E6964EE83C}"/>
              </a:ext>
            </a:extLst>
          </p:cNvPr>
          <p:cNvSpPr/>
          <p:nvPr/>
        </p:nvSpPr>
        <p:spPr>
          <a:xfrm>
            <a:off x="11947792" y="3076990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4D50385D-E664-134C-AEA7-310FD1EB04D0}"/>
              </a:ext>
            </a:extLst>
          </p:cNvPr>
          <p:cNvSpPr/>
          <p:nvPr/>
        </p:nvSpPr>
        <p:spPr>
          <a:xfrm>
            <a:off x="11947792" y="4091324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7BAF7EAB-079E-D640-A30B-7F2E50E15675}"/>
              </a:ext>
            </a:extLst>
          </p:cNvPr>
          <p:cNvSpPr/>
          <p:nvPr/>
        </p:nvSpPr>
        <p:spPr>
          <a:xfrm>
            <a:off x="11947791" y="5110482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3B5A5403-2658-5641-A28A-0E91A3793000}"/>
              </a:ext>
            </a:extLst>
          </p:cNvPr>
          <p:cNvSpPr/>
          <p:nvPr/>
        </p:nvSpPr>
        <p:spPr>
          <a:xfrm>
            <a:off x="253386" y="1122408"/>
            <a:ext cx="4957591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Type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xmlns="" id="{02B81661-ADE7-9040-AD85-51EBE0FCF5E6}"/>
              </a:ext>
            </a:extLst>
          </p:cNvPr>
          <p:cNvSpPr/>
          <p:nvPr/>
        </p:nvSpPr>
        <p:spPr>
          <a:xfrm>
            <a:off x="6112524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Previous Version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C2CF61D3-E52E-D249-B2D7-569D3EEC92AC}"/>
              </a:ext>
            </a:extLst>
          </p:cNvPr>
          <p:cNvSpPr/>
          <p:nvPr/>
        </p:nvSpPr>
        <p:spPr>
          <a:xfrm>
            <a:off x="9239478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Version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xmlns="" id="{5F662563-22BF-3946-BB48-A28F506F8445}"/>
              </a:ext>
            </a:extLst>
          </p:cNvPr>
          <p:cNvSpPr/>
          <p:nvPr/>
        </p:nvSpPr>
        <p:spPr>
          <a:xfrm>
            <a:off x="11947791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Impact Analysis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xmlns="" id="{7EC4F55F-8A3F-ED4D-803A-FD2AA13BA0F0}"/>
              </a:ext>
            </a:extLst>
          </p:cNvPr>
          <p:cNvSpPr/>
          <p:nvPr/>
        </p:nvSpPr>
        <p:spPr>
          <a:xfrm>
            <a:off x="253386" y="5990853"/>
            <a:ext cx="14053851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There is a major change in all the modules (except </a:t>
            </a:r>
            <a:r>
              <a:rPr lang="en-US" dirty="0" err="1"/>
              <a:t>vpc</a:t>
            </a:r>
            <a:r>
              <a:rPr lang="en-US" dirty="0"/>
              <a:t>) related to output names of these modules which impacts all these module references wherever you use.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47FB943A-27A2-7345-BBD8-D703B6D8809D}"/>
              </a:ext>
            </a:extLst>
          </p:cNvPr>
          <p:cNvSpPr/>
          <p:nvPr/>
        </p:nvSpPr>
        <p:spPr>
          <a:xfrm>
            <a:off x="253386" y="7003524"/>
            <a:ext cx="14053851" cy="599472"/>
          </a:xfrm>
          <a:prstGeom prst="roundRect">
            <a:avLst/>
          </a:prstGeom>
          <a:solidFill>
            <a:srgbClr val="FF7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Actual Change: </a:t>
            </a:r>
            <a:r>
              <a:rPr lang="en-US" dirty="0"/>
              <a:t>`this_` for all outputs was removed for these modules. </a:t>
            </a:r>
          </a:p>
        </p:txBody>
      </p:sp>
    </p:spTree>
    <p:extLst>
      <p:ext uri="{BB962C8B-B14F-4D97-AF65-F5344CB8AC3E}">
        <p14:creationId xmlns:p14="http://schemas.microsoft.com/office/powerpoint/2010/main" val="162549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238608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Autoscaling with Launch Configurations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xmlns="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xmlns="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xmlns="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xmlns="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xmlns="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xmlns="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xmlns="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xmlns="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xmlns="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xmlns="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xmlns="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xmlns="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xmlns="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xmlns="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xmlns="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xmlns="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xmlns="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xmlns="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xmlns="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xmlns="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xmlns="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xmlns="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xmlns="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xmlns="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xmlns="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xmlns="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xmlns="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xmlns="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xmlns="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xmlns="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xmlns="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xmlns="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xmlns="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</p:spTree>
    <p:extLst>
      <p:ext uri="{BB962C8B-B14F-4D97-AF65-F5344CB8AC3E}">
        <p14:creationId xmlns:p14="http://schemas.microsoft.com/office/powerpoint/2010/main" val="231838985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xmlns="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xmlns="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xmlns="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xmlns="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xmlns="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0910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Autoscaling with </a:t>
            </a:r>
            <a:r>
              <a:rPr lang="en-US" sz="2400" b="1" dirty="0">
                <a:solidFill>
                  <a:srgbClr val="C00000"/>
                </a:solidFill>
              </a:rPr>
              <a:t>Launch Configuration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xmlns="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xmlns="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xmlns="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xmlns="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2980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http://asg-lc1.devopsincloud.com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xmlns="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xmlns="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xmlns="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xmlns="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xmlns="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xmlns="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xmlns="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xmlns="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xmlns="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xmlns="" id="{E318ED51-2969-D24F-A9BF-A34CCB0F70DC}"/>
              </a:ext>
            </a:extLst>
          </p:cNvPr>
          <p:cNvSpPr/>
          <p:nvPr/>
        </p:nvSpPr>
        <p:spPr>
          <a:xfrm>
            <a:off x="193503" y="110715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ASG Module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xmlns="" id="{DAAC784D-D4B6-0C43-89BF-B72284389B16}"/>
              </a:ext>
            </a:extLst>
          </p:cNvPr>
          <p:cNvSpPr/>
          <p:nvPr/>
        </p:nvSpPr>
        <p:spPr>
          <a:xfrm>
            <a:off x="165721" y="190869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with </a:t>
            </a:r>
            <a:r>
              <a:rPr lang="en-US" dirty="0">
                <a:solidFill>
                  <a:srgbClr val="C00000"/>
                </a:solidFill>
              </a:rPr>
              <a:t>Launch Configuration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xmlns="" id="{00F65999-F0E2-C34B-BEDD-5FE48E98BAF9}"/>
              </a:ext>
            </a:extLst>
          </p:cNvPr>
          <p:cNvSpPr/>
          <p:nvPr/>
        </p:nvSpPr>
        <p:spPr>
          <a:xfrm>
            <a:off x="165721" y="27027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Instance Refresh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xmlns="" id="{2479CD3B-F3AF-D947-B398-4864445640B2}"/>
              </a:ext>
            </a:extLst>
          </p:cNvPr>
          <p:cNvSpPr/>
          <p:nvPr/>
        </p:nvSpPr>
        <p:spPr>
          <a:xfrm>
            <a:off x="135885" y="35018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Lifecycle Hooks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xmlns="" id="{EE38DBDC-5213-3542-A4B2-AFDC66A53EDB}"/>
              </a:ext>
            </a:extLst>
          </p:cNvPr>
          <p:cNvSpPr/>
          <p:nvPr/>
        </p:nvSpPr>
        <p:spPr>
          <a:xfrm>
            <a:off x="135885" y="429415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TTSP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xmlns="" id="{CDD60661-BE3A-254C-8A99-57E3772C176D}"/>
              </a:ext>
            </a:extLst>
          </p:cNvPr>
          <p:cNvSpPr/>
          <p:nvPr/>
        </p:nvSpPr>
        <p:spPr>
          <a:xfrm>
            <a:off x="90635" y="508195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Scheduled Actions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xmlns="" id="{2D1F6631-2305-FB4E-8AA6-1C5335928662}"/>
              </a:ext>
            </a:extLst>
          </p:cNvPr>
          <p:cNvSpPr/>
          <p:nvPr/>
        </p:nvSpPr>
        <p:spPr>
          <a:xfrm>
            <a:off x="90635" y="586732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Notifications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xmlns="" id="{30DBBAD0-39AF-2849-9CA3-60C31B2CD3FD}"/>
              </a:ext>
            </a:extLst>
          </p:cNvPr>
          <p:cNvSpPr/>
          <p:nvPr/>
        </p:nvSpPr>
        <p:spPr>
          <a:xfrm>
            <a:off x="75721" y="664973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Autoscaling Tests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xmlns="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xmlns="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88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55" grpId="0" animBg="1"/>
      <p:bldP spid="88" grpId="0"/>
      <p:bldP spid="94" grpId="0"/>
      <p:bldP spid="98" grpId="0" animBg="1"/>
      <p:bldP spid="80" grpId="0" animBg="1"/>
      <p:bldP spid="121" grpId="0"/>
      <p:bldP spid="3" grpId="0"/>
      <p:bldP spid="78" grpId="0"/>
      <p:bldP spid="89" grpId="0" animBg="1"/>
      <p:bldP spid="96" grpId="0"/>
      <p:bldP spid="99" grpId="0"/>
      <p:bldP spid="110" grpId="0"/>
      <p:bldP spid="112" grpId="0"/>
      <p:bldP spid="30" grpId="0" animBg="1"/>
      <p:bldP spid="114" grpId="0" animBg="1"/>
      <p:bldP spid="115" grpId="0" animBg="1"/>
      <p:bldP spid="117" grpId="0" animBg="1"/>
      <p:bldP spid="118" grpId="0" animBg="1"/>
      <p:bldP spid="119" grpId="0" animBg="1"/>
      <p:bldP spid="120" grpId="0" animBg="1"/>
      <p:bldP spid="124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3C64132-61E2-074D-A9D2-2C83D6047D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xmlns="" id="{EDEB658D-EBFA-6C4A-B1CE-BFD495DCC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330" y="78218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C0DB360-1D37-004C-92E4-4E95D2D87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43" y="205922"/>
            <a:ext cx="4673600" cy="72517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30C173A-A020-FF4D-813D-C4A4FCFEA0D6}"/>
              </a:ext>
            </a:extLst>
          </p:cNvPr>
          <p:cNvSpPr/>
          <p:nvPr/>
        </p:nvSpPr>
        <p:spPr>
          <a:xfrm>
            <a:off x="979714" y="2122714"/>
            <a:ext cx="2601686" cy="4245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2A30891-5FF5-1642-8426-B22D94D2BC24}"/>
              </a:ext>
            </a:extLst>
          </p:cNvPr>
          <p:cNvSpPr/>
          <p:nvPr/>
        </p:nvSpPr>
        <p:spPr>
          <a:xfrm>
            <a:off x="979714" y="6139543"/>
            <a:ext cx="3512820" cy="4245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CEDC5526-DAED-FF46-968F-4761DA0C0207}"/>
              </a:ext>
            </a:extLst>
          </p:cNvPr>
          <p:cNvSpPr/>
          <p:nvPr/>
        </p:nvSpPr>
        <p:spPr>
          <a:xfrm>
            <a:off x="7315200" y="1952390"/>
            <a:ext cx="6905174" cy="59486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Autoscaling related tags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56E3FB7E-CF3B-B24E-A080-8ADEF06FA4F7}"/>
              </a:ext>
            </a:extLst>
          </p:cNvPr>
          <p:cNvSpPr/>
          <p:nvPr/>
        </p:nvSpPr>
        <p:spPr>
          <a:xfrm>
            <a:off x="7392122" y="6054380"/>
            <a:ext cx="6905174" cy="98867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Removed all private EC2 Instances (App1, App2) related configurations as we are going to create EC2 Instances using Autoscaling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7FC6C0A0-E36F-7A46-8082-542909F6B84A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flipH="1">
            <a:off x="3581400" y="2249824"/>
            <a:ext cx="3733800" cy="851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EC7A758F-6EBF-6E46-90CD-4DE68E2992A0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4492534" y="6379029"/>
            <a:ext cx="2899588" cy="16969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54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3C64132-61E2-074D-A9D2-2C83D6047D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xmlns="" id="{EDEB658D-EBFA-6C4A-B1CE-BFD495DCC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330" y="78218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256DA3A-4457-784B-9F91-C81B34518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587500"/>
            <a:ext cx="5778500" cy="5054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84CE22B-203E-E34B-8EA4-BACE2F7EE61B}"/>
              </a:ext>
            </a:extLst>
          </p:cNvPr>
          <p:cNvSpPr/>
          <p:nvPr/>
        </p:nvSpPr>
        <p:spPr>
          <a:xfrm>
            <a:off x="468086" y="1926771"/>
            <a:ext cx="4469674" cy="4245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6897B2A-800E-3D49-80A5-F0ED56FAD401}"/>
              </a:ext>
            </a:extLst>
          </p:cNvPr>
          <p:cNvSpPr/>
          <p:nvPr/>
        </p:nvSpPr>
        <p:spPr>
          <a:xfrm>
            <a:off x="468086" y="2917370"/>
            <a:ext cx="4469674" cy="33745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683811D-066C-1541-8904-8F6C5186C5B2}"/>
              </a:ext>
            </a:extLst>
          </p:cNvPr>
          <p:cNvSpPr/>
          <p:nvPr/>
        </p:nvSpPr>
        <p:spPr>
          <a:xfrm>
            <a:off x="468086" y="3298371"/>
            <a:ext cx="5540828" cy="23404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7C050312-C484-7E4D-9767-2129FF12D422}"/>
              </a:ext>
            </a:extLst>
          </p:cNvPr>
          <p:cNvSpPr/>
          <p:nvPr/>
        </p:nvSpPr>
        <p:spPr>
          <a:xfrm>
            <a:off x="7859486" y="1214455"/>
            <a:ext cx="6551021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Load Balancer – Remove App1 Targets as we are going to link ALB with Autoscaling Group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702C08F0-0000-6E4F-A73E-02528362EC9C}"/>
              </a:ext>
            </a:extLst>
          </p:cNvPr>
          <p:cNvSpPr/>
          <p:nvPr/>
        </p:nvSpPr>
        <p:spPr>
          <a:xfrm>
            <a:off x="7859486" y="2041769"/>
            <a:ext cx="6551021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ASG Demo related DNS Name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7A48C3F1-5BF8-E74B-8254-5A02545D7C5F}"/>
              </a:ext>
            </a:extLst>
          </p:cNvPr>
          <p:cNvSpPr/>
          <p:nvPr/>
        </p:nvSpPr>
        <p:spPr>
          <a:xfrm>
            <a:off x="7859486" y="2858198"/>
            <a:ext cx="6551021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Autoscaling Module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0710BBEE-6F5C-DD4C-B37C-900006306BF6}"/>
              </a:ext>
            </a:extLst>
          </p:cNvPr>
          <p:cNvSpPr/>
          <p:nvPr/>
        </p:nvSpPr>
        <p:spPr>
          <a:xfrm>
            <a:off x="7859486" y="3674627"/>
            <a:ext cx="6551021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Service Linked Role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7616C8C2-C760-5349-AA27-BC2DC694E617}"/>
              </a:ext>
            </a:extLst>
          </p:cNvPr>
          <p:cNvSpPr/>
          <p:nvPr/>
        </p:nvSpPr>
        <p:spPr>
          <a:xfrm>
            <a:off x="7859486" y="4491056"/>
            <a:ext cx="6551021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 with Launch Configuration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xmlns="" id="{3EC1FBB9-62B1-D348-A3C0-D72B31016EE3}"/>
              </a:ext>
            </a:extLst>
          </p:cNvPr>
          <p:cNvSpPr/>
          <p:nvPr/>
        </p:nvSpPr>
        <p:spPr>
          <a:xfrm>
            <a:off x="7859486" y="5307485"/>
            <a:ext cx="6551021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 Terraform Outputs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FAA838EF-FE3B-934D-8BE8-72091BDFFCF5}"/>
              </a:ext>
            </a:extLst>
          </p:cNvPr>
          <p:cNvSpPr/>
          <p:nvPr/>
        </p:nvSpPr>
        <p:spPr>
          <a:xfrm>
            <a:off x="7859486" y="6123914"/>
            <a:ext cx="6551021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 Notifications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xmlns="" id="{AC2BEB17-5FF7-3040-AF64-01EBF5EB499C}"/>
              </a:ext>
            </a:extLst>
          </p:cNvPr>
          <p:cNvSpPr/>
          <p:nvPr/>
        </p:nvSpPr>
        <p:spPr>
          <a:xfrm>
            <a:off x="7859486" y="6940343"/>
            <a:ext cx="6551021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 TTSP and Scheduled Actions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6B87070E-3198-044F-9A91-3A8D6B38E1EA}"/>
              </a:ext>
            </a:extLst>
          </p:cNvPr>
          <p:cNvCxnSpPr>
            <a:stCxn id="12" idx="1"/>
            <a:endCxn id="4" idx="3"/>
          </p:cNvCxnSpPr>
          <p:nvPr/>
        </p:nvCxnSpPr>
        <p:spPr>
          <a:xfrm flipH="1">
            <a:off x="4937760" y="1530141"/>
            <a:ext cx="2921726" cy="60890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8BDB4E13-D385-6E4B-90CC-EAA94D2930F3}"/>
              </a:ext>
            </a:extLst>
          </p:cNvPr>
          <p:cNvCxnSpPr>
            <a:stCxn id="13" idx="1"/>
          </p:cNvCxnSpPr>
          <p:nvPr/>
        </p:nvCxnSpPr>
        <p:spPr>
          <a:xfrm flipH="1">
            <a:off x="4937760" y="2357455"/>
            <a:ext cx="2921726" cy="72864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Left Brace 23">
            <a:extLst>
              <a:ext uri="{FF2B5EF4-FFF2-40B4-BE49-F238E27FC236}">
                <a16:creationId xmlns:a16="http://schemas.microsoft.com/office/drawing/2014/main" xmlns="" id="{85C5B5E4-FCB1-6F48-8194-DF4CED731398}"/>
              </a:ext>
            </a:extLst>
          </p:cNvPr>
          <p:cNvSpPr/>
          <p:nvPr/>
        </p:nvSpPr>
        <p:spPr>
          <a:xfrm>
            <a:off x="7315200" y="2869083"/>
            <a:ext cx="391886" cy="4702632"/>
          </a:xfrm>
          <a:prstGeom prst="leftBrac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F1D9A919-F2C2-994F-84D1-D4BA35F0BB87}"/>
              </a:ext>
            </a:extLst>
          </p:cNvPr>
          <p:cNvCxnSpPr>
            <a:cxnSpLocks/>
            <a:stCxn id="24" idx="1"/>
            <a:endCxn id="11" idx="3"/>
          </p:cNvCxnSpPr>
          <p:nvPr/>
        </p:nvCxnSpPr>
        <p:spPr>
          <a:xfrm flipH="1" flipV="1">
            <a:off x="6008914" y="4468586"/>
            <a:ext cx="1306286" cy="75181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78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4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238608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Autoscaling with Launch Templates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xmlns="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xmlns="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xmlns="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xmlns="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xmlns="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xmlns="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xmlns="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xmlns="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xmlns="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xmlns="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xmlns="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xmlns="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xmlns="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xmlns="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xmlns="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xmlns="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xmlns="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xmlns="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xmlns="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xmlns="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xmlns="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xmlns="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xmlns="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xmlns="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xmlns="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xmlns="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xmlns="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xmlns="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xmlns="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xmlns="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xmlns="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xmlns="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xmlns="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</p:spTree>
    <p:extLst>
      <p:ext uri="{BB962C8B-B14F-4D97-AF65-F5344CB8AC3E}">
        <p14:creationId xmlns:p14="http://schemas.microsoft.com/office/powerpoint/2010/main" val="197887720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D712A35-FD69-6E49-9B62-7BA9986775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1D87DBF-12AD-F140-AFDC-AAE2D601D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launch template is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similar to </a:t>
            </a:r>
            <a:r>
              <a:rPr lang="en-US" dirty="0"/>
              <a:t>a launch configuration with latest and advanced features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Template Versioning</a:t>
            </a:r>
          </a:p>
          <a:p>
            <a:pPr lvl="1"/>
            <a:r>
              <a:rPr lang="en-US" dirty="0"/>
              <a:t>We can create </a:t>
            </a:r>
            <a:r>
              <a:rPr lang="en-US" dirty="0">
                <a:solidFill>
                  <a:srgbClr val="00B050"/>
                </a:solidFill>
              </a:rPr>
              <a:t>multiple versions </a:t>
            </a:r>
            <a:r>
              <a:rPr lang="en-US" dirty="0"/>
              <a:t>of same template and use it. Tracking changes to LT by versioning them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Template Re-Usability</a:t>
            </a:r>
          </a:p>
          <a:p>
            <a:pPr lvl="1"/>
            <a:r>
              <a:rPr lang="en-US" dirty="0"/>
              <a:t>Create </a:t>
            </a:r>
            <a:r>
              <a:rPr lang="en-US" dirty="0">
                <a:solidFill>
                  <a:srgbClr val="00B050"/>
                </a:solidFill>
              </a:rPr>
              <a:t>base template </a:t>
            </a:r>
            <a:r>
              <a:rPr lang="en-US" dirty="0"/>
              <a:t>with important features (</a:t>
            </a:r>
            <a:r>
              <a:rPr lang="en-US" dirty="0">
                <a:solidFill>
                  <a:srgbClr val="00B050"/>
                </a:solidFill>
              </a:rPr>
              <a:t>Standardization</a:t>
            </a:r>
            <a:r>
              <a:rPr lang="en-US" dirty="0"/>
              <a:t> of Templates)</a:t>
            </a:r>
          </a:p>
          <a:p>
            <a:pPr lvl="1"/>
            <a:r>
              <a:rPr lang="en-US" dirty="0"/>
              <a:t>Create </a:t>
            </a:r>
            <a:r>
              <a:rPr lang="en-US" dirty="0">
                <a:solidFill>
                  <a:srgbClr val="00B050"/>
                </a:solidFill>
              </a:rPr>
              <a:t>app specific template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by loading base template features and adding additional features to it. </a:t>
            </a:r>
          </a:p>
          <a:p>
            <a:r>
              <a:rPr lang="en-US" dirty="0"/>
              <a:t>Going forward, start using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Launch Templates </a:t>
            </a:r>
            <a:r>
              <a:rPr lang="en-US" dirty="0"/>
              <a:t>for all your Autoscaling groups. This is latest and greatest available on AWS from ASG perspective.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FD820829-A5B1-9C47-BC05-EDFA51C53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Autoscaling Launch Templates</a:t>
            </a:r>
          </a:p>
        </p:txBody>
      </p:sp>
    </p:spTree>
    <p:extLst>
      <p:ext uri="{BB962C8B-B14F-4D97-AF65-F5344CB8AC3E}">
        <p14:creationId xmlns:p14="http://schemas.microsoft.com/office/powerpoint/2010/main" val="129588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xmlns="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xmlns="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xmlns="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xmlns="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xmlns="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Autoscaling with </a:t>
            </a:r>
            <a:r>
              <a:rPr lang="en-US" sz="2400" b="1" dirty="0">
                <a:solidFill>
                  <a:srgbClr val="C00000"/>
                </a:solidFill>
              </a:rPr>
              <a:t>Launch Templates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xmlns="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xmlns="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xmlns="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xmlns="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2980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http://asg-lt1.devopsincloud.com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xmlns="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xmlns="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xmlns="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xmlns="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xmlns="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xmlns="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xmlns="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xmlns="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xmlns="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xmlns="" id="{E318ED51-2969-D24F-A9BF-A34CCB0F70DC}"/>
              </a:ext>
            </a:extLst>
          </p:cNvPr>
          <p:cNvSpPr/>
          <p:nvPr/>
        </p:nvSpPr>
        <p:spPr>
          <a:xfrm>
            <a:off x="193503" y="110715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ASG </a:t>
            </a:r>
            <a:r>
              <a:rPr lang="en-US" dirty="0">
                <a:solidFill>
                  <a:srgbClr val="C00000"/>
                </a:solidFill>
              </a:rPr>
              <a:t>Resource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xmlns="" id="{DAAC784D-D4B6-0C43-89BF-B72284389B16}"/>
              </a:ext>
            </a:extLst>
          </p:cNvPr>
          <p:cNvSpPr/>
          <p:nvPr/>
        </p:nvSpPr>
        <p:spPr>
          <a:xfrm>
            <a:off x="165721" y="190869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with </a:t>
            </a:r>
            <a:r>
              <a:rPr lang="en-US" dirty="0">
                <a:solidFill>
                  <a:srgbClr val="C00000"/>
                </a:solidFill>
              </a:rPr>
              <a:t>Launch Templates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xmlns="" id="{00F65999-F0E2-C34B-BEDD-5FE48E98BAF9}"/>
              </a:ext>
            </a:extLst>
          </p:cNvPr>
          <p:cNvSpPr/>
          <p:nvPr/>
        </p:nvSpPr>
        <p:spPr>
          <a:xfrm>
            <a:off x="165721" y="27027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Instance Refresh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xmlns="" id="{2479CD3B-F3AF-D947-B398-4864445640B2}"/>
              </a:ext>
            </a:extLst>
          </p:cNvPr>
          <p:cNvSpPr/>
          <p:nvPr/>
        </p:nvSpPr>
        <p:spPr>
          <a:xfrm>
            <a:off x="135885" y="35018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Lifecycle Hooks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xmlns="" id="{EE38DBDC-5213-3542-A4B2-AFDC66A53EDB}"/>
              </a:ext>
            </a:extLst>
          </p:cNvPr>
          <p:cNvSpPr/>
          <p:nvPr/>
        </p:nvSpPr>
        <p:spPr>
          <a:xfrm>
            <a:off x="135885" y="429415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TTSP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xmlns="" id="{CDD60661-BE3A-254C-8A99-57E3772C176D}"/>
              </a:ext>
            </a:extLst>
          </p:cNvPr>
          <p:cNvSpPr/>
          <p:nvPr/>
        </p:nvSpPr>
        <p:spPr>
          <a:xfrm>
            <a:off x="90635" y="508195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Scheduled Actions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xmlns="" id="{2D1F6631-2305-FB4E-8AA6-1C5335928662}"/>
              </a:ext>
            </a:extLst>
          </p:cNvPr>
          <p:cNvSpPr/>
          <p:nvPr/>
        </p:nvSpPr>
        <p:spPr>
          <a:xfrm>
            <a:off x="90635" y="586732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Notifications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xmlns="" id="{30DBBAD0-39AF-2849-9CA3-60C31B2CD3FD}"/>
              </a:ext>
            </a:extLst>
          </p:cNvPr>
          <p:cNvSpPr/>
          <p:nvPr/>
        </p:nvSpPr>
        <p:spPr>
          <a:xfrm>
            <a:off x="75721" y="664973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Autoscaling Tests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xmlns="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xmlns="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78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55" grpId="0" animBg="1"/>
      <p:bldP spid="88" grpId="0"/>
      <p:bldP spid="94" grpId="0"/>
      <p:bldP spid="98" grpId="0" animBg="1"/>
      <p:bldP spid="80" grpId="0" animBg="1"/>
      <p:bldP spid="121" grpId="0"/>
      <p:bldP spid="3" grpId="0"/>
      <p:bldP spid="78" grpId="0"/>
      <p:bldP spid="89" grpId="0" animBg="1"/>
      <p:bldP spid="96" grpId="0"/>
      <p:bldP spid="99" grpId="0"/>
      <p:bldP spid="110" grpId="0"/>
      <p:bldP spid="112" grpId="0"/>
      <p:bldP spid="30" grpId="0" animBg="1"/>
      <p:bldP spid="114" grpId="0" animBg="1"/>
      <p:bldP spid="115" grpId="0" animBg="1"/>
      <p:bldP spid="117" grpId="0" animBg="1"/>
      <p:bldP spid="118" grpId="0" animBg="1"/>
      <p:bldP spid="119" grpId="0" animBg="1"/>
      <p:bldP spid="120" grpId="0" animBg="1"/>
      <p:bldP spid="124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4E4BB00-6B81-244C-A016-1C1DC99299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xmlns="" id="{794162FF-7408-0D41-AF65-CAC1A56326C3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D80C377-A5AB-EA4C-9BB4-991CF32EC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33" y="381000"/>
            <a:ext cx="4373188" cy="698862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xmlns="" id="{66126D57-CEF5-AB4D-81B4-3B67ACCCF8E7}"/>
              </a:ext>
            </a:extLst>
          </p:cNvPr>
          <p:cNvSpPr/>
          <p:nvPr/>
        </p:nvSpPr>
        <p:spPr>
          <a:xfrm>
            <a:off x="6261330" y="2253344"/>
            <a:ext cx="6017756" cy="334191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No changes from previous section as these templates are copied from </a:t>
            </a:r>
          </a:p>
          <a:p>
            <a:pPr algn="ctr"/>
            <a:r>
              <a:rPr lang="en-US" sz="3000" dirty="0"/>
              <a:t>Autoscaling with Launch Configurations</a:t>
            </a:r>
          </a:p>
        </p:txBody>
      </p:sp>
    </p:spTree>
    <p:extLst>
      <p:ext uri="{BB962C8B-B14F-4D97-AF65-F5344CB8AC3E}">
        <p14:creationId xmlns:p14="http://schemas.microsoft.com/office/powerpoint/2010/main" val="291967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xmlns="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xmlns="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8955" y="696414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523" y="650830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533" y="4378724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79" y="491944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23" y="43990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269" y="493979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xmlns="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4745" y="313858"/>
            <a:ext cx="5662522" cy="1418429"/>
          </a:xfrm>
        </p:spPr>
        <p:txBody>
          <a:bodyPr>
            <a:normAutofit fontScale="90000"/>
          </a:bodyPr>
          <a:lstStyle/>
          <a:p>
            <a:r>
              <a:rPr lang="en-US" sz="3400" b="1" dirty="0"/>
              <a:t>AWS VPC + EC2 Instance + Security Groups +</a:t>
            </a:r>
            <a:br>
              <a:rPr lang="en-US" sz="3400" b="1" dirty="0"/>
            </a:br>
            <a:r>
              <a:rPr lang="en-US" sz="3400" b="1" dirty="0"/>
              <a:t>AWS ELB Classic Load Balancer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xmlns="" id="{096F8E3D-8152-3641-9C1B-F6862C9561DC}"/>
              </a:ext>
            </a:extLst>
          </p:cNvPr>
          <p:cNvSpPr/>
          <p:nvPr/>
        </p:nvSpPr>
        <p:spPr>
          <a:xfrm>
            <a:off x="81088" y="2128237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xmlns="" id="{A95145E4-BA1A-B54D-B7DE-60F8BA4C5CF8}"/>
              </a:ext>
            </a:extLst>
          </p:cNvPr>
          <p:cNvSpPr/>
          <p:nvPr/>
        </p:nvSpPr>
        <p:spPr>
          <a:xfrm>
            <a:off x="64394" y="2998411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ELB Classic LB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760CF2B3-EE36-0E46-AE7A-FA47D0DD627F}"/>
              </a:ext>
            </a:extLst>
          </p:cNvPr>
          <p:cNvSpPr/>
          <p:nvPr/>
        </p:nvSpPr>
        <p:spPr>
          <a:xfrm>
            <a:off x="43212" y="3578815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Security Group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1547" y="255281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0" name="Graphic 18">
            <a:extLst>
              <a:ext uri="{FF2B5EF4-FFF2-40B4-BE49-F238E27FC236}">
                <a16:creationId xmlns:a16="http://schemas.microsoft.com/office/drawing/2014/main" xmlns="" id="{888CDC0A-C2DA-0643-BBE3-2BCA1EBFF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753" y="1966660"/>
            <a:ext cx="536474" cy="536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xmlns="" id="{A9ADC54D-8C0E-A24D-970B-F08EEF6932D4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9859913" y="548231"/>
            <a:ext cx="33077" cy="141842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xmlns="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7894975" y="-39006"/>
            <a:ext cx="609668" cy="609668"/>
          </a:xfrm>
          <a:prstGeom prst="rect">
            <a:avLst/>
          </a:prstGeom>
        </p:spPr>
      </p:pic>
      <p:pic>
        <p:nvPicPr>
          <p:cNvPr id="75" name="Graphic 74" descr="User with solid fill">
            <a:extLst>
              <a:ext uri="{FF2B5EF4-FFF2-40B4-BE49-F238E27FC236}">
                <a16:creationId xmlns:a16="http://schemas.microsoft.com/office/drawing/2014/main" xmlns="" id="{DE13C5A5-2847-6743-994B-D71414C4114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459392" y="-31356"/>
            <a:ext cx="609668" cy="609668"/>
          </a:xfrm>
          <a:prstGeom prst="rect">
            <a:avLst/>
          </a:prstGeom>
        </p:spPr>
      </p:pic>
      <p:pic>
        <p:nvPicPr>
          <p:cNvPr id="76" name="Graphic 75" descr="User with solid fill">
            <a:extLst>
              <a:ext uri="{FF2B5EF4-FFF2-40B4-BE49-F238E27FC236}">
                <a16:creationId xmlns:a16="http://schemas.microsoft.com/office/drawing/2014/main" xmlns="" id="{93620438-D8BD-9D40-8DCD-8F139082E7D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990662" y="-29729"/>
            <a:ext cx="609668" cy="609668"/>
          </a:xfrm>
          <a:prstGeom prst="rect">
            <a:avLst/>
          </a:prstGeom>
        </p:spPr>
      </p:pic>
      <p:pic>
        <p:nvPicPr>
          <p:cNvPr id="77" name="Graphic 76" descr="User with solid fill">
            <a:extLst>
              <a:ext uri="{FF2B5EF4-FFF2-40B4-BE49-F238E27FC236}">
                <a16:creationId xmlns:a16="http://schemas.microsoft.com/office/drawing/2014/main" xmlns="" id="{1D9039C0-6B5F-0248-81C5-4C797A70C43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9555079" y="-22079"/>
            <a:ext cx="609668" cy="609668"/>
          </a:xfrm>
          <a:prstGeom prst="rect">
            <a:avLst/>
          </a:prstGeom>
        </p:spPr>
      </p:pic>
      <p:pic>
        <p:nvPicPr>
          <p:cNvPr id="78" name="Graphic 77" descr="User with solid fill">
            <a:extLst>
              <a:ext uri="{FF2B5EF4-FFF2-40B4-BE49-F238E27FC236}">
                <a16:creationId xmlns:a16="http://schemas.microsoft.com/office/drawing/2014/main" xmlns="" id="{FC581FF0-38EE-2844-B1EE-E07FA4BF87D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0082431" y="-12012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:a16="http://schemas.microsoft.com/office/drawing/2014/main" xmlns="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0646848" y="-4362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xmlns="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1132045" y="-4363"/>
            <a:ext cx="609668" cy="609668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xmlns="" id="{F898A36B-3E8B-6D48-977E-F41E3C94FAF2}"/>
              </a:ext>
            </a:extLst>
          </p:cNvPr>
          <p:cNvCxnSpPr>
            <a:cxnSpLocks/>
            <a:stCxn id="70" idx="1"/>
            <a:endCxn id="85" idx="3"/>
          </p:cNvCxnSpPr>
          <p:nvPr/>
        </p:nvCxnSpPr>
        <p:spPr>
          <a:xfrm rot="10800000" flipV="1">
            <a:off x="7709003" y="2234897"/>
            <a:ext cx="1915750" cy="2446118"/>
          </a:xfrm>
          <a:prstGeom prst="bentConnector3">
            <a:avLst>
              <a:gd name="adj1" fmla="val 3907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xmlns="" id="{01B1BD26-A857-354E-9B20-79B8F39234CF}"/>
              </a:ext>
            </a:extLst>
          </p:cNvPr>
          <p:cNvCxnSpPr>
            <a:stCxn id="70" idx="3"/>
            <a:endCxn id="83" idx="1"/>
          </p:cNvCxnSpPr>
          <p:nvPr/>
        </p:nvCxnSpPr>
        <p:spPr>
          <a:xfrm>
            <a:off x="10161227" y="2234897"/>
            <a:ext cx="1989306" cy="2425767"/>
          </a:xfrm>
          <a:prstGeom prst="bentConnector3">
            <a:avLst>
              <a:gd name="adj1" fmla="val 39478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3E5D784-4E35-5C41-AA3E-17A36C894A7F}"/>
              </a:ext>
            </a:extLst>
          </p:cNvPr>
          <p:cNvSpPr txBox="1"/>
          <p:nvPr/>
        </p:nvSpPr>
        <p:spPr>
          <a:xfrm>
            <a:off x="7434658" y="472252"/>
            <a:ext cx="5439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http://hr-stag-myelb-557211422.us-east-1.elb.amazonaws.com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FFFA80E3-A142-0247-91D8-459AAE6E60C9}"/>
              </a:ext>
            </a:extLst>
          </p:cNvPr>
          <p:cNvSpPr txBox="1"/>
          <p:nvPr/>
        </p:nvSpPr>
        <p:spPr>
          <a:xfrm>
            <a:off x="7448686" y="812323"/>
            <a:ext cx="5702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rgbClr val="C00000"/>
                </a:solidFill>
              </a:rPr>
              <a:t>http://hr-stag-myelb-557211422.us-east-1.elb.amazonaws.com:81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xmlns="" id="{E2414301-9502-964D-8ED1-54D8668FA466}"/>
              </a:ext>
            </a:extLst>
          </p:cNvPr>
          <p:cNvSpPr/>
          <p:nvPr/>
        </p:nvSpPr>
        <p:spPr>
          <a:xfrm>
            <a:off x="43212" y="4216190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Custom SG Rule for Inbound </a:t>
            </a:r>
            <a:r>
              <a:rPr lang="en-US" dirty="0">
                <a:solidFill>
                  <a:srgbClr val="FFFF00"/>
                </a:solidFill>
              </a:rPr>
              <a:t>Port 81</a:t>
            </a:r>
          </a:p>
        </p:txBody>
      </p:sp>
    </p:spTree>
    <p:extLst>
      <p:ext uri="{BB962C8B-B14F-4D97-AF65-F5344CB8AC3E}">
        <p14:creationId xmlns:p14="http://schemas.microsoft.com/office/powerpoint/2010/main" val="304903815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4E4BB00-6B81-244C-A016-1C1DC99299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xmlns="" id="{794162FF-7408-0D41-AF65-CAC1A56326C3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What are we going to learn 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18CBD74-6D41-5547-A485-D60A79E35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415722"/>
            <a:ext cx="5842000" cy="40513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xmlns="" id="{3839DC57-6B9E-A64E-B4F2-4A1C3EDC26C0}"/>
              </a:ext>
            </a:extLst>
          </p:cNvPr>
          <p:cNvSpPr/>
          <p:nvPr/>
        </p:nvSpPr>
        <p:spPr>
          <a:xfrm>
            <a:off x="391885" y="2667000"/>
            <a:ext cx="3766458" cy="35922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8AF31A65-9651-9943-94B8-9E8641030C40}"/>
              </a:ext>
            </a:extLst>
          </p:cNvPr>
          <p:cNvSpPr/>
          <p:nvPr/>
        </p:nvSpPr>
        <p:spPr>
          <a:xfrm>
            <a:off x="304799" y="3124478"/>
            <a:ext cx="5453744" cy="22966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B5035848-8515-9545-A48E-173F776CAA34}"/>
              </a:ext>
            </a:extLst>
          </p:cNvPr>
          <p:cNvSpPr/>
          <p:nvPr/>
        </p:nvSpPr>
        <p:spPr>
          <a:xfrm>
            <a:off x="7652657" y="1937657"/>
            <a:ext cx="6629400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DNS name changes relevant to demo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914A8A62-3E3B-B840-9A23-60855886C665}"/>
              </a:ext>
            </a:extLst>
          </p:cNvPr>
          <p:cNvSpPr/>
          <p:nvPr/>
        </p:nvSpPr>
        <p:spPr>
          <a:xfrm>
            <a:off x="7652657" y="2710543"/>
            <a:ext cx="6629400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Launch Template using Terraform Resource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687B090B-A8BB-7647-ACCD-2EFDC3B26EAD}"/>
              </a:ext>
            </a:extLst>
          </p:cNvPr>
          <p:cNvSpPr/>
          <p:nvPr/>
        </p:nvSpPr>
        <p:spPr>
          <a:xfrm>
            <a:off x="7652657" y="3483429"/>
            <a:ext cx="6629400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 using Terraform Resource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40E8F8A2-DBFD-B749-ADFF-CF96675B89B9}"/>
              </a:ext>
            </a:extLst>
          </p:cNvPr>
          <p:cNvSpPr/>
          <p:nvPr/>
        </p:nvSpPr>
        <p:spPr>
          <a:xfrm>
            <a:off x="7652657" y="4256314"/>
            <a:ext cx="6629400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Launch Template and Autoscaling Group Terraform Outputs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8D724271-5786-AB4D-8370-83007E543814}"/>
              </a:ext>
            </a:extLst>
          </p:cNvPr>
          <p:cNvSpPr/>
          <p:nvPr/>
        </p:nvSpPr>
        <p:spPr>
          <a:xfrm>
            <a:off x="7652657" y="5029199"/>
            <a:ext cx="6629400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Notifications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559139E2-B97D-0540-89BD-A0B283C416CF}"/>
              </a:ext>
            </a:extLst>
          </p:cNvPr>
          <p:cNvSpPr/>
          <p:nvPr/>
        </p:nvSpPr>
        <p:spPr>
          <a:xfrm>
            <a:off x="7652657" y="5802085"/>
            <a:ext cx="6629400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TTSP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959781DC-5743-3F4E-8432-60CBD5150170}"/>
              </a:ext>
            </a:extLst>
          </p:cNvPr>
          <p:cNvSpPr/>
          <p:nvPr/>
        </p:nvSpPr>
        <p:spPr>
          <a:xfrm>
            <a:off x="7652657" y="6574971"/>
            <a:ext cx="6629400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Scheduled Actions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BDC840CD-1965-5541-B211-590A9CF6494D}"/>
              </a:ext>
            </a:extLst>
          </p:cNvPr>
          <p:cNvCxnSpPr>
            <a:stCxn id="7" idx="1"/>
            <a:endCxn id="4" idx="3"/>
          </p:cNvCxnSpPr>
          <p:nvPr/>
        </p:nvCxnSpPr>
        <p:spPr>
          <a:xfrm flipH="1">
            <a:off x="4158343" y="2253343"/>
            <a:ext cx="3494314" cy="59327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eft Brace 16">
            <a:extLst>
              <a:ext uri="{FF2B5EF4-FFF2-40B4-BE49-F238E27FC236}">
                <a16:creationId xmlns:a16="http://schemas.microsoft.com/office/drawing/2014/main" xmlns="" id="{058A7DAE-A263-4B4B-ADD9-6B23990B7133}"/>
              </a:ext>
            </a:extLst>
          </p:cNvPr>
          <p:cNvSpPr/>
          <p:nvPr/>
        </p:nvSpPr>
        <p:spPr>
          <a:xfrm>
            <a:off x="6977744" y="2757085"/>
            <a:ext cx="478970" cy="4362172"/>
          </a:xfrm>
          <a:prstGeom prst="leftBrac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E46738D0-8E04-C54C-90F4-3D9BA9BE6BF6}"/>
              </a:ext>
            </a:extLst>
          </p:cNvPr>
          <p:cNvCxnSpPr>
            <a:endCxn id="6" idx="3"/>
          </p:cNvCxnSpPr>
          <p:nvPr/>
        </p:nvCxnSpPr>
        <p:spPr>
          <a:xfrm flipH="1" flipV="1">
            <a:off x="5758543" y="4272782"/>
            <a:ext cx="1219201" cy="61490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67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7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919" y="2157511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7030A0"/>
                </a:solidFill>
              </a:rPr>
              <a:t>Autoscaling with Launch Templates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Network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TCP &amp; TLS Listeners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xmlns="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xmlns="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xmlns="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xmlns="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xmlns="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xmlns="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xmlns="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xmlns="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xmlns="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xmlns="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xmlns="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xmlns="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xmlns="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xmlns="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xmlns="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xmlns="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xmlns="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xmlns="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xmlns="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xmlns="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xmlns="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xmlns="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xmlns="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xmlns="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xmlns="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xmlns="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xmlns="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xmlns="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xmlns="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xmlns="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xmlns="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xmlns="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xmlns="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43" name="TextBox 22">
            <a:extLst>
              <a:ext uri="{FF2B5EF4-FFF2-40B4-BE49-F238E27FC236}">
                <a16:creationId xmlns:a16="http://schemas.microsoft.com/office/drawing/2014/main" xmlns="" id="{BC4ECC81-BEB3-C442-8960-88F4DE5675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30019" y="7260628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48" name="Graphic 24">
            <a:extLst>
              <a:ext uri="{FF2B5EF4-FFF2-40B4-BE49-F238E27FC236}">
                <a16:creationId xmlns:a16="http://schemas.microsoft.com/office/drawing/2014/main" xmlns="" id="{6EA160D1-F5E1-A948-A998-C02735F7C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6672" y="6458699"/>
            <a:ext cx="761998" cy="761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438688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679236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xmlns="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xmlns="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xmlns="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xmlns="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231BD221-2ED0-F74A-B0E1-DC1A75F80D41}"/>
              </a:ext>
            </a:extLst>
          </p:cNvPr>
          <p:cNvSpPr/>
          <p:nvPr/>
        </p:nvSpPr>
        <p:spPr>
          <a:xfrm>
            <a:off x="245359" y="66157"/>
            <a:ext cx="353099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Network Load Balancer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with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TCP &amp; TLS Listeners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xmlns="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xmlns="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xmlns="" id="{B714BBBC-B58B-8145-B620-F50BEC3ADC6E}"/>
              </a:ext>
            </a:extLst>
          </p:cNvPr>
          <p:cNvCxnSpPr>
            <a:cxnSpLocks/>
            <a:stCxn id="93" idx="2"/>
            <a:endCxn id="72" idx="0"/>
          </p:cNvCxnSpPr>
          <p:nvPr/>
        </p:nvCxnSpPr>
        <p:spPr>
          <a:xfrm flipH="1">
            <a:off x="9944494" y="1556186"/>
            <a:ext cx="29088" cy="41058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xmlns="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84A2FCC5-8FB5-384B-8DAD-EBB70EE778AD}"/>
              </a:ext>
            </a:extLst>
          </p:cNvPr>
          <p:cNvSpPr txBox="1"/>
          <p:nvPr/>
        </p:nvSpPr>
        <p:spPr>
          <a:xfrm>
            <a:off x="10346636" y="306878"/>
            <a:ext cx="2722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nlb.devopsincloud.com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xmlns="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xmlns="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xmlns="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xmlns="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xmlns="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xmlns="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xmlns="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xmlns="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xmlns="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xmlns="" id="{E318ED51-2969-D24F-A9BF-A34CCB0F70DC}"/>
              </a:ext>
            </a:extLst>
          </p:cNvPr>
          <p:cNvSpPr/>
          <p:nvPr/>
        </p:nvSpPr>
        <p:spPr>
          <a:xfrm>
            <a:off x="160046" y="274933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Module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xmlns="" id="{DAAC784D-D4B6-0C43-89BF-B72284389B16}"/>
              </a:ext>
            </a:extLst>
          </p:cNvPr>
          <p:cNvSpPr/>
          <p:nvPr/>
        </p:nvSpPr>
        <p:spPr>
          <a:xfrm>
            <a:off x="132264" y="355087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TCP Listeners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xmlns="" id="{00F65999-F0E2-C34B-BEDD-5FE48E98BAF9}"/>
              </a:ext>
            </a:extLst>
          </p:cNvPr>
          <p:cNvSpPr/>
          <p:nvPr/>
        </p:nvSpPr>
        <p:spPr>
          <a:xfrm>
            <a:off x="132264" y="434490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TLS Listeners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xmlns="" id="{2479CD3B-F3AF-D947-B398-4864445640B2}"/>
              </a:ext>
            </a:extLst>
          </p:cNvPr>
          <p:cNvSpPr/>
          <p:nvPr/>
        </p:nvSpPr>
        <p:spPr>
          <a:xfrm>
            <a:off x="102428" y="512273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Target Groups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xmlns="" id="{2D1BCAC2-72FE-6341-8D32-3EA66650A205}"/>
              </a:ext>
            </a:extLst>
          </p:cNvPr>
          <p:cNvCxnSpPr>
            <a:cxnSpLocks/>
            <a:stCxn id="72" idx="1"/>
            <a:endCxn id="85" idx="3"/>
          </p:cNvCxnSpPr>
          <p:nvPr/>
        </p:nvCxnSpPr>
        <p:spPr>
          <a:xfrm rot="10800000" flipV="1">
            <a:off x="7060604" y="2294232"/>
            <a:ext cx="2556431" cy="1991346"/>
          </a:xfrm>
          <a:prstGeom prst="bentConnector3">
            <a:avLst>
              <a:gd name="adj1" fmla="val 33393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xmlns="" id="{3619E145-1415-CC4E-9C33-2E95B17BBAEA}"/>
              </a:ext>
            </a:extLst>
          </p:cNvPr>
          <p:cNvCxnSpPr>
            <a:cxnSpLocks/>
            <a:stCxn id="72" idx="3"/>
            <a:endCxn id="62" idx="1"/>
          </p:cNvCxnSpPr>
          <p:nvPr/>
        </p:nvCxnSpPr>
        <p:spPr>
          <a:xfrm>
            <a:off x="10271953" y="2294232"/>
            <a:ext cx="2532552" cy="1928403"/>
          </a:xfrm>
          <a:prstGeom prst="bentConnector3">
            <a:avLst>
              <a:gd name="adj1" fmla="val 3753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24">
            <a:extLst>
              <a:ext uri="{FF2B5EF4-FFF2-40B4-BE49-F238E27FC236}">
                <a16:creationId xmlns:a16="http://schemas.microsoft.com/office/drawing/2014/main" xmlns="" id="{441F5008-DCF2-2C45-BE46-BB96F5951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034" y="1966772"/>
            <a:ext cx="654919" cy="654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Graphic 102" descr="User with solid fill">
            <a:extLst>
              <a:ext uri="{FF2B5EF4-FFF2-40B4-BE49-F238E27FC236}">
                <a16:creationId xmlns:a16="http://schemas.microsoft.com/office/drawing/2014/main" xmlns="" id="{C604D238-2296-FE4E-94F7-78E28190E746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5672532" y="-49308"/>
            <a:ext cx="609668" cy="609668"/>
          </a:xfrm>
          <a:prstGeom prst="rect">
            <a:avLst/>
          </a:prstGeom>
        </p:spPr>
      </p:pic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xmlns="" id="{20EDE47B-4A5A-3440-BCFA-C36ED6B7CD83}"/>
              </a:ext>
            </a:extLst>
          </p:cNvPr>
          <p:cNvCxnSpPr>
            <a:stCxn id="103" idx="3"/>
            <a:endCxn id="37" idx="0"/>
          </p:cNvCxnSpPr>
          <p:nvPr/>
        </p:nvCxnSpPr>
        <p:spPr>
          <a:xfrm>
            <a:off x="6282200" y="255526"/>
            <a:ext cx="3691382" cy="132902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xmlns="" id="{F32537C8-5C42-3340-BFEE-D661BE3018CC}"/>
              </a:ext>
            </a:extLst>
          </p:cNvPr>
          <p:cNvSpPr txBox="1"/>
          <p:nvPr/>
        </p:nvSpPr>
        <p:spPr>
          <a:xfrm>
            <a:off x="6366389" y="293875"/>
            <a:ext cx="2750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https://</a:t>
            </a:r>
            <a:r>
              <a:rPr lang="en-US" sz="1600" dirty="0" err="1">
                <a:solidFill>
                  <a:srgbClr val="C00000"/>
                </a:solidFill>
              </a:rPr>
              <a:t>nlb.devopsincloud.com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C242035A-BF66-5142-A055-FB92D019A7AD}"/>
              </a:ext>
            </a:extLst>
          </p:cNvPr>
          <p:cNvSpPr txBox="1"/>
          <p:nvPr/>
        </p:nvSpPr>
        <p:spPr>
          <a:xfrm>
            <a:off x="7652733" y="-45845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SSL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xmlns="" id="{1C8FC243-71ED-C647-9F85-3596BE0A5C8B}"/>
              </a:ext>
            </a:extLst>
          </p:cNvPr>
          <p:cNvSpPr txBox="1"/>
          <p:nvPr/>
        </p:nvSpPr>
        <p:spPr>
          <a:xfrm>
            <a:off x="11538229" y="-24002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NON-SSL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xmlns="" id="{2BDA0B26-7E7C-DE48-8705-AB1473F168BC}"/>
              </a:ext>
            </a:extLst>
          </p:cNvPr>
          <p:cNvSpPr txBox="1"/>
          <p:nvPr/>
        </p:nvSpPr>
        <p:spPr>
          <a:xfrm>
            <a:off x="10128052" y="1844936"/>
            <a:ext cx="1556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SSL-Termination</a:t>
            </a: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xmlns="" id="{AE7F6B04-4B7A-7141-A808-2B43591ABCB5}"/>
              </a:ext>
            </a:extLst>
          </p:cNvPr>
          <p:cNvSpPr/>
          <p:nvPr/>
        </p:nvSpPr>
        <p:spPr>
          <a:xfrm>
            <a:off x="99783" y="5916767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with EC2 Autoscaling Groups</a:t>
            </a:r>
          </a:p>
        </p:txBody>
      </p:sp>
    </p:spTree>
    <p:extLst>
      <p:ext uri="{BB962C8B-B14F-4D97-AF65-F5344CB8AC3E}">
        <p14:creationId xmlns:p14="http://schemas.microsoft.com/office/powerpoint/2010/main" val="228596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88" grpId="0"/>
      <p:bldP spid="94" grpId="0"/>
      <p:bldP spid="80" grpId="0" animBg="1"/>
      <p:bldP spid="121" grpId="0"/>
      <p:bldP spid="3" grpId="0"/>
      <p:bldP spid="78" grpId="0"/>
      <p:bldP spid="89" grpId="0" animBg="1"/>
      <p:bldP spid="96" grpId="0"/>
      <p:bldP spid="99" grpId="0"/>
      <p:bldP spid="110" grpId="0"/>
      <p:bldP spid="112" grpId="0"/>
      <p:bldP spid="30" grpId="0" animBg="1"/>
      <p:bldP spid="114" grpId="0" animBg="1"/>
      <p:bldP spid="115" grpId="0" animBg="1"/>
      <p:bldP spid="117" grpId="0" animBg="1"/>
      <p:bldP spid="104" grpId="0"/>
      <p:bldP spid="39" grpId="0"/>
      <p:bldP spid="105" grpId="0"/>
      <p:bldP spid="106" grpId="0"/>
      <p:bldP spid="122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4CAE774-3DAD-CF4F-8773-A0AF0158AD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7FE5117-A8E4-5849-A88B-E63025562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84" y="190500"/>
            <a:ext cx="3857992" cy="7255329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xmlns="" id="{FE3624CA-D2A2-0F40-AB68-32C64F935EF1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AAE40814-4B61-C641-AD72-C84487D17DE9}"/>
              </a:ext>
            </a:extLst>
          </p:cNvPr>
          <p:cNvSpPr/>
          <p:nvPr/>
        </p:nvSpPr>
        <p:spPr>
          <a:xfrm>
            <a:off x="6947083" y="4561115"/>
            <a:ext cx="6017756" cy="25363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No changes from c1 to c9 except c5-04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16CF2EC3-1AF1-6048-9433-8D29D5D7341B}"/>
              </a:ext>
            </a:extLst>
          </p:cNvPr>
          <p:cNvSpPr/>
          <p:nvPr/>
        </p:nvSpPr>
        <p:spPr>
          <a:xfrm>
            <a:off x="696686" y="4724400"/>
            <a:ext cx="3407228" cy="35922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2F859659-B528-334F-A808-EDF0144F4C20}"/>
              </a:ext>
            </a:extLst>
          </p:cNvPr>
          <p:cNvSpPr/>
          <p:nvPr/>
        </p:nvSpPr>
        <p:spPr>
          <a:xfrm>
            <a:off x="6777332" y="3200400"/>
            <a:ext cx="6357257" cy="74022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Changes related to NLB for Ingress CIDR Block to be 0.0.0.0/0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61833715-580A-E248-A616-1993E34EFDF8}"/>
              </a:ext>
            </a:extLst>
          </p:cNvPr>
          <p:cNvCxnSpPr>
            <a:cxnSpLocks/>
            <a:stCxn id="9" idx="1"/>
            <a:endCxn id="8" idx="3"/>
          </p:cNvCxnSpPr>
          <p:nvPr/>
        </p:nvCxnSpPr>
        <p:spPr>
          <a:xfrm flipH="1">
            <a:off x="4103914" y="3570515"/>
            <a:ext cx="2673418" cy="133350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43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9943FA26-F081-EA40-AD42-959BA1DAB2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xmlns="" id="{218A23FF-6616-B740-ACD5-0C827651D928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DDB9BB5-AAD1-6846-81B7-924CBB491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43" y="1970314"/>
            <a:ext cx="5651500" cy="50292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BC99B7FF-D2F3-FF4E-861F-3C6E7AB656F7}"/>
              </a:ext>
            </a:extLst>
          </p:cNvPr>
          <p:cNvSpPr/>
          <p:nvPr/>
        </p:nvSpPr>
        <p:spPr>
          <a:xfrm>
            <a:off x="293914" y="1992086"/>
            <a:ext cx="5138057" cy="101237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888E7006-9D0A-F748-905E-249B5C1AC39E}"/>
              </a:ext>
            </a:extLst>
          </p:cNvPr>
          <p:cNvSpPr/>
          <p:nvPr/>
        </p:nvSpPr>
        <p:spPr>
          <a:xfrm>
            <a:off x="381000" y="3331029"/>
            <a:ext cx="3581400" cy="37011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CD4F3A57-A496-344F-9EA2-5957274EA909}"/>
              </a:ext>
            </a:extLst>
          </p:cNvPr>
          <p:cNvSpPr/>
          <p:nvPr/>
        </p:nvSpPr>
        <p:spPr>
          <a:xfrm>
            <a:off x="293914" y="4321629"/>
            <a:ext cx="3646715" cy="39188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A8190633-2ABC-054D-9046-9F677A8BE283}"/>
              </a:ext>
            </a:extLst>
          </p:cNvPr>
          <p:cNvSpPr/>
          <p:nvPr/>
        </p:nvSpPr>
        <p:spPr>
          <a:xfrm>
            <a:off x="337457" y="5323114"/>
            <a:ext cx="3276600" cy="41365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5DE490A3-E35D-B04B-9A46-0689216D39C4}"/>
              </a:ext>
            </a:extLst>
          </p:cNvPr>
          <p:cNvSpPr/>
          <p:nvPr/>
        </p:nvSpPr>
        <p:spPr>
          <a:xfrm>
            <a:off x="7075714" y="1992086"/>
            <a:ext cx="7217229" cy="6096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Load Balancer using Terraform Module with TCP and TLS Listeners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E526AA14-C23B-714B-8E9A-8475CC2E5109}"/>
              </a:ext>
            </a:extLst>
          </p:cNvPr>
          <p:cNvSpPr/>
          <p:nvPr/>
        </p:nvSpPr>
        <p:spPr>
          <a:xfrm>
            <a:off x="7075714" y="2906486"/>
            <a:ext cx="7217229" cy="6096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Route53 related DNS Name and NLB References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D7C731D5-6724-EE4D-BFA6-68E384E34569}"/>
              </a:ext>
            </a:extLst>
          </p:cNvPr>
          <p:cNvSpPr/>
          <p:nvPr/>
        </p:nvSpPr>
        <p:spPr>
          <a:xfrm>
            <a:off x="7075714" y="3810000"/>
            <a:ext cx="7217229" cy="6096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Integrate Autoscaling Group and NLB to attach Autoscaling Group EC2 Instances to NLB Target Group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611B9669-0DA5-E342-AA7B-10823A6645FB}"/>
              </a:ext>
            </a:extLst>
          </p:cNvPr>
          <p:cNvSpPr/>
          <p:nvPr/>
        </p:nvSpPr>
        <p:spPr>
          <a:xfrm>
            <a:off x="7119257" y="4713514"/>
            <a:ext cx="7217229" cy="6096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Comment TTSP ALB Policy which is not applicable for NLB </a:t>
            </a:r>
            <a:r>
              <a:rPr lang="en-US" dirty="0" err="1"/>
              <a:t>usecase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7D34EEFF-3638-AC4B-8C8F-1A24B48A74C1}"/>
              </a:ext>
            </a:extLst>
          </p:cNvPr>
          <p:cNvCxnSpPr>
            <a:stCxn id="11" idx="1"/>
            <a:endCxn id="7" idx="3"/>
          </p:cNvCxnSpPr>
          <p:nvPr/>
        </p:nvCxnSpPr>
        <p:spPr>
          <a:xfrm flipH="1">
            <a:off x="5431971" y="2296886"/>
            <a:ext cx="1643743" cy="20138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FFBFEABC-13A1-BC4E-BC32-44A3E88C4543}"/>
              </a:ext>
            </a:extLst>
          </p:cNvPr>
          <p:cNvCxnSpPr>
            <a:stCxn id="12" idx="1"/>
            <a:endCxn id="8" idx="3"/>
          </p:cNvCxnSpPr>
          <p:nvPr/>
        </p:nvCxnSpPr>
        <p:spPr>
          <a:xfrm flipH="1">
            <a:off x="3962400" y="3211286"/>
            <a:ext cx="3113314" cy="30480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46718E6F-634C-B44B-B541-7324714333C9}"/>
              </a:ext>
            </a:extLst>
          </p:cNvPr>
          <p:cNvCxnSpPr>
            <a:stCxn id="13" idx="1"/>
          </p:cNvCxnSpPr>
          <p:nvPr/>
        </p:nvCxnSpPr>
        <p:spPr>
          <a:xfrm flipH="1">
            <a:off x="3940629" y="4114800"/>
            <a:ext cx="3135085" cy="41365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F3811F62-E27A-D54C-B474-E12B190C8B9A}"/>
              </a:ext>
            </a:extLst>
          </p:cNvPr>
          <p:cNvCxnSpPr>
            <a:endCxn id="10" idx="3"/>
          </p:cNvCxnSpPr>
          <p:nvPr/>
        </p:nvCxnSpPr>
        <p:spPr>
          <a:xfrm flipH="1">
            <a:off x="3614057" y="5018314"/>
            <a:ext cx="3461657" cy="51162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66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919" y="1947523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7030A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Autoscaling with Launch Templates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CloudWatch Alarms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xmlns="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xmlns="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xmlns="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xmlns="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xmlns="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xmlns="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xmlns="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xmlns="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xmlns="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xmlns="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xmlns="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xmlns="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xmlns="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xmlns="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xmlns="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xmlns="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xmlns="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xmlns="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xmlns="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xmlns="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xmlns="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xmlns="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xmlns="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xmlns="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xmlns="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xmlns="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xmlns="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xmlns="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xmlns="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xmlns="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xmlns="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xmlns="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xmlns="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pic>
        <p:nvPicPr>
          <p:cNvPr id="43" name="Graphic 17">
            <a:extLst>
              <a:ext uri="{FF2B5EF4-FFF2-40B4-BE49-F238E27FC236}">
                <a16:creationId xmlns:a16="http://schemas.microsoft.com/office/drawing/2014/main" xmlns="" id="{B306B779-F605-4843-ACEE-34B44B5B7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3081" y="648656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9">
            <a:extLst>
              <a:ext uri="{FF2B5EF4-FFF2-40B4-BE49-F238E27FC236}">
                <a16:creationId xmlns:a16="http://schemas.microsoft.com/office/drawing/2014/main" xmlns="" id="{FB6C4573-5ED3-EF4C-A345-64D567833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35461" y="7258683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CloudWatch</a:t>
            </a:r>
          </a:p>
        </p:txBody>
      </p:sp>
    </p:spTree>
    <p:extLst>
      <p:ext uri="{BB962C8B-B14F-4D97-AF65-F5344CB8AC3E}">
        <p14:creationId xmlns:p14="http://schemas.microsoft.com/office/powerpoint/2010/main" val="150741329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xmlns="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xmlns="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52364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xmlns="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328819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xmlns="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xmlns="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CloudWatch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xmlns="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3947389" y="-4194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xmlns="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62894"/>
            <a:ext cx="3973807" cy="12553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xmlns="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xmlns="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3469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http://cloudwatch1.devopsincloud.com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xmlns="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xmlns="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51183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xmlns="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290301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xmlns="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7054019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xmlns="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5476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xmlns="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80045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xmlns="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573903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xmlns="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217035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xmlns="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82320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xmlns="" id="{E318ED51-2969-D24F-A9BF-A34CCB0F70DC}"/>
              </a:ext>
            </a:extLst>
          </p:cNvPr>
          <p:cNvSpPr/>
          <p:nvPr/>
        </p:nvSpPr>
        <p:spPr>
          <a:xfrm>
            <a:off x="173341" y="1946142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 CloudWatch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xmlns="" id="{DAAC784D-D4B6-0C43-89BF-B72284389B16}"/>
              </a:ext>
            </a:extLst>
          </p:cNvPr>
          <p:cNvSpPr/>
          <p:nvPr/>
        </p:nvSpPr>
        <p:spPr>
          <a:xfrm>
            <a:off x="145559" y="2747684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Alarms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xmlns="" id="{00F65999-F0E2-C34B-BEDD-5FE48E98BAF9}"/>
              </a:ext>
            </a:extLst>
          </p:cNvPr>
          <p:cNvSpPr/>
          <p:nvPr/>
        </p:nvSpPr>
        <p:spPr>
          <a:xfrm>
            <a:off x="145559" y="3541718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Alarms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xmlns="" id="{2479CD3B-F3AF-D947-B398-4864445640B2}"/>
              </a:ext>
            </a:extLst>
          </p:cNvPr>
          <p:cNvSpPr/>
          <p:nvPr/>
        </p:nvSpPr>
        <p:spPr>
          <a:xfrm>
            <a:off x="115723" y="4340870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CIS Alarms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xmlns="" id="{EE38DBDC-5213-3542-A4B2-AFDC66A53EDB}"/>
              </a:ext>
            </a:extLst>
          </p:cNvPr>
          <p:cNvSpPr/>
          <p:nvPr/>
        </p:nvSpPr>
        <p:spPr>
          <a:xfrm>
            <a:off x="115723" y="5133151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CloudWatch Synthetics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xmlns="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xmlns="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17">
            <a:extLst>
              <a:ext uri="{FF2B5EF4-FFF2-40B4-BE49-F238E27FC236}">
                <a16:creationId xmlns:a16="http://schemas.microsoft.com/office/drawing/2014/main" xmlns="" id="{2BE9620E-2561-CC41-A501-74CAD5984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883" y="142649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TextBox 9">
            <a:extLst>
              <a:ext uri="{FF2B5EF4-FFF2-40B4-BE49-F238E27FC236}">
                <a16:creationId xmlns:a16="http://schemas.microsoft.com/office/drawing/2014/main" xmlns="" id="{45E86A86-37D9-4840-BF68-B0F394C1A5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5896" y="2213262"/>
            <a:ext cx="15017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CloudWatch</a:t>
            </a:r>
          </a:p>
        </p:txBody>
      </p:sp>
    </p:spTree>
    <p:extLst>
      <p:ext uri="{BB962C8B-B14F-4D97-AF65-F5344CB8AC3E}">
        <p14:creationId xmlns:p14="http://schemas.microsoft.com/office/powerpoint/2010/main" val="177087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14" grpId="0" animBg="1"/>
      <p:bldP spid="115" grpId="0" animBg="1"/>
      <p:bldP spid="117" grpId="0" animBg="1"/>
      <p:bldP spid="118" grpId="0" animBg="1"/>
      <p:bldP spid="73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1D7FD69B-5FDF-FB4E-8A05-4D15E2BFA5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xmlns="" id="{8C8564E9-F1A5-384B-99CD-14EB74232748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BFF67AB-AFB0-C54F-AE47-935A5C670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20" y="316089"/>
            <a:ext cx="3841709" cy="71571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5AF7F74-3753-1447-85E9-3ACBE84DFF2B}"/>
              </a:ext>
            </a:extLst>
          </p:cNvPr>
          <p:cNvSpPr/>
          <p:nvPr/>
        </p:nvSpPr>
        <p:spPr>
          <a:xfrm>
            <a:off x="545809" y="948267"/>
            <a:ext cx="1644236" cy="23706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0A56F3C4-26EE-4643-BA0B-11E3C0CB77EB}"/>
              </a:ext>
            </a:extLst>
          </p:cNvPr>
          <p:cNvSpPr/>
          <p:nvPr/>
        </p:nvSpPr>
        <p:spPr>
          <a:xfrm>
            <a:off x="5768622" y="1580444"/>
            <a:ext cx="8365067" cy="72248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Synthetics related Node JS Files for Heart Beat Monitor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3B95743A-87A3-0F4B-937A-25127F55D1BF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2190045" y="1066800"/>
            <a:ext cx="3578577" cy="87488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09E749A9-151E-B24A-91D9-FD2091CDC955}"/>
              </a:ext>
            </a:extLst>
          </p:cNvPr>
          <p:cNvSpPr/>
          <p:nvPr/>
        </p:nvSpPr>
        <p:spPr>
          <a:xfrm>
            <a:off x="6721306" y="3217738"/>
            <a:ext cx="6017756" cy="25363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No changes from c1 to c13</a:t>
            </a:r>
          </a:p>
        </p:txBody>
      </p:sp>
    </p:spTree>
    <p:extLst>
      <p:ext uri="{BB962C8B-B14F-4D97-AF65-F5344CB8AC3E}">
        <p14:creationId xmlns:p14="http://schemas.microsoft.com/office/powerpoint/2010/main" val="232752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1D7FD69B-5FDF-FB4E-8A05-4D15E2BFA5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xmlns="" id="{8C8564E9-F1A5-384B-99CD-14EB74232748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FC23FF4-E316-7A46-85D5-C2683C8AA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44" y="1917700"/>
            <a:ext cx="5486400" cy="43942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xmlns="" id="{E212B2F5-54B7-AA44-82EC-BBE153B1E87B}"/>
              </a:ext>
            </a:extLst>
          </p:cNvPr>
          <p:cNvSpPr/>
          <p:nvPr/>
        </p:nvSpPr>
        <p:spPr>
          <a:xfrm>
            <a:off x="7315200" y="2314222"/>
            <a:ext cx="6999111" cy="66604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Autoscaling Alarms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9DC66BB1-ADC2-DF43-8764-B06032D6946B}"/>
              </a:ext>
            </a:extLst>
          </p:cNvPr>
          <p:cNvSpPr/>
          <p:nvPr/>
        </p:nvSpPr>
        <p:spPr>
          <a:xfrm>
            <a:off x="7315199" y="3177822"/>
            <a:ext cx="6999111" cy="66604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Application Load Balancer Alarms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2D06CBA6-9149-6B4C-AEEC-EA96F2EEBD10}"/>
              </a:ext>
            </a:extLst>
          </p:cNvPr>
          <p:cNvSpPr/>
          <p:nvPr/>
        </p:nvSpPr>
        <p:spPr>
          <a:xfrm>
            <a:off x="7315200" y="4114800"/>
            <a:ext cx="6999111" cy="66604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CIS Alarms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615D4245-02F4-7F45-B2AD-2938B6E7E05F}"/>
              </a:ext>
            </a:extLst>
          </p:cNvPr>
          <p:cNvSpPr/>
          <p:nvPr/>
        </p:nvSpPr>
        <p:spPr>
          <a:xfrm>
            <a:off x="7315199" y="4978400"/>
            <a:ext cx="6999111" cy="66604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Synthetics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9FC38FC4-EEB4-3E49-862E-730BD83071BF}"/>
              </a:ext>
            </a:extLst>
          </p:cNvPr>
          <p:cNvSpPr/>
          <p:nvPr/>
        </p:nvSpPr>
        <p:spPr>
          <a:xfrm>
            <a:off x="372533" y="3635022"/>
            <a:ext cx="3657600" cy="1343378"/>
          </a:xfrm>
          <a:prstGeom prst="roundRect">
            <a:avLst>
              <a:gd name="adj" fmla="val 4902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14A90A1C-B9D1-8A41-8C8A-266189107B3F}"/>
              </a:ext>
            </a:extLst>
          </p:cNvPr>
          <p:cNvCxnSpPr>
            <a:stCxn id="10" idx="3"/>
            <a:endCxn id="4" idx="1"/>
          </p:cNvCxnSpPr>
          <p:nvPr/>
        </p:nvCxnSpPr>
        <p:spPr>
          <a:xfrm flipV="1">
            <a:off x="4030133" y="2647245"/>
            <a:ext cx="3285067" cy="165946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0352A4CA-73AA-C44C-9857-028DA9477E78}"/>
              </a:ext>
            </a:extLst>
          </p:cNvPr>
          <p:cNvCxnSpPr>
            <a:stCxn id="10" idx="3"/>
            <a:endCxn id="7" idx="1"/>
          </p:cNvCxnSpPr>
          <p:nvPr/>
        </p:nvCxnSpPr>
        <p:spPr>
          <a:xfrm flipV="1">
            <a:off x="4030133" y="3510845"/>
            <a:ext cx="3285066" cy="79586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BDDFD4DB-67F5-AC49-BCCA-5AF621A19AAC}"/>
              </a:ext>
            </a:extLst>
          </p:cNvPr>
          <p:cNvCxnSpPr>
            <a:stCxn id="10" idx="3"/>
            <a:endCxn id="8" idx="1"/>
          </p:cNvCxnSpPr>
          <p:nvPr/>
        </p:nvCxnSpPr>
        <p:spPr>
          <a:xfrm>
            <a:off x="4030133" y="4306711"/>
            <a:ext cx="3285067" cy="14111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E2DECB1D-E7EF-5C44-A866-6711EA0CF02F}"/>
              </a:ext>
            </a:extLst>
          </p:cNvPr>
          <p:cNvCxnSpPr>
            <a:stCxn id="10" idx="3"/>
            <a:endCxn id="9" idx="1"/>
          </p:cNvCxnSpPr>
          <p:nvPr/>
        </p:nvCxnSpPr>
        <p:spPr>
          <a:xfrm>
            <a:off x="4030133" y="4306711"/>
            <a:ext cx="3285066" cy="100471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58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7776" y="2532543"/>
            <a:ext cx="779951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Build Terraform Modules Locally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734" y="212289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xmlns="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xmlns="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xmlns="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xmlns="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xmlns="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xmlns="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xmlns="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xmlns="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xmlns="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xmlns="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xmlns="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xmlns="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xmlns="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xmlns="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xmlns="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xmlns="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xmlns="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xmlns="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xmlns="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xmlns="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xmlns="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xmlns="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xmlns="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xmlns="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xmlns="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xmlns="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xmlns="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xmlns="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xmlns="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xmlns="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xmlns="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xmlns="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xmlns="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pic>
        <p:nvPicPr>
          <p:cNvPr id="43" name="Graphic 17">
            <a:extLst>
              <a:ext uri="{FF2B5EF4-FFF2-40B4-BE49-F238E27FC236}">
                <a16:creationId xmlns:a16="http://schemas.microsoft.com/office/drawing/2014/main" xmlns="" id="{B306B779-F605-4843-ACEE-34B44B5B7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3081" y="648656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9">
            <a:extLst>
              <a:ext uri="{FF2B5EF4-FFF2-40B4-BE49-F238E27FC236}">
                <a16:creationId xmlns:a16="http://schemas.microsoft.com/office/drawing/2014/main" xmlns="" id="{FB6C4573-5ED3-EF4C-A345-64D567833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35461" y="7258683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CloudWatch</a:t>
            </a:r>
          </a:p>
        </p:txBody>
      </p:sp>
      <p:pic>
        <p:nvPicPr>
          <p:cNvPr id="49" name="Graphic 8">
            <a:extLst>
              <a:ext uri="{FF2B5EF4-FFF2-40B4-BE49-F238E27FC236}">
                <a16:creationId xmlns:a16="http://schemas.microsoft.com/office/drawing/2014/main" xmlns="" id="{EA44B1AC-BF8C-6B4C-8EF9-8CDD2F46D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42" y="227701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9">
            <a:extLst>
              <a:ext uri="{FF2B5EF4-FFF2-40B4-BE49-F238E27FC236}">
                <a16:creationId xmlns:a16="http://schemas.microsoft.com/office/drawing/2014/main" xmlns="" id="{052DF984-ABCE-A845-99FF-CE7E36881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3040602"/>
            <a:ext cx="22399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Storage Service (Amazon S3)</a:t>
            </a:r>
          </a:p>
        </p:txBody>
      </p:sp>
      <p:pic>
        <p:nvPicPr>
          <p:cNvPr id="51" name="Graphic 23">
            <a:extLst>
              <a:ext uri="{FF2B5EF4-FFF2-40B4-BE49-F238E27FC236}">
                <a16:creationId xmlns:a16="http://schemas.microsoft.com/office/drawing/2014/main" xmlns="" id="{65B32E0F-2869-3747-B9C8-6A0DE5ACA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41" y="392968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12">
            <a:extLst>
              <a:ext uri="{FF2B5EF4-FFF2-40B4-BE49-F238E27FC236}">
                <a16:creationId xmlns:a16="http://schemas.microsoft.com/office/drawing/2014/main" xmlns="" id="{36822B6A-EFD9-FE4C-9ADC-6215B8716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737" y="4734880"/>
            <a:ext cx="15097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DynamoDB</a:t>
            </a:r>
          </a:p>
        </p:txBody>
      </p:sp>
    </p:spTree>
    <p:extLst>
      <p:ext uri="{BB962C8B-B14F-4D97-AF65-F5344CB8AC3E}">
        <p14:creationId xmlns:p14="http://schemas.microsoft.com/office/powerpoint/2010/main" val="790255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51151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5048856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6552008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xmlns="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51151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xmlns="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8955" y="696414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523" y="650830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2969" y="457949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99478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904" y="4585219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9559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xmlns="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4745" y="313858"/>
            <a:ext cx="5662522" cy="1418429"/>
          </a:xfrm>
        </p:spPr>
        <p:txBody>
          <a:bodyPr>
            <a:normAutofit fontScale="90000"/>
          </a:bodyPr>
          <a:lstStyle/>
          <a:p>
            <a:r>
              <a:rPr lang="en-US" sz="3400" b="1" dirty="0"/>
              <a:t>AWS VPC + EC2 Instance + Security Groups +</a:t>
            </a:r>
            <a:br>
              <a:rPr lang="en-US" sz="3400" b="1" dirty="0"/>
            </a:br>
            <a:r>
              <a:rPr lang="en-US" sz="3400" b="1" dirty="0">
                <a:solidFill>
                  <a:srgbClr val="C00000"/>
                </a:solidFill>
              </a:rPr>
              <a:t>AWS ALB Application</a:t>
            </a:r>
            <a:br>
              <a:rPr lang="en-US" sz="3400" b="1" dirty="0">
                <a:solidFill>
                  <a:srgbClr val="C00000"/>
                </a:solidFill>
              </a:rPr>
            </a:br>
            <a:r>
              <a:rPr lang="en-US" sz="3400" b="1" dirty="0">
                <a:solidFill>
                  <a:srgbClr val="C00000"/>
                </a:solidFill>
              </a:rPr>
              <a:t> Load Balancer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xmlns="" id="{096F8E3D-8152-3641-9C1B-F6862C9561DC}"/>
              </a:ext>
            </a:extLst>
          </p:cNvPr>
          <p:cNvSpPr/>
          <p:nvPr/>
        </p:nvSpPr>
        <p:spPr>
          <a:xfrm>
            <a:off x="91679" y="2614122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xmlns="" id="{A95145E4-BA1A-B54D-B7DE-60F8BA4C5CF8}"/>
              </a:ext>
            </a:extLst>
          </p:cNvPr>
          <p:cNvSpPr/>
          <p:nvPr/>
        </p:nvSpPr>
        <p:spPr>
          <a:xfrm>
            <a:off x="74985" y="348429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AWS ALB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6681" y="340643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xmlns="" id="{A9ADC54D-8C0E-A24D-970B-F08EEF6932D4}"/>
              </a:ext>
            </a:extLst>
          </p:cNvPr>
          <p:cNvCxnSpPr>
            <a:cxnSpLocks/>
            <a:endCxn id="52" idx="0"/>
          </p:cNvCxnSpPr>
          <p:nvPr/>
        </p:nvCxnSpPr>
        <p:spPr>
          <a:xfrm flipH="1">
            <a:off x="9899032" y="577558"/>
            <a:ext cx="27010" cy="223704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xmlns="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894975" y="-39006"/>
            <a:ext cx="609668" cy="609668"/>
          </a:xfrm>
          <a:prstGeom prst="rect">
            <a:avLst/>
          </a:prstGeom>
        </p:spPr>
      </p:pic>
      <p:pic>
        <p:nvPicPr>
          <p:cNvPr id="75" name="Graphic 74" descr="User with solid fill">
            <a:extLst>
              <a:ext uri="{FF2B5EF4-FFF2-40B4-BE49-F238E27FC236}">
                <a16:creationId xmlns:a16="http://schemas.microsoft.com/office/drawing/2014/main" xmlns="" id="{DE13C5A5-2847-6743-994B-D71414C4114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459392" y="-31356"/>
            <a:ext cx="609668" cy="609668"/>
          </a:xfrm>
          <a:prstGeom prst="rect">
            <a:avLst/>
          </a:prstGeom>
        </p:spPr>
      </p:pic>
      <p:pic>
        <p:nvPicPr>
          <p:cNvPr id="76" name="Graphic 75" descr="User with solid fill">
            <a:extLst>
              <a:ext uri="{FF2B5EF4-FFF2-40B4-BE49-F238E27FC236}">
                <a16:creationId xmlns:a16="http://schemas.microsoft.com/office/drawing/2014/main" xmlns="" id="{93620438-D8BD-9D40-8DCD-8F139082E7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990662" y="-29729"/>
            <a:ext cx="609668" cy="609668"/>
          </a:xfrm>
          <a:prstGeom prst="rect">
            <a:avLst/>
          </a:prstGeom>
        </p:spPr>
      </p:pic>
      <p:pic>
        <p:nvPicPr>
          <p:cNvPr id="77" name="Graphic 76" descr="User with solid fill">
            <a:extLst>
              <a:ext uri="{FF2B5EF4-FFF2-40B4-BE49-F238E27FC236}">
                <a16:creationId xmlns:a16="http://schemas.microsoft.com/office/drawing/2014/main" xmlns="" id="{1D9039C0-6B5F-0248-81C5-4C797A70C43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555079" y="-22079"/>
            <a:ext cx="609668" cy="609668"/>
          </a:xfrm>
          <a:prstGeom prst="rect">
            <a:avLst/>
          </a:prstGeom>
        </p:spPr>
      </p:pic>
      <p:pic>
        <p:nvPicPr>
          <p:cNvPr id="78" name="Graphic 77" descr="User with solid fill">
            <a:extLst>
              <a:ext uri="{FF2B5EF4-FFF2-40B4-BE49-F238E27FC236}">
                <a16:creationId xmlns:a16="http://schemas.microsoft.com/office/drawing/2014/main" xmlns="" id="{FC581FF0-38EE-2844-B1EE-E07FA4BF87D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082431" y="-12012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:a16="http://schemas.microsoft.com/office/drawing/2014/main" xmlns="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646848" y="-4362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xmlns="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1132045" y="-4363"/>
            <a:ext cx="609668" cy="609668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xmlns="" id="{F898A36B-3E8B-6D48-977E-F41E3C94FAF2}"/>
              </a:ext>
            </a:extLst>
          </p:cNvPr>
          <p:cNvCxnSpPr>
            <a:cxnSpLocks/>
            <a:stCxn id="52" idx="1"/>
            <a:endCxn id="85" idx="3"/>
          </p:cNvCxnSpPr>
          <p:nvPr/>
        </p:nvCxnSpPr>
        <p:spPr>
          <a:xfrm rot="10800000" flipV="1">
            <a:off x="7685784" y="3098913"/>
            <a:ext cx="1928936" cy="1768246"/>
          </a:xfrm>
          <a:prstGeom prst="bentConnector3">
            <a:avLst>
              <a:gd name="adj1" fmla="val 4200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xmlns="" id="{01B1BD26-A857-354E-9B20-79B8F39234CF}"/>
              </a:ext>
            </a:extLst>
          </p:cNvPr>
          <p:cNvCxnSpPr>
            <a:cxnSpLocks/>
            <a:stCxn id="52" idx="3"/>
            <a:endCxn id="83" idx="1"/>
          </p:cNvCxnSpPr>
          <p:nvPr/>
        </p:nvCxnSpPr>
        <p:spPr>
          <a:xfrm>
            <a:off x="10183344" y="3098913"/>
            <a:ext cx="1939625" cy="1762518"/>
          </a:xfrm>
          <a:prstGeom prst="bentConnector3">
            <a:avLst>
              <a:gd name="adj1" fmla="val 39776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3E5D784-4E35-5C41-AA3E-17A36C894A7F}"/>
              </a:ext>
            </a:extLst>
          </p:cNvPr>
          <p:cNvSpPr txBox="1"/>
          <p:nvPr/>
        </p:nvSpPr>
        <p:spPr>
          <a:xfrm>
            <a:off x="7434658" y="472252"/>
            <a:ext cx="5288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http://hr-stag-alb-1575108738.us-east-1.elb.amazonaws.com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xmlns="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4720" y="281460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7152046" y="463166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2167433" y="463145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</p:spTree>
    <p:extLst>
      <p:ext uri="{BB962C8B-B14F-4D97-AF65-F5344CB8AC3E}">
        <p14:creationId xmlns:p14="http://schemas.microsoft.com/office/powerpoint/2010/main" val="192094859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26E5D965-BA7E-E64C-9266-7BD8F6B6F7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10445C2E-E01F-3B46-9F66-62415AB9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Terraform Modules Locally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AC95B11C-7C17-A240-AF67-66B845522C46}"/>
              </a:ext>
            </a:extLst>
          </p:cNvPr>
          <p:cNvSpPr/>
          <p:nvPr/>
        </p:nvSpPr>
        <p:spPr>
          <a:xfrm>
            <a:off x="186266" y="1540933"/>
            <a:ext cx="6355644" cy="291253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Build from Scratch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4E9D4A76-E69D-D541-A196-A6945A701545}"/>
              </a:ext>
            </a:extLst>
          </p:cNvPr>
          <p:cNvSpPr/>
          <p:nvPr/>
        </p:nvSpPr>
        <p:spPr>
          <a:xfrm>
            <a:off x="7727245" y="1540933"/>
            <a:ext cx="6355644" cy="291253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Leverage existing Terraform Modules and change the code as per your need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26F8CAC5-8D84-B04C-9CD9-6CFC3F65187F}"/>
              </a:ext>
            </a:extLst>
          </p:cNvPr>
          <p:cNvSpPr/>
          <p:nvPr/>
        </p:nvSpPr>
        <p:spPr>
          <a:xfrm>
            <a:off x="8544561" y="4910666"/>
            <a:ext cx="5294488" cy="83537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already available, use the code and modify as per your need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74167E28-1CAD-884A-A85E-902C2513D1DF}"/>
              </a:ext>
            </a:extLst>
          </p:cNvPr>
          <p:cNvSpPr/>
          <p:nvPr/>
        </p:nvSpPr>
        <p:spPr>
          <a:xfrm>
            <a:off x="599440" y="4910666"/>
            <a:ext cx="5294488" cy="83537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already not available, then use this approach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9E7085BA-6342-4046-9B15-076FB80D7CFA}"/>
              </a:ext>
            </a:extLst>
          </p:cNvPr>
          <p:cNvSpPr/>
          <p:nvPr/>
        </p:nvSpPr>
        <p:spPr>
          <a:xfrm>
            <a:off x="599440" y="6203243"/>
            <a:ext cx="5294488" cy="110066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Review existing modules in Terraform Public Registry (Minimum 3 modules to get complete idea)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7EC31184-3410-7B4A-A181-D91C11363125}"/>
              </a:ext>
            </a:extLst>
          </p:cNvPr>
          <p:cNvSpPr/>
          <p:nvPr/>
        </p:nvSpPr>
        <p:spPr>
          <a:xfrm>
            <a:off x="8544561" y="6138333"/>
            <a:ext cx="5294488" cy="110066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 effort and you can start using them in your private infrastructure spaces without public internet access</a:t>
            </a:r>
          </a:p>
        </p:txBody>
      </p:sp>
    </p:spTree>
    <p:extLst>
      <p:ext uri="{BB962C8B-B14F-4D97-AF65-F5344CB8AC3E}">
        <p14:creationId xmlns:p14="http://schemas.microsoft.com/office/powerpoint/2010/main" val="183105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2BB36303-D993-A24A-8956-30B1858563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E081723-C38E-8542-9317-D071D1ED2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93" y="50243"/>
            <a:ext cx="3673402" cy="7563556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xmlns="" id="{04B7FCD1-D954-394B-8EDB-36AA10160389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65870" cy="1344182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8A9FDEF-8494-8549-BC09-C96AF3163C5C}"/>
              </a:ext>
            </a:extLst>
          </p:cNvPr>
          <p:cNvSpPr/>
          <p:nvPr/>
        </p:nvSpPr>
        <p:spPr>
          <a:xfrm>
            <a:off x="711200" y="880533"/>
            <a:ext cx="2427111" cy="214488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11A3DD3A-8D80-9646-9C4A-707B293E467E}"/>
              </a:ext>
            </a:extLst>
          </p:cNvPr>
          <p:cNvSpPr/>
          <p:nvPr/>
        </p:nvSpPr>
        <p:spPr>
          <a:xfrm>
            <a:off x="541868" y="615801"/>
            <a:ext cx="2856088" cy="4170688"/>
          </a:xfrm>
          <a:prstGeom prst="rect">
            <a:avLst/>
          </a:prstGeom>
          <a:noFill/>
          <a:ln w="28575">
            <a:solidFill>
              <a:srgbClr val="FFA9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FF6E038-ADA6-E44F-AD17-982824AC97E3}"/>
              </a:ext>
            </a:extLst>
          </p:cNvPr>
          <p:cNvSpPr/>
          <p:nvPr/>
        </p:nvSpPr>
        <p:spPr>
          <a:xfrm>
            <a:off x="541868" y="4891320"/>
            <a:ext cx="2596443" cy="228841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D993997A-F40D-6041-AC66-52AA099502C2}"/>
              </a:ext>
            </a:extLst>
          </p:cNvPr>
          <p:cNvSpPr/>
          <p:nvPr/>
        </p:nvSpPr>
        <p:spPr>
          <a:xfrm>
            <a:off x="6570133" y="2701145"/>
            <a:ext cx="7744179" cy="891823"/>
          </a:xfrm>
          <a:prstGeom prst="roundRect">
            <a:avLst/>
          </a:prstGeom>
          <a:solidFill>
            <a:srgbClr val="FF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 Module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9A1C3492-25E9-4648-B77A-D3D9570A9AE9}"/>
              </a:ext>
            </a:extLst>
          </p:cNvPr>
          <p:cNvSpPr/>
          <p:nvPr/>
        </p:nvSpPr>
        <p:spPr>
          <a:xfrm>
            <a:off x="6570133" y="3959299"/>
            <a:ext cx="7744179" cy="89182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 Modules - VPC Endpoints Sub Module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9A6588DB-AA11-1E48-89FA-2C61DE1EFC7C}"/>
              </a:ext>
            </a:extLst>
          </p:cNvPr>
          <p:cNvSpPr/>
          <p:nvPr/>
        </p:nvSpPr>
        <p:spPr>
          <a:xfrm>
            <a:off x="6570132" y="5217453"/>
            <a:ext cx="7744179" cy="89182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Root Module calling the VPC Local Module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1C686F91-27DE-FA43-9558-79A825060D95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flipH="1" flipV="1">
            <a:off x="3397956" y="2701145"/>
            <a:ext cx="3172177" cy="445912"/>
          </a:xfrm>
          <a:prstGeom prst="straightConnector1">
            <a:avLst/>
          </a:prstGeom>
          <a:ln w="38100">
            <a:solidFill>
              <a:srgbClr val="FFA9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xmlns="" id="{70062D7D-CEE8-3247-A751-6937F0EBD90B}"/>
              </a:ext>
            </a:extLst>
          </p:cNvPr>
          <p:cNvCxnSpPr>
            <a:stCxn id="11" idx="1"/>
            <a:endCxn id="7" idx="2"/>
          </p:cNvCxnSpPr>
          <p:nvPr/>
        </p:nvCxnSpPr>
        <p:spPr>
          <a:xfrm rot="10800000">
            <a:off x="1924757" y="3025423"/>
            <a:ext cx="4645377" cy="1379789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6E576630-2408-7D4B-BCAE-F5E7E7E00658}"/>
              </a:ext>
            </a:extLst>
          </p:cNvPr>
          <p:cNvCxnSpPr>
            <a:stCxn id="12" idx="1"/>
          </p:cNvCxnSpPr>
          <p:nvPr/>
        </p:nvCxnSpPr>
        <p:spPr>
          <a:xfrm flipH="1">
            <a:off x="3138311" y="5663365"/>
            <a:ext cx="3431821" cy="37216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73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08333" y="2471775"/>
            <a:ext cx="1295354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Remote State Storage with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AWS S3 &amp; AWS DynamoDB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734" y="212289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xmlns="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xmlns="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xmlns="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xmlns="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xmlns="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xmlns="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xmlns="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xmlns="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xmlns="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xmlns="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xmlns="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xmlns="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xmlns="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xmlns="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xmlns="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xmlns="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xmlns="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xmlns="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xmlns="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xmlns="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xmlns="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xmlns="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xmlns="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xmlns="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xmlns="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xmlns="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xmlns="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xmlns="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xmlns="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xmlns="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xmlns="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xmlns="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xmlns="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pic>
        <p:nvPicPr>
          <p:cNvPr id="43" name="Graphic 17">
            <a:extLst>
              <a:ext uri="{FF2B5EF4-FFF2-40B4-BE49-F238E27FC236}">
                <a16:creationId xmlns:a16="http://schemas.microsoft.com/office/drawing/2014/main" xmlns="" id="{B306B779-F605-4843-ACEE-34B44B5B7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3081" y="648656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9">
            <a:extLst>
              <a:ext uri="{FF2B5EF4-FFF2-40B4-BE49-F238E27FC236}">
                <a16:creationId xmlns:a16="http://schemas.microsoft.com/office/drawing/2014/main" xmlns="" id="{FB6C4573-5ED3-EF4C-A345-64D567833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35461" y="7258683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CloudWatch</a:t>
            </a:r>
          </a:p>
        </p:txBody>
      </p:sp>
      <p:pic>
        <p:nvPicPr>
          <p:cNvPr id="49" name="Graphic 8">
            <a:extLst>
              <a:ext uri="{FF2B5EF4-FFF2-40B4-BE49-F238E27FC236}">
                <a16:creationId xmlns:a16="http://schemas.microsoft.com/office/drawing/2014/main" xmlns="" id="{EA44B1AC-BF8C-6B4C-8EF9-8CDD2F46D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42" y="227701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9">
            <a:extLst>
              <a:ext uri="{FF2B5EF4-FFF2-40B4-BE49-F238E27FC236}">
                <a16:creationId xmlns:a16="http://schemas.microsoft.com/office/drawing/2014/main" xmlns="" id="{052DF984-ABCE-A845-99FF-CE7E36881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3040602"/>
            <a:ext cx="22399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Storage Service (Amazon S3)</a:t>
            </a:r>
          </a:p>
        </p:txBody>
      </p:sp>
      <p:pic>
        <p:nvPicPr>
          <p:cNvPr id="51" name="Graphic 23">
            <a:extLst>
              <a:ext uri="{FF2B5EF4-FFF2-40B4-BE49-F238E27FC236}">
                <a16:creationId xmlns:a16="http://schemas.microsoft.com/office/drawing/2014/main" xmlns="" id="{65B32E0F-2869-3747-B9C8-6A0DE5ACA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41" y="392968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12">
            <a:extLst>
              <a:ext uri="{FF2B5EF4-FFF2-40B4-BE49-F238E27FC236}">
                <a16:creationId xmlns:a16="http://schemas.microsoft.com/office/drawing/2014/main" xmlns="" id="{36822B6A-EFD9-FE4C-9ADC-6215B8716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737" y="4734880"/>
            <a:ext cx="15097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DynamoDB</a:t>
            </a:r>
          </a:p>
        </p:txBody>
      </p:sp>
    </p:spTree>
    <p:extLst>
      <p:ext uri="{BB962C8B-B14F-4D97-AF65-F5344CB8AC3E}">
        <p14:creationId xmlns:p14="http://schemas.microsoft.com/office/powerpoint/2010/main" val="396184920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D3CA378-292B-B948-AA44-EFBFB8AD1B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DA0EA8F0-2A68-8B48-9425-66AF2518E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360"/>
            <a:ext cx="12618720" cy="1188851"/>
          </a:xfrm>
        </p:spPr>
        <p:txBody>
          <a:bodyPr/>
          <a:lstStyle/>
          <a:p>
            <a:r>
              <a:rPr lang="en-US" dirty="0"/>
              <a:t>Desired &amp; Current Terraform States</a:t>
            </a:r>
          </a:p>
        </p:txBody>
      </p:sp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xmlns="" id="{AFD74F72-8AD7-7949-8807-43EDF06954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83131" y="3198666"/>
            <a:ext cx="1101437" cy="1101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C19AC7D-D51F-C049-B9F0-90A4F38FAC68}"/>
              </a:ext>
            </a:extLst>
          </p:cNvPr>
          <p:cNvSpPr txBox="1"/>
          <p:nvPr/>
        </p:nvSpPr>
        <p:spPr>
          <a:xfrm>
            <a:off x="5884491" y="4296823"/>
            <a:ext cx="20987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terraform.tfstate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BD61225-8470-9649-8C95-3AF217BA0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45" y="3290444"/>
            <a:ext cx="3950069" cy="10096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A01BC1E-C38F-E14B-B2D8-7583455E0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482" y="2949277"/>
            <a:ext cx="5066680" cy="2255387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145B2107-A5E4-8C45-93C4-4CB138E52D8E}"/>
              </a:ext>
            </a:extLst>
          </p:cNvPr>
          <p:cNvSpPr/>
          <p:nvPr/>
        </p:nvSpPr>
        <p:spPr>
          <a:xfrm>
            <a:off x="379545" y="1666696"/>
            <a:ext cx="4436918" cy="53229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Configuration Files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3D75D0B3-85BE-F542-BB53-939A97E8705D}"/>
              </a:ext>
            </a:extLst>
          </p:cNvPr>
          <p:cNvSpPr/>
          <p:nvPr/>
        </p:nvSpPr>
        <p:spPr>
          <a:xfrm>
            <a:off x="9650331" y="1666695"/>
            <a:ext cx="4436918" cy="53229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 World Resource – EC2 Instance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88CB5005-3FAD-EE41-B527-14E55CB67AD1}"/>
              </a:ext>
            </a:extLst>
          </p:cNvPr>
          <p:cNvSpPr/>
          <p:nvPr/>
        </p:nvSpPr>
        <p:spPr>
          <a:xfrm>
            <a:off x="716973" y="6253587"/>
            <a:ext cx="3636801" cy="53229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Desired State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47F7F502-1252-B342-BBAB-ECD38EA62B66}"/>
              </a:ext>
            </a:extLst>
          </p:cNvPr>
          <p:cNvSpPr/>
          <p:nvPr/>
        </p:nvSpPr>
        <p:spPr>
          <a:xfrm>
            <a:off x="9987759" y="6253586"/>
            <a:ext cx="3636801" cy="53229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State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32143859-B6CB-8E4F-A235-DE23C503316C}"/>
              </a:ext>
            </a:extLst>
          </p:cNvPr>
          <p:cNvSpPr/>
          <p:nvPr/>
        </p:nvSpPr>
        <p:spPr>
          <a:xfrm>
            <a:off x="5299364" y="2473036"/>
            <a:ext cx="3205873" cy="3283527"/>
          </a:xfrm>
          <a:prstGeom prst="ellipse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30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82264B92-A4CD-5A4F-9C43-D80EF7EB41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C7AF57AF-98D7-5446-8049-CD1D4BB4148D}"/>
              </a:ext>
            </a:extLst>
          </p:cNvPr>
          <p:cNvSpPr/>
          <p:nvPr/>
        </p:nvSpPr>
        <p:spPr>
          <a:xfrm>
            <a:off x="493375" y="2612571"/>
            <a:ext cx="6188780" cy="45016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Terraform 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Local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State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Storage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3800E199-9FE8-D746-8A96-68EAF491CF54}"/>
              </a:ext>
            </a:extLst>
          </p:cNvPr>
          <p:cNvSpPr/>
          <p:nvPr/>
        </p:nvSpPr>
        <p:spPr>
          <a:xfrm>
            <a:off x="7908053" y="2612571"/>
            <a:ext cx="6188780" cy="45016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Terraform 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Remote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State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Storage</a:t>
            </a:r>
          </a:p>
          <a:p>
            <a:pPr algn="ctr"/>
            <a:endParaRPr lang="en-US" sz="45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B626E982-0E12-DA4E-B2AB-F834320B9217}"/>
              </a:ext>
            </a:extLst>
          </p:cNvPr>
          <p:cNvSpPr/>
          <p:nvPr/>
        </p:nvSpPr>
        <p:spPr>
          <a:xfrm>
            <a:off x="493375" y="391886"/>
            <a:ext cx="13603458" cy="132638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State</a:t>
            </a:r>
          </a:p>
        </p:txBody>
      </p:sp>
    </p:spTree>
    <p:extLst>
      <p:ext uri="{BB962C8B-B14F-4D97-AF65-F5344CB8AC3E}">
        <p14:creationId xmlns:p14="http://schemas.microsoft.com/office/powerpoint/2010/main" val="211643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D5DAE8E0-B796-FB44-B0BE-7E36D76CF8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F53F95D0-5D06-8A40-80ED-68C076056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0"/>
            <a:ext cx="12618720" cy="1188851"/>
          </a:xfrm>
        </p:spPr>
        <p:txBody>
          <a:bodyPr/>
          <a:lstStyle/>
          <a:p>
            <a:r>
              <a:rPr lang="en-US" dirty="0"/>
              <a:t>What is Terraform Backend 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9FF95D12-1A24-9D4A-996E-1E2AFB28BD77}"/>
              </a:ext>
            </a:extLst>
          </p:cNvPr>
          <p:cNvSpPr/>
          <p:nvPr/>
        </p:nvSpPr>
        <p:spPr>
          <a:xfrm>
            <a:off x="582804" y="1587640"/>
            <a:ext cx="13314066" cy="78377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00" dirty="0"/>
              <a:t>Backends are responsible for storing state and providing an API for state locking. 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CD03A193-4FE0-9048-AC56-FF339D98B722}"/>
              </a:ext>
            </a:extLst>
          </p:cNvPr>
          <p:cNvSpPr/>
          <p:nvPr/>
        </p:nvSpPr>
        <p:spPr>
          <a:xfrm>
            <a:off x="1005840" y="3034602"/>
            <a:ext cx="4611189" cy="235968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 Storage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E9A140C2-1415-1943-B530-66CCD03AF48E}"/>
              </a:ext>
            </a:extLst>
          </p:cNvPr>
          <p:cNvSpPr/>
          <p:nvPr/>
        </p:nvSpPr>
        <p:spPr>
          <a:xfrm>
            <a:off x="8362908" y="2915696"/>
            <a:ext cx="4611189" cy="235968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 Locking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47F0E247-F6F9-3748-9181-295991E7F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25798" y="5836419"/>
            <a:ext cx="1157234" cy="1157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C2A2968-E569-8643-BD1C-15B79BE68C24}"/>
              </a:ext>
            </a:extLst>
          </p:cNvPr>
          <p:cNvSpPr txBox="1"/>
          <p:nvPr/>
        </p:nvSpPr>
        <p:spPr>
          <a:xfrm>
            <a:off x="2305290" y="7151986"/>
            <a:ext cx="1798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S3 Bucket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xmlns="" id="{F5E2F23C-5516-E348-AD85-2F82C85DF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268753" y="5789838"/>
            <a:ext cx="1157234" cy="11572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FAC0D7C-5D9C-2340-AB0A-62D61338E739}"/>
              </a:ext>
            </a:extLst>
          </p:cNvPr>
          <p:cNvSpPr txBox="1"/>
          <p:nvPr/>
        </p:nvSpPr>
        <p:spPr>
          <a:xfrm>
            <a:off x="9731900" y="7151985"/>
            <a:ext cx="20670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DynamoDB</a:t>
            </a:r>
          </a:p>
        </p:txBody>
      </p:sp>
    </p:spTree>
    <p:extLst>
      <p:ext uri="{BB962C8B-B14F-4D97-AF65-F5344CB8AC3E}">
        <p14:creationId xmlns:p14="http://schemas.microsoft.com/office/powerpoint/2010/main" val="215581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1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C64EB89B-58F7-F240-8421-EAA1C049EC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76E409C-3222-2F4B-A8D9-F3BA9CC0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478" y="-229661"/>
            <a:ext cx="4738205" cy="1188851"/>
          </a:xfrm>
        </p:spPr>
        <p:txBody>
          <a:bodyPr>
            <a:normAutofit/>
          </a:bodyPr>
          <a:lstStyle/>
          <a:p>
            <a:r>
              <a:rPr lang="en-US" dirty="0"/>
              <a:t>Local State File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xmlns="" id="{33C26C28-9282-2B45-BF6A-A02A61B93A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86437" y="1240156"/>
            <a:ext cx="914400" cy="914400"/>
          </a:xfrm>
          <a:prstGeom prst="rect">
            <a:avLst/>
          </a:prstGeom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xmlns="" id="{F77721F3-BE2E-7747-8884-688B309987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664736" y="1240156"/>
            <a:ext cx="914400" cy="914400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xmlns="" id="{5AF00589-6FD2-1D45-8A09-11099DFD89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811922" y="1240156"/>
            <a:ext cx="914400" cy="914400"/>
          </a:xfrm>
          <a:prstGeom prst="rect">
            <a:avLst/>
          </a:prstGeom>
        </p:spPr>
      </p:pic>
      <p:pic>
        <p:nvPicPr>
          <p:cNvPr id="10" name="Graphic 9" descr="Computer with solid fill">
            <a:extLst>
              <a:ext uri="{FF2B5EF4-FFF2-40B4-BE49-F238E27FC236}">
                <a16:creationId xmlns:a16="http://schemas.microsoft.com/office/drawing/2014/main" xmlns="" id="{AFF1AAF3-2076-8041-87B0-93E1199BE1D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51240" y="3637066"/>
            <a:ext cx="914400" cy="914400"/>
          </a:xfrm>
          <a:prstGeom prst="rect">
            <a:avLst/>
          </a:prstGeom>
        </p:spPr>
      </p:pic>
      <p:pic>
        <p:nvPicPr>
          <p:cNvPr id="12" name="Graphic 11" descr="Document with solid fill">
            <a:extLst>
              <a:ext uri="{FF2B5EF4-FFF2-40B4-BE49-F238E27FC236}">
                <a16:creationId xmlns:a16="http://schemas.microsoft.com/office/drawing/2014/main" xmlns="" id="{F3EF801A-CB36-9344-A63F-37BE9F3EFC8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77957" y="3769369"/>
            <a:ext cx="801880" cy="8018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D54DB66-A91B-6745-A6C2-F7EB7C66046B}"/>
              </a:ext>
            </a:extLst>
          </p:cNvPr>
          <p:cNvSpPr/>
          <p:nvPr/>
        </p:nvSpPr>
        <p:spPr>
          <a:xfrm>
            <a:off x="120639" y="3577489"/>
            <a:ext cx="3908808" cy="1396721"/>
          </a:xfrm>
          <a:prstGeom prst="rect">
            <a:avLst/>
          </a:prstGeom>
          <a:noFill/>
          <a:ln w="603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ABABE95-3702-0E49-92CA-FA34A9EF6D2F}"/>
              </a:ext>
            </a:extLst>
          </p:cNvPr>
          <p:cNvSpPr txBox="1"/>
          <p:nvPr/>
        </p:nvSpPr>
        <p:spPr>
          <a:xfrm>
            <a:off x="411393" y="4427835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70346C7-F88B-0848-8340-7F3799285DEF}"/>
              </a:ext>
            </a:extLst>
          </p:cNvPr>
          <p:cNvSpPr txBox="1"/>
          <p:nvPr/>
        </p:nvSpPr>
        <p:spPr>
          <a:xfrm>
            <a:off x="2077225" y="4498343"/>
            <a:ext cx="1880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F5CA5FBB-1F26-9F4D-AAFC-374D7E5B17D1}"/>
              </a:ext>
            </a:extLst>
          </p:cNvPr>
          <p:cNvSpPr/>
          <p:nvPr/>
        </p:nvSpPr>
        <p:spPr>
          <a:xfrm>
            <a:off x="753685" y="5998094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BB3A687-1BF1-5740-A228-9BD198415C61}"/>
              </a:ext>
            </a:extLst>
          </p:cNvPr>
          <p:cNvSpPr txBox="1"/>
          <p:nvPr/>
        </p:nvSpPr>
        <p:spPr>
          <a:xfrm>
            <a:off x="273458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B6FD2F5F-02AA-DF4C-BA55-BE463C61C835}"/>
              </a:ext>
            </a:extLst>
          </p:cNvPr>
          <p:cNvSpPr txBox="1"/>
          <p:nvPr/>
        </p:nvSpPr>
        <p:spPr>
          <a:xfrm>
            <a:off x="1637599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29E9B91-DE1B-664F-AD2F-7CBB7302AB9A}"/>
              </a:ext>
            </a:extLst>
          </p:cNvPr>
          <p:cNvSpPr txBox="1"/>
          <p:nvPr/>
        </p:nvSpPr>
        <p:spPr>
          <a:xfrm>
            <a:off x="2877943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xmlns="" id="{62691079-EB55-D54F-BC70-0351F2D88255}"/>
              </a:ext>
            </a:extLst>
          </p:cNvPr>
          <p:cNvSpPr txBox="1">
            <a:spLocks/>
          </p:cNvSpPr>
          <p:nvPr/>
        </p:nvSpPr>
        <p:spPr>
          <a:xfrm>
            <a:off x="9053698" y="-229662"/>
            <a:ext cx="473820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Remote State File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0DAA2D39-BA32-A241-83FC-78752717C7FD}"/>
              </a:ext>
            </a:extLst>
          </p:cNvPr>
          <p:cNvCxnSpPr/>
          <p:nvPr/>
        </p:nvCxnSpPr>
        <p:spPr>
          <a:xfrm>
            <a:off x="7214716" y="150725"/>
            <a:ext cx="0" cy="740563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4458243-A492-5344-94C2-A36423346240}"/>
              </a:ext>
            </a:extLst>
          </p:cNvPr>
          <p:cNvSpPr txBox="1"/>
          <p:nvPr/>
        </p:nvSpPr>
        <p:spPr>
          <a:xfrm>
            <a:off x="1387645" y="7007528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xmlns="" id="{0AB7F235-31A4-6D44-90F1-897C61CA82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008753" y="6175738"/>
            <a:ext cx="713774" cy="7137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BB7E861F-E8DE-9A4C-BA33-CAF4CA3E1D59}"/>
              </a:ext>
            </a:extLst>
          </p:cNvPr>
          <p:cNvSpPr txBox="1"/>
          <p:nvPr/>
        </p:nvSpPr>
        <p:spPr>
          <a:xfrm>
            <a:off x="1900318" y="6175738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5DD37A13-D48C-444C-9203-60E51A314266}"/>
              </a:ext>
            </a:extLst>
          </p:cNvPr>
          <p:cNvCxnSpPr>
            <a:stCxn id="6" idx="2"/>
          </p:cNvCxnSpPr>
          <p:nvPr/>
        </p:nvCxnSpPr>
        <p:spPr>
          <a:xfrm>
            <a:off x="743637" y="2154556"/>
            <a:ext cx="0" cy="142293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546B68C8-FD34-3646-9FAF-07CE870280FD}"/>
              </a:ext>
            </a:extLst>
          </p:cNvPr>
          <p:cNvCxnSpPr/>
          <p:nvPr/>
        </p:nvCxnSpPr>
        <p:spPr>
          <a:xfrm>
            <a:off x="2086767" y="2154555"/>
            <a:ext cx="0" cy="1422933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2CCBF87E-C4B4-354D-9E49-B8A1829A7D4F}"/>
              </a:ext>
            </a:extLst>
          </p:cNvPr>
          <p:cNvCxnSpPr/>
          <p:nvPr/>
        </p:nvCxnSpPr>
        <p:spPr>
          <a:xfrm>
            <a:off x="3269122" y="2154554"/>
            <a:ext cx="0" cy="1422933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D5B2F8A0-F7B4-624D-923D-A968DEB69B99}"/>
              </a:ext>
            </a:extLst>
          </p:cNvPr>
          <p:cNvCxnSpPr>
            <a:cxnSpLocks/>
          </p:cNvCxnSpPr>
          <p:nvPr/>
        </p:nvCxnSpPr>
        <p:spPr>
          <a:xfrm>
            <a:off x="1199163" y="4949075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2423993A-C77C-4B42-B846-06198C4247AD}"/>
              </a:ext>
            </a:extLst>
          </p:cNvPr>
          <p:cNvCxnSpPr>
            <a:cxnSpLocks/>
          </p:cNvCxnSpPr>
          <p:nvPr/>
        </p:nvCxnSpPr>
        <p:spPr>
          <a:xfrm>
            <a:off x="1727126" y="2715452"/>
            <a:ext cx="786271" cy="502417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ED7B4EFE-1105-7A4B-ACFE-5C972A7855E5}"/>
              </a:ext>
            </a:extLst>
          </p:cNvPr>
          <p:cNvCxnSpPr>
            <a:cxnSpLocks/>
          </p:cNvCxnSpPr>
          <p:nvPr/>
        </p:nvCxnSpPr>
        <p:spPr>
          <a:xfrm flipV="1">
            <a:off x="1727126" y="2725501"/>
            <a:ext cx="786271" cy="452176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BAAAE02D-BB46-D54B-80AC-EFC0ADBBAEFA}"/>
              </a:ext>
            </a:extLst>
          </p:cNvPr>
          <p:cNvCxnSpPr>
            <a:cxnSpLocks/>
          </p:cNvCxnSpPr>
          <p:nvPr/>
        </p:nvCxnSpPr>
        <p:spPr>
          <a:xfrm>
            <a:off x="2909482" y="2735043"/>
            <a:ext cx="786271" cy="502417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xmlns="" id="{3BC541A0-C6A0-B448-81B1-76B1D2174271}"/>
              </a:ext>
            </a:extLst>
          </p:cNvPr>
          <p:cNvCxnSpPr>
            <a:cxnSpLocks/>
          </p:cNvCxnSpPr>
          <p:nvPr/>
        </p:nvCxnSpPr>
        <p:spPr>
          <a:xfrm flipV="1">
            <a:off x="2909482" y="2745092"/>
            <a:ext cx="786271" cy="452176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xmlns="" id="{A86FCF13-1F1D-FC47-90B7-DEE09106E8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622188" y="1276158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xmlns="" id="{863347B7-8DD3-0740-A233-BB43F1FE9E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2000487" y="1276158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xmlns="" id="{7D89CE3A-8BCD-DB47-9189-F123A81E5D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3147673" y="1276158"/>
            <a:ext cx="914400" cy="914400"/>
          </a:xfrm>
          <a:prstGeom prst="rect">
            <a:avLst/>
          </a:prstGeom>
        </p:spPr>
      </p:pic>
      <p:pic>
        <p:nvPicPr>
          <p:cNvPr id="47" name="Graphic 46" descr="Computer with solid fill">
            <a:extLst>
              <a:ext uri="{FF2B5EF4-FFF2-40B4-BE49-F238E27FC236}">
                <a16:creationId xmlns:a16="http://schemas.microsoft.com/office/drawing/2014/main" xmlns="" id="{194981EC-AEE2-F445-BD4A-D4F7F70F3D1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788660" y="2392459"/>
            <a:ext cx="914400" cy="914400"/>
          </a:xfrm>
          <a:prstGeom prst="rect">
            <a:avLst/>
          </a:prstGeom>
        </p:spPr>
      </p:pic>
      <p:pic>
        <p:nvPicPr>
          <p:cNvPr id="48" name="Graphic 47" descr="Document with solid fill">
            <a:extLst>
              <a:ext uri="{FF2B5EF4-FFF2-40B4-BE49-F238E27FC236}">
                <a16:creationId xmlns:a16="http://schemas.microsoft.com/office/drawing/2014/main" xmlns="" id="{E58001CC-E33C-DD46-9400-7ED5075F074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2913708" y="3805371"/>
            <a:ext cx="801880" cy="80188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7A016AC6-23D1-6F40-B7C3-F4F61F650740}"/>
              </a:ext>
            </a:extLst>
          </p:cNvPr>
          <p:cNvSpPr/>
          <p:nvPr/>
        </p:nvSpPr>
        <p:spPr>
          <a:xfrm>
            <a:off x="10456390" y="3613491"/>
            <a:ext cx="3908808" cy="1396721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90A62A89-EB09-5B4B-B330-8CAF4358CDB2}"/>
              </a:ext>
            </a:extLst>
          </p:cNvPr>
          <p:cNvSpPr txBox="1"/>
          <p:nvPr/>
        </p:nvSpPr>
        <p:spPr>
          <a:xfrm>
            <a:off x="10167176" y="2066400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2B2377D1-9855-B34F-BED3-7A6675335D31}"/>
              </a:ext>
            </a:extLst>
          </p:cNvPr>
          <p:cNvSpPr txBox="1"/>
          <p:nvPr/>
        </p:nvSpPr>
        <p:spPr>
          <a:xfrm>
            <a:off x="12484327" y="4534135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81C3CFBF-C672-764F-AE1C-1945F1E9A180}"/>
              </a:ext>
            </a:extLst>
          </p:cNvPr>
          <p:cNvSpPr/>
          <p:nvPr/>
        </p:nvSpPr>
        <p:spPr>
          <a:xfrm>
            <a:off x="11089436" y="6034096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C78A2E04-2AB4-944C-9172-A98B1DFDDEAD}"/>
              </a:ext>
            </a:extLst>
          </p:cNvPr>
          <p:cNvSpPr txBox="1"/>
          <p:nvPr/>
        </p:nvSpPr>
        <p:spPr>
          <a:xfrm>
            <a:off x="10609209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96CE0BEC-109B-4241-B23E-A96C6EC4A073}"/>
              </a:ext>
            </a:extLst>
          </p:cNvPr>
          <p:cNvSpPr txBox="1"/>
          <p:nvPr/>
        </p:nvSpPr>
        <p:spPr>
          <a:xfrm>
            <a:off x="11973350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49FC1F7D-2B25-1842-B6F3-5A09C50D8F57}"/>
              </a:ext>
            </a:extLst>
          </p:cNvPr>
          <p:cNvSpPr txBox="1"/>
          <p:nvPr/>
        </p:nvSpPr>
        <p:spPr>
          <a:xfrm>
            <a:off x="13213694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1A35D402-70F0-EA4F-A588-20C287AFB240}"/>
              </a:ext>
            </a:extLst>
          </p:cNvPr>
          <p:cNvSpPr txBox="1"/>
          <p:nvPr/>
        </p:nvSpPr>
        <p:spPr>
          <a:xfrm>
            <a:off x="11620918" y="7027039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81706A98-250B-1247-8B3A-B0A04C5F30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1344504" y="6211740"/>
            <a:ext cx="713774" cy="71377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B33D1482-52E4-9C4F-BDCC-CE10A58BCAE2}"/>
              </a:ext>
            </a:extLst>
          </p:cNvPr>
          <p:cNvSpPr txBox="1"/>
          <p:nvPr/>
        </p:nvSpPr>
        <p:spPr>
          <a:xfrm>
            <a:off x="12236069" y="6211740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xmlns="" id="{F3DD6F06-A42B-A047-AC73-83C9B03CAD0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1079388" y="2190558"/>
            <a:ext cx="0" cy="40592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xmlns="" id="{5A08BBF4-94BE-1F45-9BF5-7C7C72816DFA}"/>
              </a:ext>
            </a:extLst>
          </p:cNvPr>
          <p:cNvCxnSpPr>
            <a:cxnSpLocks/>
          </p:cNvCxnSpPr>
          <p:nvPr/>
        </p:nvCxnSpPr>
        <p:spPr>
          <a:xfrm>
            <a:off x="11534914" y="4985077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 descr="Computer with solid fill">
            <a:extLst>
              <a:ext uri="{FF2B5EF4-FFF2-40B4-BE49-F238E27FC236}">
                <a16:creationId xmlns:a16="http://schemas.microsoft.com/office/drawing/2014/main" xmlns="" id="{8FBEA617-089B-B348-95DA-FFE20FB828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2160260" y="2394500"/>
            <a:ext cx="9144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D63F5492-CE84-E245-9AF1-B45BC7152B4B}"/>
              </a:ext>
            </a:extLst>
          </p:cNvPr>
          <p:cNvSpPr txBox="1"/>
          <p:nvPr/>
        </p:nvSpPr>
        <p:spPr>
          <a:xfrm>
            <a:off x="11620918" y="2077143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Admin2</a:t>
            </a:r>
          </a:p>
          <a:p>
            <a:r>
              <a:rPr lang="en-US" sz="1600" dirty="0">
                <a:solidFill>
                  <a:srgbClr val="0070C0"/>
                </a:solidFill>
              </a:rPr>
              <a:t>Desktop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xmlns="" id="{D0442913-D32F-FE40-BBC1-EF7A3D98477B}"/>
              </a:ext>
            </a:extLst>
          </p:cNvPr>
          <p:cNvCxnSpPr>
            <a:cxnSpLocks/>
          </p:cNvCxnSpPr>
          <p:nvPr/>
        </p:nvCxnSpPr>
        <p:spPr>
          <a:xfrm>
            <a:off x="12450988" y="2192599"/>
            <a:ext cx="0" cy="405928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Computer with solid fill">
            <a:extLst>
              <a:ext uri="{FF2B5EF4-FFF2-40B4-BE49-F238E27FC236}">
                <a16:creationId xmlns:a16="http://schemas.microsoft.com/office/drawing/2014/main" xmlns="" id="{FF443480-0B14-584D-9E65-32518081975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3325581" y="2394580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xmlns="" id="{9FF4E22B-F97E-D04A-BA55-AB5C75F14CC1}"/>
              </a:ext>
            </a:extLst>
          </p:cNvPr>
          <p:cNvCxnSpPr>
            <a:cxnSpLocks/>
          </p:cNvCxnSpPr>
          <p:nvPr/>
        </p:nvCxnSpPr>
        <p:spPr>
          <a:xfrm>
            <a:off x="13616309" y="2192679"/>
            <a:ext cx="0" cy="40592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C1A4A077-7F37-7449-A1CB-9A0868E9E845}"/>
              </a:ext>
            </a:extLst>
          </p:cNvPr>
          <p:cNvSpPr txBox="1"/>
          <p:nvPr/>
        </p:nvSpPr>
        <p:spPr>
          <a:xfrm>
            <a:off x="13835872" y="2088229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Desktop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xmlns="" id="{5F08CCF4-7A5D-494C-A3B0-735656E29076}"/>
              </a:ext>
            </a:extLst>
          </p:cNvPr>
          <p:cNvCxnSpPr>
            <a:cxnSpLocks/>
          </p:cNvCxnSpPr>
          <p:nvPr/>
        </p:nvCxnSpPr>
        <p:spPr>
          <a:xfrm>
            <a:off x="11089436" y="3103895"/>
            <a:ext cx="0" cy="51681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xmlns="" id="{8A94C356-7ED7-5F4C-9E85-3F048D9D486C}"/>
              </a:ext>
            </a:extLst>
          </p:cNvPr>
          <p:cNvCxnSpPr>
            <a:cxnSpLocks/>
          </p:cNvCxnSpPr>
          <p:nvPr/>
        </p:nvCxnSpPr>
        <p:spPr>
          <a:xfrm>
            <a:off x="12494603" y="3103895"/>
            <a:ext cx="5552" cy="51681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xmlns="" id="{7ECD4DE5-220C-4749-8A96-91ED4DDDBDBB}"/>
              </a:ext>
            </a:extLst>
          </p:cNvPr>
          <p:cNvCxnSpPr>
            <a:cxnSpLocks/>
          </p:cNvCxnSpPr>
          <p:nvPr/>
        </p:nvCxnSpPr>
        <p:spPr>
          <a:xfrm>
            <a:off x="13626357" y="3106016"/>
            <a:ext cx="0" cy="455110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7EDB7E2-09B5-D342-8EAF-F3482AA9038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10955882" y="3875839"/>
            <a:ext cx="711200" cy="7112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FDB0B30D-774E-F045-A6FA-4DEFF597D5AA}"/>
              </a:ext>
            </a:extLst>
          </p:cNvPr>
          <p:cNvSpPr txBox="1"/>
          <p:nvPr/>
        </p:nvSpPr>
        <p:spPr>
          <a:xfrm>
            <a:off x="10593115" y="4564983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S3 Bucket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xmlns="" id="{B5F279B6-FC94-AF4E-8485-02DA33F5AB44}"/>
              </a:ext>
            </a:extLst>
          </p:cNvPr>
          <p:cNvCxnSpPr>
            <a:cxnSpLocks/>
          </p:cNvCxnSpPr>
          <p:nvPr/>
        </p:nvCxnSpPr>
        <p:spPr>
          <a:xfrm>
            <a:off x="12555087" y="5010212"/>
            <a:ext cx="0" cy="105058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xmlns="" id="{76364FF6-3F7B-2643-A9AE-504E0A7B8FAA}"/>
              </a:ext>
            </a:extLst>
          </p:cNvPr>
          <p:cNvCxnSpPr>
            <a:cxnSpLocks/>
          </p:cNvCxnSpPr>
          <p:nvPr/>
        </p:nvCxnSpPr>
        <p:spPr>
          <a:xfrm>
            <a:off x="13469091" y="5010212"/>
            <a:ext cx="0" cy="102388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F16FD2C7-3100-824C-8FE0-DFFCF6164AC6}"/>
              </a:ext>
            </a:extLst>
          </p:cNvPr>
          <p:cNvSpPr/>
          <p:nvPr/>
        </p:nvSpPr>
        <p:spPr>
          <a:xfrm>
            <a:off x="3984302" y="869302"/>
            <a:ext cx="3159611" cy="168430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Multiple Team members </a:t>
            </a:r>
          </a:p>
          <a:p>
            <a:r>
              <a:rPr lang="en-US" dirty="0">
                <a:solidFill>
                  <a:srgbClr val="FFFF00"/>
                </a:solidFill>
              </a:rPr>
              <a:t>cannot update </a:t>
            </a:r>
            <a:r>
              <a:rPr lang="en-US" dirty="0"/>
              <a:t>the infrastructure as they </a:t>
            </a:r>
            <a:r>
              <a:rPr lang="en-US" dirty="0">
                <a:solidFill>
                  <a:srgbClr val="FFFF00"/>
                </a:solidFill>
              </a:rPr>
              <a:t>don’t have access </a:t>
            </a:r>
            <a:r>
              <a:rPr lang="en-US" dirty="0"/>
              <a:t>to State File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xmlns="" id="{CF75C303-D494-7645-8926-C49F25F8A4E2}"/>
              </a:ext>
            </a:extLst>
          </p:cNvPr>
          <p:cNvSpPr/>
          <p:nvPr/>
        </p:nvSpPr>
        <p:spPr>
          <a:xfrm>
            <a:off x="4298489" y="2888530"/>
            <a:ext cx="2809227" cy="128032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This means we need store the state file in a </a:t>
            </a:r>
            <a:r>
              <a:rPr lang="en-US" dirty="0">
                <a:solidFill>
                  <a:srgbClr val="FFFF00"/>
                </a:solidFill>
              </a:rPr>
              <a:t>shared location</a:t>
            </a:r>
            <a:r>
              <a:rPr lang="en-US" dirty="0"/>
              <a:t>.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xmlns="" id="{9F43B3DC-6E84-F04D-BF3C-01EA16BF6E06}"/>
              </a:ext>
            </a:extLst>
          </p:cNvPr>
          <p:cNvSpPr/>
          <p:nvPr/>
        </p:nvSpPr>
        <p:spPr>
          <a:xfrm>
            <a:off x="7348041" y="879904"/>
            <a:ext cx="2809227" cy="182481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FFFF00"/>
                </a:solidFill>
              </a:rPr>
              <a:t>Terraform Backend </a:t>
            </a:r>
            <a:r>
              <a:rPr lang="en-US" dirty="0"/>
              <a:t>concept we can use </a:t>
            </a:r>
            <a:r>
              <a:rPr lang="en-US" dirty="0">
                <a:solidFill>
                  <a:srgbClr val="FFFF00"/>
                </a:solidFill>
              </a:rPr>
              <a:t>AWS S3 </a:t>
            </a:r>
            <a:r>
              <a:rPr lang="en-US" dirty="0"/>
              <a:t>as the shared storage for State Files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xmlns="" id="{EE555613-9971-3C42-9AB8-DC1BCEDC43C5}"/>
              </a:ext>
            </a:extLst>
          </p:cNvPr>
          <p:cNvSpPr/>
          <p:nvPr/>
        </p:nvSpPr>
        <p:spPr>
          <a:xfrm>
            <a:off x="7348041" y="2871919"/>
            <a:ext cx="2809227" cy="41247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two team members are running Terraform at the same time, you may run into </a:t>
            </a:r>
            <a:r>
              <a:rPr lang="en-IN" dirty="0">
                <a:solidFill>
                  <a:srgbClr val="C00000"/>
                </a:solidFill>
              </a:rPr>
              <a:t>race conditions</a:t>
            </a:r>
            <a:r>
              <a:rPr lang="en-IN" dirty="0"/>
              <a:t> as multiple Terraform processes make </a:t>
            </a:r>
            <a:r>
              <a:rPr lang="en-IN" dirty="0">
                <a:solidFill>
                  <a:srgbClr val="FFFF00"/>
                </a:solidFill>
              </a:rPr>
              <a:t>concurrent updates </a:t>
            </a:r>
            <a:r>
              <a:rPr lang="en-IN" dirty="0"/>
              <a:t>to the state files, leading to </a:t>
            </a:r>
            <a:r>
              <a:rPr lang="en-IN" dirty="0">
                <a:solidFill>
                  <a:srgbClr val="C00000"/>
                </a:solidFill>
              </a:rPr>
              <a:t>conflicts, data loss</a:t>
            </a:r>
            <a:r>
              <a:rPr lang="en-IN" dirty="0"/>
              <a:t>, and </a:t>
            </a:r>
            <a:r>
              <a:rPr lang="en-IN" dirty="0">
                <a:solidFill>
                  <a:srgbClr val="C00000"/>
                </a:solidFill>
              </a:rPr>
              <a:t>state file corruption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xmlns="" id="{57D08996-A624-C94A-BB44-C9EBF08EAD96}"/>
              </a:ext>
            </a:extLst>
          </p:cNvPr>
          <p:cNvSpPr/>
          <p:nvPr/>
        </p:nvSpPr>
        <p:spPr>
          <a:xfrm>
            <a:off x="7384905" y="7163914"/>
            <a:ext cx="3130573" cy="3257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Implement State Locking</a:t>
            </a:r>
          </a:p>
        </p:txBody>
      </p:sp>
    </p:spTree>
    <p:extLst>
      <p:ext uri="{BB962C8B-B14F-4D97-AF65-F5344CB8AC3E}">
        <p14:creationId xmlns:p14="http://schemas.microsoft.com/office/powerpoint/2010/main" val="19234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/>
      <p:bldP spid="17" grpId="0" animBg="1"/>
      <p:bldP spid="18" grpId="0"/>
      <p:bldP spid="19" grpId="0"/>
      <p:bldP spid="20" grpId="0"/>
      <p:bldP spid="24" grpId="0"/>
      <p:bldP spid="28" grpId="0"/>
      <p:bldP spid="49" grpId="0" animBg="1"/>
      <p:bldP spid="50" grpId="0"/>
      <p:bldP spid="51" grpId="0"/>
      <p:bldP spid="52" grpId="0" animBg="1"/>
      <p:bldP spid="53" grpId="0"/>
      <p:bldP spid="54" grpId="0"/>
      <p:bldP spid="55" grpId="0"/>
      <p:bldP spid="56" grpId="0"/>
      <p:bldP spid="58" grpId="0"/>
      <p:bldP spid="72" grpId="0"/>
      <p:bldP spid="76" grpId="0"/>
      <p:bldP spid="93" grpId="0"/>
      <p:bldP spid="101" grpId="0" animBg="1"/>
      <p:bldP spid="102" grpId="0" animBg="1"/>
      <p:bldP spid="103" grpId="0" animBg="1"/>
      <p:bldP spid="104" grpId="0" animBg="1"/>
      <p:bldP spid="105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C64EB89B-58F7-F240-8421-EAA1C049EC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xmlns="" id="{62691079-EB55-D54F-BC70-0351F2D88255}"/>
              </a:ext>
            </a:extLst>
          </p:cNvPr>
          <p:cNvSpPr txBox="1">
            <a:spLocks/>
          </p:cNvSpPr>
          <p:nvPr/>
        </p:nvSpPr>
        <p:spPr>
          <a:xfrm>
            <a:off x="713433" y="-188704"/>
            <a:ext cx="1362556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Terraform Remote State File with State Locking</a:t>
            </a:r>
          </a:p>
        </p:txBody>
      </p: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xmlns="" id="{A86FCF13-1F1D-FC47-90B7-DEE09106E8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10743" y="1452549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xmlns="" id="{863347B7-8DD3-0740-A233-BB43F1FE9E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003033" y="1438277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xmlns="" id="{7D89CE3A-8BCD-DB47-9189-F123A81E5D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059069" y="1452549"/>
            <a:ext cx="914400" cy="914400"/>
          </a:xfrm>
          <a:prstGeom prst="rect">
            <a:avLst/>
          </a:prstGeom>
        </p:spPr>
      </p:pic>
      <p:pic>
        <p:nvPicPr>
          <p:cNvPr id="47" name="Graphic 46" descr="Computer with solid fill">
            <a:extLst>
              <a:ext uri="{FF2B5EF4-FFF2-40B4-BE49-F238E27FC236}">
                <a16:creationId xmlns:a16="http://schemas.microsoft.com/office/drawing/2014/main" xmlns="" id="{194981EC-AEE2-F445-BD4A-D4F7F70F3D1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7215" y="2568850"/>
            <a:ext cx="914400" cy="914400"/>
          </a:xfrm>
          <a:prstGeom prst="rect">
            <a:avLst/>
          </a:prstGeom>
        </p:spPr>
      </p:pic>
      <p:pic>
        <p:nvPicPr>
          <p:cNvPr id="48" name="Graphic 47" descr="Document with solid fill">
            <a:extLst>
              <a:ext uri="{FF2B5EF4-FFF2-40B4-BE49-F238E27FC236}">
                <a16:creationId xmlns:a16="http://schemas.microsoft.com/office/drawing/2014/main" xmlns="" id="{E58001CC-E33C-DD46-9400-7ED5075F074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3156693" y="3960468"/>
            <a:ext cx="801880" cy="80188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7A016AC6-23D1-6F40-B7C3-F4F61F650740}"/>
              </a:ext>
            </a:extLst>
          </p:cNvPr>
          <p:cNvSpPr/>
          <p:nvPr/>
        </p:nvSpPr>
        <p:spPr>
          <a:xfrm>
            <a:off x="341645" y="3775610"/>
            <a:ext cx="6571617" cy="1396721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90A62A89-EB09-5B4B-B330-8CAF4358CDB2}"/>
              </a:ext>
            </a:extLst>
          </p:cNvPr>
          <p:cNvSpPr txBox="1"/>
          <p:nvPr/>
        </p:nvSpPr>
        <p:spPr>
          <a:xfrm>
            <a:off x="221721" y="2262218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2B2377D1-9855-B34F-BED3-7A6675335D31}"/>
              </a:ext>
            </a:extLst>
          </p:cNvPr>
          <p:cNvSpPr txBox="1"/>
          <p:nvPr/>
        </p:nvSpPr>
        <p:spPr>
          <a:xfrm>
            <a:off x="2727312" y="4689232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81C3CFBF-C672-764F-AE1C-1945F1E9A180}"/>
              </a:ext>
            </a:extLst>
          </p:cNvPr>
          <p:cNvSpPr/>
          <p:nvPr/>
        </p:nvSpPr>
        <p:spPr>
          <a:xfrm>
            <a:off x="2091982" y="6196215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C78A2E04-2AB4-944C-9172-A98B1DFDDEAD}"/>
              </a:ext>
            </a:extLst>
          </p:cNvPr>
          <p:cNvSpPr txBox="1"/>
          <p:nvPr/>
        </p:nvSpPr>
        <p:spPr>
          <a:xfrm>
            <a:off x="797764" y="1135580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96CE0BEC-109B-4241-B23E-A96C6EC4A073}"/>
              </a:ext>
            </a:extLst>
          </p:cNvPr>
          <p:cNvSpPr txBox="1"/>
          <p:nvPr/>
        </p:nvSpPr>
        <p:spPr>
          <a:xfrm>
            <a:off x="2975896" y="1121308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49FC1F7D-2B25-1842-B6F3-5A09C50D8F57}"/>
              </a:ext>
            </a:extLst>
          </p:cNvPr>
          <p:cNvSpPr txBox="1"/>
          <p:nvPr/>
        </p:nvSpPr>
        <p:spPr>
          <a:xfrm>
            <a:off x="5125090" y="1135580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1A35D402-70F0-EA4F-A588-20C287AFB240}"/>
              </a:ext>
            </a:extLst>
          </p:cNvPr>
          <p:cNvSpPr txBox="1"/>
          <p:nvPr/>
        </p:nvSpPr>
        <p:spPr>
          <a:xfrm>
            <a:off x="2623464" y="7189158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81706A98-250B-1247-8B3A-B0A04C5F30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2347050" y="6373859"/>
            <a:ext cx="713774" cy="71377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B33D1482-52E4-9C4F-BDCC-CE10A58BCAE2}"/>
              </a:ext>
            </a:extLst>
          </p:cNvPr>
          <p:cNvSpPr txBox="1"/>
          <p:nvPr/>
        </p:nvSpPr>
        <p:spPr>
          <a:xfrm>
            <a:off x="3238615" y="6373859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xmlns="" id="{F3DD6F06-A42B-A047-AC73-83C9B03CAD0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267943" y="2366949"/>
            <a:ext cx="0" cy="40592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xmlns="" id="{5A08BBF4-94BE-1F45-9BF5-7C7C72816DFA}"/>
              </a:ext>
            </a:extLst>
          </p:cNvPr>
          <p:cNvCxnSpPr>
            <a:cxnSpLocks/>
          </p:cNvCxnSpPr>
          <p:nvPr/>
        </p:nvCxnSpPr>
        <p:spPr>
          <a:xfrm>
            <a:off x="2537460" y="5147196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 descr="Computer with solid fill">
            <a:extLst>
              <a:ext uri="{FF2B5EF4-FFF2-40B4-BE49-F238E27FC236}">
                <a16:creationId xmlns:a16="http://schemas.microsoft.com/office/drawing/2014/main" xmlns="" id="{8FBEA617-089B-B348-95DA-FFE20FB8287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3162806" y="2556619"/>
            <a:ext cx="9144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D63F5492-CE84-E245-9AF1-B45BC7152B4B}"/>
              </a:ext>
            </a:extLst>
          </p:cNvPr>
          <p:cNvSpPr txBox="1"/>
          <p:nvPr/>
        </p:nvSpPr>
        <p:spPr>
          <a:xfrm>
            <a:off x="2623464" y="2239262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Admin2</a:t>
            </a:r>
          </a:p>
          <a:p>
            <a:r>
              <a:rPr lang="en-US" sz="1600" dirty="0">
                <a:solidFill>
                  <a:srgbClr val="0070C0"/>
                </a:solidFill>
              </a:rPr>
              <a:t>Desktop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xmlns="" id="{D0442913-D32F-FE40-BBC1-EF7A3D98477B}"/>
              </a:ext>
            </a:extLst>
          </p:cNvPr>
          <p:cNvCxnSpPr>
            <a:cxnSpLocks/>
          </p:cNvCxnSpPr>
          <p:nvPr/>
        </p:nvCxnSpPr>
        <p:spPr>
          <a:xfrm>
            <a:off x="3453534" y="2354718"/>
            <a:ext cx="0" cy="405928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Computer with solid fill">
            <a:extLst>
              <a:ext uri="{FF2B5EF4-FFF2-40B4-BE49-F238E27FC236}">
                <a16:creationId xmlns:a16="http://schemas.microsoft.com/office/drawing/2014/main" xmlns="" id="{FF443480-0B14-584D-9E65-32518081975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5236977" y="2570971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xmlns="" id="{9FF4E22B-F97E-D04A-BA55-AB5C75F14CC1}"/>
              </a:ext>
            </a:extLst>
          </p:cNvPr>
          <p:cNvCxnSpPr>
            <a:cxnSpLocks/>
          </p:cNvCxnSpPr>
          <p:nvPr/>
        </p:nvCxnSpPr>
        <p:spPr>
          <a:xfrm>
            <a:off x="5527705" y="2369070"/>
            <a:ext cx="0" cy="40592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C1A4A077-7F37-7449-A1CB-9A0868E9E845}"/>
              </a:ext>
            </a:extLst>
          </p:cNvPr>
          <p:cNvSpPr txBox="1"/>
          <p:nvPr/>
        </p:nvSpPr>
        <p:spPr>
          <a:xfrm>
            <a:off x="5747268" y="2264620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Desktop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xmlns="" id="{5F08CCF4-7A5D-494C-A3B0-735656E29076}"/>
              </a:ext>
            </a:extLst>
          </p:cNvPr>
          <p:cNvCxnSpPr>
            <a:cxnSpLocks/>
          </p:cNvCxnSpPr>
          <p:nvPr/>
        </p:nvCxnSpPr>
        <p:spPr>
          <a:xfrm>
            <a:off x="1277991" y="3280286"/>
            <a:ext cx="0" cy="51681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xmlns="" id="{8A94C356-7ED7-5F4C-9E85-3F048D9D486C}"/>
              </a:ext>
            </a:extLst>
          </p:cNvPr>
          <p:cNvCxnSpPr>
            <a:cxnSpLocks/>
          </p:cNvCxnSpPr>
          <p:nvPr/>
        </p:nvCxnSpPr>
        <p:spPr>
          <a:xfrm>
            <a:off x="3497149" y="3266014"/>
            <a:ext cx="5552" cy="51681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xmlns="" id="{7ECD4DE5-220C-4749-8A96-91ED4DDDBDBB}"/>
              </a:ext>
            </a:extLst>
          </p:cNvPr>
          <p:cNvCxnSpPr>
            <a:cxnSpLocks/>
          </p:cNvCxnSpPr>
          <p:nvPr/>
        </p:nvCxnSpPr>
        <p:spPr>
          <a:xfrm>
            <a:off x="5537753" y="3282407"/>
            <a:ext cx="0" cy="455110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7EDB7E2-09B5-D342-8EAF-F3482AA9038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009926" y="3995102"/>
            <a:ext cx="711200" cy="7112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FDB0B30D-774E-F045-A6FA-4DEFF597D5AA}"/>
              </a:ext>
            </a:extLst>
          </p:cNvPr>
          <p:cNvSpPr txBox="1"/>
          <p:nvPr/>
        </p:nvSpPr>
        <p:spPr>
          <a:xfrm>
            <a:off x="647160" y="4684246"/>
            <a:ext cx="162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S3 Bucket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xmlns="" id="{B5F279B6-FC94-AF4E-8485-02DA33F5AB44}"/>
              </a:ext>
            </a:extLst>
          </p:cNvPr>
          <p:cNvCxnSpPr>
            <a:cxnSpLocks/>
          </p:cNvCxnSpPr>
          <p:nvPr/>
        </p:nvCxnSpPr>
        <p:spPr>
          <a:xfrm>
            <a:off x="3557633" y="5172331"/>
            <a:ext cx="0" cy="105058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xmlns="" id="{76364FF6-3F7B-2643-A9AE-504E0A7B8FAA}"/>
              </a:ext>
            </a:extLst>
          </p:cNvPr>
          <p:cNvCxnSpPr>
            <a:cxnSpLocks/>
          </p:cNvCxnSpPr>
          <p:nvPr/>
        </p:nvCxnSpPr>
        <p:spPr>
          <a:xfrm>
            <a:off x="4471637" y="5172331"/>
            <a:ext cx="0" cy="102388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7257660-A2DF-9446-AD75-4A5EDF78B95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5449451" y="4005808"/>
            <a:ext cx="711200" cy="7112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D9B814FE-F98A-124D-BC41-9ECC49AAA83B}"/>
              </a:ext>
            </a:extLst>
          </p:cNvPr>
          <p:cNvSpPr txBox="1"/>
          <p:nvPr/>
        </p:nvSpPr>
        <p:spPr>
          <a:xfrm>
            <a:off x="4943788" y="4748793"/>
            <a:ext cx="180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DynamoDB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12DE36C-9744-9F46-8B63-2560D6229350}"/>
              </a:ext>
            </a:extLst>
          </p:cNvPr>
          <p:cNvSpPr/>
          <p:nvPr/>
        </p:nvSpPr>
        <p:spPr>
          <a:xfrm>
            <a:off x="7273104" y="1074221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/>
              <a:t> all backends support State Locking. AWS S3 supports State Locking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xmlns="" id="{15DA6203-6063-DA45-BDF5-4EFCFACE62B3}"/>
              </a:ext>
            </a:extLst>
          </p:cNvPr>
          <p:cNvSpPr/>
          <p:nvPr/>
        </p:nvSpPr>
        <p:spPr>
          <a:xfrm>
            <a:off x="7273104" y="1925122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State locking happens automatically on all operations that could </a:t>
            </a:r>
            <a:r>
              <a:rPr lang="en-IN" dirty="0">
                <a:solidFill>
                  <a:srgbClr val="FFFF00"/>
                </a:solidFill>
              </a:rPr>
              <a:t>write state</a:t>
            </a:r>
            <a:r>
              <a:rPr lang="en-IN" dirty="0"/>
              <a:t>. </a:t>
            </a:r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6DEA3810-6EE7-034C-9D75-D149D8434728}"/>
              </a:ext>
            </a:extLst>
          </p:cNvPr>
          <p:cNvSpPr/>
          <p:nvPr/>
        </p:nvSpPr>
        <p:spPr>
          <a:xfrm>
            <a:off x="7273104" y="2796828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state locking </a:t>
            </a:r>
            <a:r>
              <a:rPr lang="en-IN" dirty="0">
                <a:solidFill>
                  <a:srgbClr val="C00000"/>
                </a:solidFill>
              </a:rPr>
              <a:t>fails</a:t>
            </a:r>
            <a:r>
              <a:rPr lang="en-IN" dirty="0"/>
              <a:t>, Terraform </a:t>
            </a:r>
            <a:r>
              <a:rPr lang="en-IN" dirty="0">
                <a:solidFill>
                  <a:srgbClr val="FFFF00"/>
                </a:solidFill>
              </a:rPr>
              <a:t>will not continue</a:t>
            </a:r>
            <a:r>
              <a:rPr lang="en-IN" dirty="0"/>
              <a:t>. </a:t>
            </a:r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09B199D4-2561-1A4F-A512-DB260AD87A4E}"/>
              </a:ext>
            </a:extLst>
          </p:cNvPr>
          <p:cNvSpPr/>
          <p:nvPr/>
        </p:nvSpPr>
        <p:spPr>
          <a:xfrm>
            <a:off x="7273104" y="3658006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You can </a:t>
            </a:r>
            <a:r>
              <a:rPr lang="en-IN" dirty="0">
                <a:solidFill>
                  <a:srgbClr val="FFFF00"/>
                </a:solidFill>
              </a:rPr>
              <a:t>disable</a:t>
            </a:r>
            <a:r>
              <a:rPr lang="en-IN" dirty="0"/>
              <a:t> state locking for most commands with the </a:t>
            </a:r>
            <a:r>
              <a:rPr lang="en-IN" dirty="0">
                <a:solidFill>
                  <a:srgbClr val="FFFF00"/>
                </a:solidFill>
              </a:rPr>
              <a:t>-lock flag </a:t>
            </a:r>
            <a:r>
              <a:rPr lang="en-IN" dirty="0"/>
              <a:t>but it is </a:t>
            </a:r>
            <a:r>
              <a:rPr lang="en-IN" dirty="0">
                <a:solidFill>
                  <a:srgbClr val="FFFF00"/>
                </a:solidFill>
              </a:rPr>
              <a:t>not recommended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xmlns="" id="{6AC8BA7B-4A59-8C47-A8A6-7ADB53ABFBC1}"/>
              </a:ext>
            </a:extLst>
          </p:cNvPr>
          <p:cNvSpPr/>
          <p:nvPr/>
        </p:nvSpPr>
        <p:spPr>
          <a:xfrm>
            <a:off x="7273104" y="4507955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acquiring the lock is taking </a:t>
            </a:r>
            <a:r>
              <a:rPr lang="en-IN" dirty="0">
                <a:solidFill>
                  <a:srgbClr val="FFFF00"/>
                </a:solidFill>
              </a:rPr>
              <a:t>longer</a:t>
            </a:r>
            <a:r>
              <a:rPr lang="en-IN" dirty="0"/>
              <a:t> than expected, Terraform will output a </a:t>
            </a:r>
            <a:r>
              <a:rPr lang="en-IN" dirty="0">
                <a:solidFill>
                  <a:srgbClr val="FFFF00"/>
                </a:solidFill>
              </a:rPr>
              <a:t>status message</a:t>
            </a:r>
            <a:r>
              <a:rPr lang="en-IN" dirty="0"/>
              <a:t>. 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DACDC4FB-F593-ED4C-8AC7-8808C0C9230E}"/>
              </a:ext>
            </a:extLst>
          </p:cNvPr>
          <p:cNvSpPr/>
          <p:nvPr/>
        </p:nvSpPr>
        <p:spPr>
          <a:xfrm>
            <a:off x="7273103" y="5360527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Terraform doesn't output a message, state locking is still </a:t>
            </a:r>
            <a:r>
              <a:rPr lang="en-IN" dirty="0">
                <a:solidFill>
                  <a:srgbClr val="FFFF00"/>
                </a:solidFill>
              </a:rPr>
              <a:t>occurring</a:t>
            </a:r>
            <a:r>
              <a:rPr lang="en-IN" dirty="0"/>
              <a:t> if your backend supports it.</a:t>
            </a:r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78E31F2F-A715-5346-BE32-972CCDA804D5}"/>
              </a:ext>
            </a:extLst>
          </p:cNvPr>
          <p:cNvSpPr/>
          <p:nvPr/>
        </p:nvSpPr>
        <p:spPr>
          <a:xfrm>
            <a:off x="7273103" y="6221705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has a </a:t>
            </a:r>
            <a:r>
              <a:rPr lang="en-IN" dirty="0">
                <a:solidFill>
                  <a:srgbClr val="FFFF00"/>
                </a:solidFill>
              </a:rPr>
              <a:t>force-unlock command </a:t>
            </a:r>
            <a:r>
              <a:rPr lang="en-IN" dirty="0"/>
              <a:t>to manually unlock the state if unlocking failed.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49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AF679D7-2C0E-6445-B034-F1A3FB293A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615CFB28-0ACF-0B45-AC0E-E962B85FD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38" y="272807"/>
            <a:ext cx="5315578" cy="2359861"/>
          </a:xfrm>
        </p:spPr>
        <p:txBody>
          <a:bodyPr>
            <a:normAutofit/>
          </a:bodyPr>
          <a:lstStyle/>
          <a:p>
            <a:r>
              <a:rPr lang="en-US" dirty="0"/>
              <a:t>Terraform </a:t>
            </a:r>
            <a:r>
              <a:rPr lang="en-US" dirty="0">
                <a:solidFill>
                  <a:srgbClr val="00B050"/>
                </a:solidFill>
              </a:rPr>
              <a:t>Remote</a:t>
            </a:r>
            <a:r>
              <a:rPr lang="en-US" dirty="0"/>
              <a:t> State File with State </a:t>
            </a:r>
            <a:r>
              <a:rPr lang="en-US" dirty="0">
                <a:solidFill>
                  <a:srgbClr val="00B050"/>
                </a:solidFill>
              </a:rPr>
              <a:t>Locking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90F723C-8E65-DE40-AAC0-EF1F5B3C2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623" y="442090"/>
            <a:ext cx="6646939" cy="67626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C5F056F-DB1A-3D48-A4EA-78A177E1F088}"/>
              </a:ext>
            </a:extLst>
          </p:cNvPr>
          <p:cNvSpPr/>
          <p:nvPr/>
        </p:nvSpPr>
        <p:spPr>
          <a:xfrm>
            <a:off x="8149213" y="3969099"/>
            <a:ext cx="4501662" cy="1004835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498AED6-76E8-7146-AC92-17C068A723CA}"/>
              </a:ext>
            </a:extLst>
          </p:cNvPr>
          <p:cNvSpPr/>
          <p:nvPr/>
        </p:nvSpPr>
        <p:spPr>
          <a:xfrm>
            <a:off x="8149212" y="5226817"/>
            <a:ext cx="5797899" cy="120412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4F7EB031-977F-3546-9AA0-E9E1753E9A7E}"/>
              </a:ext>
            </a:extLst>
          </p:cNvPr>
          <p:cNvSpPr/>
          <p:nvPr/>
        </p:nvSpPr>
        <p:spPr>
          <a:xfrm>
            <a:off x="276373" y="4036401"/>
            <a:ext cx="6084233" cy="8541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State Storage to Remote Backend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F1E65F03-59DC-294B-9D92-9C5FF8DFBBC4}"/>
              </a:ext>
            </a:extLst>
          </p:cNvPr>
          <p:cNvSpPr/>
          <p:nvPr/>
        </p:nvSpPr>
        <p:spPr>
          <a:xfrm>
            <a:off x="276372" y="5357444"/>
            <a:ext cx="6084233" cy="8541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State Locking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B5B6B9F2-531F-F74C-B3F9-48C65C701F55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6360606" y="4463456"/>
            <a:ext cx="1788607" cy="8061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38938C65-BFB0-8C48-8E8C-A5FBF51B14BA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360605" y="5784499"/>
            <a:ext cx="1788607" cy="44382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31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071" y="269708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Backends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91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271306" y="1737082"/>
            <a:ext cx="13830286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120581" y="1118092"/>
            <a:ext cx="14158890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245821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01" y="1134748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06" y="1753031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2844152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2854459" y="1879743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865" y="188180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459" y="31519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890" y="216930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135" y="268958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2844152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152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xmlns="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216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1566723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1528890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890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4386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xmlns="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546" y="2605112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14" y="214927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9292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7438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9292" y="33692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99478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890" y="335979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1703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8880" y="1994204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xmlns="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312549" y="0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:a16="http://schemas.microsoft.com/office/drawing/2014/main" xmlns="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10843" y="-4363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xmlns="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0069157" y="-39618"/>
            <a:ext cx="609668" cy="609668"/>
          </a:xfrm>
          <a:prstGeom prst="rect">
            <a:avLst/>
          </a:prstGeom>
        </p:spPr>
      </p:pic>
      <p:pic>
        <p:nvPicPr>
          <p:cNvPr id="52" name="Graphic 8">
            <a:extLst>
              <a:ext uri="{FF2B5EF4-FFF2-40B4-BE49-F238E27FC236}">
                <a16:creationId xmlns:a16="http://schemas.microsoft.com/office/drawing/2014/main" xmlns="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185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3411677" y="343363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2151804" y="343599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0C7C10A-0611-1840-975D-B209E6D8A5DB}"/>
              </a:ext>
            </a:extLst>
          </p:cNvPr>
          <p:cNvSpPr/>
          <p:nvPr/>
        </p:nvSpPr>
        <p:spPr>
          <a:xfrm>
            <a:off x="5174901" y="2700050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/app1*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2EB4C164-B035-4B4C-9FE1-028F5FBC8F6D}"/>
              </a:ext>
            </a:extLst>
          </p:cNvPr>
          <p:cNvSpPr/>
          <p:nvPr/>
        </p:nvSpPr>
        <p:spPr>
          <a:xfrm>
            <a:off x="7342315" y="2695336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0F384D8D-D6DD-584B-A7A3-7222DD88B7D7}"/>
              </a:ext>
            </a:extLst>
          </p:cNvPr>
          <p:cNvSpPr/>
          <p:nvPr/>
        </p:nvSpPr>
        <p:spPr>
          <a:xfrm>
            <a:off x="9307253" y="2681748"/>
            <a:ext cx="1105319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/app2*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C862BABD-857F-B841-AC89-A5BAB610BCC5}"/>
              </a:ext>
            </a:extLst>
          </p:cNvPr>
          <p:cNvSpPr/>
          <p:nvPr/>
        </p:nvSpPr>
        <p:spPr>
          <a:xfrm>
            <a:off x="7342314" y="3123751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xmlns="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382" y="3995405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xmlns="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9600" y="397442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33A2158C-D11C-5C4A-BD26-DBECB5EAB5A2}"/>
              </a:ext>
            </a:extLst>
          </p:cNvPr>
          <p:cNvSpPr txBox="1"/>
          <p:nvPr/>
        </p:nvSpPr>
        <p:spPr>
          <a:xfrm>
            <a:off x="3403354" y="405810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7EE0E015-F388-6741-9771-641D5A769A58}"/>
              </a:ext>
            </a:extLst>
          </p:cNvPr>
          <p:cNvSpPr txBox="1"/>
          <p:nvPr/>
        </p:nvSpPr>
        <p:spPr>
          <a:xfrm>
            <a:off x="12181205" y="4056994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xmlns="" id="{C6321897-9F41-304B-8BB2-FAC30488C956}"/>
              </a:ext>
            </a:extLst>
          </p:cNvPr>
          <p:cNvCxnSpPr>
            <a:stCxn id="13" idx="2"/>
            <a:endCxn id="32" idx="3"/>
          </p:cNvCxnSpPr>
          <p:nvPr/>
        </p:nvCxnSpPr>
        <p:spPr>
          <a:xfrm rot="5400000">
            <a:off x="4501499" y="2423016"/>
            <a:ext cx="635097" cy="181702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xmlns="" id="{F56F0D5D-1C88-D946-8290-A9B5ED673764}"/>
              </a:ext>
            </a:extLst>
          </p:cNvPr>
          <p:cNvCxnSpPr>
            <a:stCxn id="13" idx="2"/>
            <a:endCxn id="62" idx="1"/>
          </p:cNvCxnSpPr>
          <p:nvPr/>
        </p:nvCxnSpPr>
        <p:spPr>
          <a:xfrm rot="16200000" flipH="1">
            <a:off x="8620954" y="120588"/>
            <a:ext cx="637457" cy="6424243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xmlns="" id="{DB53FEA0-8F14-3047-8240-B5EC1DC341FB}"/>
              </a:ext>
            </a:extLst>
          </p:cNvPr>
          <p:cNvCxnSpPr>
            <a:stCxn id="56" idx="2"/>
            <a:endCxn id="61" idx="1"/>
          </p:cNvCxnSpPr>
          <p:nvPr/>
        </p:nvCxnSpPr>
        <p:spPr>
          <a:xfrm rot="16200000" flipH="1">
            <a:off x="10382180" y="2473413"/>
            <a:ext cx="1276758" cy="232129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xmlns="" id="{35A7124D-9F00-AF4A-A0EC-73F1810AFA03}"/>
              </a:ext>
            </a:extLst>
          </p:cNvPr>
          <p:cNvCxnSpPr>
            <a:stCxn id="56" idx="2"/>
            <a:endCxn id="60" idx="3"/>
          </p:cNvCxnSpPr>
          <p:nvPr/>
        </p:nvCxnSpPr>
        <p:spPr>
          <a:xfrm rot="5400000">
            <a:off x="6242128" y="655761"/>
            <a:ext cx="1277867" cy="5957704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xmlns="" id="{4ABBDE77-283F-584C-8800-F19C1AA7C099}"/>
              </a:ext>
            </a:extLst>
          </p:cNvPr>
          <p:cNvCxnSpPr>
            <a:stCxn id="97" idx="2"/>
            <a:endCxn id="52" idx="0"/>
          </p:cNvCxnSpPr>
          <p:nvPr/>
        </p:nvCxnSpPr>
        <p:spPr>
          <a:xfrm rot="5400000">
            <a:off x="8480195" y="5352"/>
            <a:ext cx="1329098" cy="2458494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xmlns="" id="{A11BEC06-8507-8E44-A595-D7B89D018936}"/>
              </a:ext>
            </a:extLst>
          </p:cNvPr>
          <p:cNvCxnSpPr>
            <a:stCxn id="52" idx="3"/>
            <a:endCxn id="56" idx="0"/>
          </p:cNvCxnSpPr>
          <p:nvPr/>
        </p:nvCxnSpPr>
        <p:spPr>
          <a:xfrm>
            <a:off x="8199809" y="2183460"/>
            <a:ext cx="1660104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xmlns="" id="{A2BB9A26-25B1-D64B-BEF7-30121F3999B5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894975" y="2467772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997DAE86-3D24-194F-A2EA-75C03AFD7678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894974" y="3009268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xmlns="" id="{0247DC25-44BE-BA49-8803-5294F8470931}"/>
              </a:ext>
            </a:extLst>
          </p:cNvPr>
          <p:cNvCxnSpPr>
            <a:endCxn id="13" idx="0"/>
          </p:cNvCxnSpPr>
          <p:nvPr/>
        </p:nvCxnSpPr>
        <p:spPr>
          <a:xfrm rot="10800000" flipV="1">
            <a:off x="5727561" y="2156440"/>
            <a:ext cx="1903624" cy="54360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xmlns="" id="{70C7844D-F608-BC41-9A9B-EAC8C3035FEE}"/>
              </a:ext>
            </a:extLst>
          </p:cNvPr>
          <p:cNvCxnSpPr>
            <a:stCxn id="74" idx="2"/>
            <a:endCxn id="52" idx="0"/>
          </p:cNvCxnSpPr>
          <p:nvPr/>
        </p:nvCxnSpPr>
        <p:spPr>
          <a:xfrm rot="16200000" flipH="1">
            <a:off x="6121700" y="105351"/>
            <a:ext cx="1289480" cy="2298114"/>
          </a:xfrm>
          <a:prstGeom prst="bentConnector3">
            <a:avLst>
              <a:gd name="adj1" fmla="val 4911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xmlns="" id="{69054E5B-0C7E-F64C-B6AB-9EB43B0E8612}"/>
              </a:ext>
            </a:extLst>
          </p:cNvPr>
          <p:cNvCxnSpPr>
            <a:stCxn id="90" idx="2"/>
            <a:endCxn id="52" idx="0"/>
          </p:cNvCxnSpPr>
          <p:nvPr/>
        </p:nvCxnSpPr>
        <p:spPr>
          <a:xfrm flipH="1">
            <a:off x="7915497" y="605305"/>
            <a:ext cx="180" cy="129384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xmlns="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15" y="306132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xmlns="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644" y="3825876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xmlns="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60" y="440987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xmlns="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095" y="5171874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05B18A82-5C09-774F-99C6-A5AA313BCFB9}"/>
              </a:ext>
            </a:extLst>
          </p:cNvPr>
          <p:cNvSpPr txBox="1"/>
          <p:nvPr/>
        </p:nvSpPr>
        <p:spPr>
          <a:xfrm>
            <a:off x="2924161" y="513403"/>
            <a:ext cx="3289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apps.devopsincloud.com</a:t>
            </a:r>
            <a:r>
              <a:rPr lang="en-US" sz="1600" dirty="0">
                <a:solidFill>
                  <a:srgbClr val="00B050"/>
                </a:solidFill>
              </a:rPr>
              <a:t>/app1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7455F93E-AB84-414F-BF6E-208BCE698CC6}"/>
              </a:ext>
            </a:extLst>
          </p:cNvPr>
          <p:cNvSpPr txBox="1"/>
          <p:nvPr/>
        </p:nvSpPr>
        <p:spPr>
          <a:xfrm>
            <a:off x="6396265" y="538931"/>
            <a:ext cx="287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apps.devopsincloud.com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CEC879A8-765C-8040-B606-65715EB68C2F}"/>
              </a:ext>
            </a:extLst>
          </p:cNvPr>
          <p:cNvSpPr txBox="1"/>
          <p:nvPr/>
        </p:nvSpPr>
        <p:spPr>
          <a:xfrm>
            <a:off x="9557455" y="609532"/>
            <a:ext cx="3289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</a:t>
            </a:r>
            <a:r>
              <a:rPr lang="en-US" sz="1600" dirty="0" err="1">
                <a:solidFill>
                  <a:srgbClr val="0070C0"/>
                </a:solidFill>
              </a:rPr>
              <a:t>apps.devopsincloud.com</a:t>
            </a:r>
            <a:r>
              <a:rPr lang="en-US" sz="1600" dirty="0">
                <a:solidFill>
                  <a:srgbClr val="0070C0"/>
                </a:solidFill>
              </a:rPr>
              <a:t>/app2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26F52C11-5335-3841-837F-0F52EF9ECFBE}"/>
              </a:ext>
            </a:extLst>
          </p:cNvPr>
          <p:cNvSpPr/>
          <p:nvPr/>
        </p:nvSpPr>
        <p:spPr>
          <a:xfrm>
            <a:off x="9925411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44070" y="5192687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0CB4638-90FE-B343-B6D6-680D693FFAD2}"/>
              </a:ext>
            </a:extLst>
          </p:cNvPr>
          <p:cNvSpPr/>
          <p:nvPr/>
        </p:nvSpPr>
        <p:spPr>
          <a:xfrm>
            <a:off x="5074920" y="1597224"/>
            <a:ext cx="6036105" cy="2267298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231BD221-2ED0-F74A-B0E1-DC1A75F80D41}"/>
              </a:ext>
            </a:extLst>
          </p:cNvPr>
          <p:cNvSpPr/>
          <p:nvPr/>
        </p:nvSpPr>
        <p:spPr>
          <a:xfrm>
            <a:off x="152179" y="64629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Context Path Based Routing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9078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339B6871-F18F-F54E-98EB-31FA1BB32B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2F3FD84A-24F1-3144-B649-3BAD3340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9544"/>
            <a:ext cx="12618720" cy="1188851"/>
          </a:xfrm>
        </p:spPr>
        <p:txBody>
          <a:bodyPr/>
          <a:lstStyle/>
          <a:p>
            <a:r>
              <a:rPr lang="en-US" dirty="0"/>
              <a:t>Terraform Backends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DABC87C4-1244-394F-943E-76F2C0181586}"/>
              </a:ext>
            </a:extLst>
          </p:cNvPr>
          <p:cNvSpPr/>
          <p:nvPr/>
        </p:nvSpPr>
        <p:spPr>
          <a:xfrm>
            <a:off x="311498" y="963646"/>
            <a:ext cx="13786338" cy="118885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Each </a:t>
            </a:r>
            <a:r>
              <a:rPr lang="en-US" sz="3000" dirty="0">
                <a:solidFill>
                  <a:srgbClr val="FFFF00"/>
                </a:solidFill>
              </a:rPr>
              <a:t>Terraform configuration </a:t>
            </a:r>
            <a:r>
              <a:rPr lang="en-US" sz="3000" dirty="0"/>
              <a:t>can specify a </a:t>
            </a:r>
            <a:r>
              <a:rPr lang="en-US" sz="3000" dirty="0">
                <a:solidFill>
                  <a:srgbClr val="FFFF00"/>
                </a:solidFill>
              </a:rPr>
              <a:t>backend</a:t>
            </a:r>
            <a:r>
              <a:rPr lang="en-US" sz="3000" dirty="0"/>
              <a:t>, which defines </a:t>
            </a:r>
            <a:r>
              <a:rPr lang="en-US" sz="3000" dirty="0">
                <a:solidFill>
                  <a:srgbClr val="FFFF00"/>
                </a:solidFill>
              </a:rPr>
              <a:t>where and how operations are performed</a:t>
            </a:r>
            <a:r>
              <a:rPr lang="en-US" sz="3000" dirty="0"/>
              <a:t>, where </a:t>
            </a:r>
            <a:r>
              <a:rPr lang="en-US" sz="3000" dirty="0">
                <a:solidFill>
                  <a:srgbClr val="FFFF00"/>
                </a:solidFill>
              </a:rPr>
              <a:t>state</a:t>
            </a:r>
            <a:r>
              <a:rPr lang="en-US" sz="3000" dirty="0"/>
              <a:t> snapshots are stored, etc.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EED58ECD-89D5-A842-8EB7-18D5899F269A}"/>
              </a:ext>
            </a:extLst>
          </p:cNvPr>
          <p:cNvSpPr/>
          <p:nvPr/>
        </p:nvSpPr>
        <p:spPr>
          <a:xfrm>
            <a:off x="311498" y="2619674"/>
            <a:ext cx="5154804" cy="834011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b="1" dirty="0"/>
              <a:t>Where Backends are Used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88CA8350-6827-8A4B-95C9-104241E04D10}"/>
              </a:ext>
            </a:extLst>
          </p:cNvPr>
          <p:cNvSpPr/>
          <p:nvPr/>
        </p:nvSpPr>
        <p:spPr>
          <a:xfrm>
            <a:off x="5719186" y="2619675"/>
            <a:ext cx="8589666" cy="834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Backend configuration is only used by </a:t>
            </a:r>
            <a:r>
              <a:rPr lang="en-US" sz="3000" dirty="0">
                <a:solidFill>
                  <a:srgbClr val="FFFF00"/>
                </a:solidFill>
              </a:rPr>
              <a:t>Terraform CLI</a:t>
            </a:r>
            <a:r>
              <a:rPr lang="en-US" sz="3000" dirty="0"/>
              <a:t>. 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783028BA-804A-5D4D-8AED-7F18968F3C35}"/>
              </a:ext>
            </a:extLst>
          </p:cNvPr>
          <p:cNvSpPr/>
          <p:nvPr/>
        </p:nvSpPr>
        <p:spPr>
          <a:xfrm>
            <a:off x="5719186" y="3672673"/>
            <a:ext cx="8589666" cy="175343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>
                <a:solidFill>
                  <a:srgbClr val="FFFF00"/>
                </a:solidFill>
              </a:rPr>
              <a:t>Terraform Cloud </a:t>
            </a:r>
            <a:r>
              <a:rPr lang="en-IN" sz="3000" dirty="0"/>
              <a:t>and </a:t>
            </a:r>
            <a:r>
              <a:rPr lang="en-IN" sz="3000" dirty="0">
                <a:solidFill>
                  <a:srgbClr val="FFFF00"/>
                </a:solidFill>
              </a:rPr>
              <a:t>Terraform Enterprise </a:t>
            </a:r>
            <a:r>
              <a:rPr lang="en-IN" sz="3000" dirty="0"/>
              <a:t>always use their </a:t>
            </a:r>
            <a:r>
              <a:rPr lang="en-IN" sz="3000" dirty="0">
                <a:solidFill>
                  <a:srgbClr val="FFFF00"/>
                </a:solidFill>
              </a:rPr>
              <a:t>own state storage </a:t>
            </a:r>
            <a:r>
              <a:rPr lang="en-IN" sz="3000" dirty="0"/>
              <a:t>when performing </a:t>
            </a:r>
            <a:r>
              <a:rPr lang="en-IN" sz="3000" dirty="0">
                <a:solidFill>
                  <a:srgbClr val="FFFF00"/>
                </a:solidFill>
              </a:rPr>
              <a:t>Terraform runs</a:t>
            </a:r>
            <a:r>
              <a:rPr lang="en-IN" sz="3000" dirty="0"/>
              <a:t>, so they ignore any </a:t>
            </a:r>
            <a:r>
              <a:rPr lang="en-IN" sz="3000" dirty="0">
                <a:solidFill>
                  <a:srgbClr val="FFFF00"/>
                </a:solidFill>
              </a:rPr>
              <a:t>backend block </a:t>
            </a:r>
            <a:r>
              <a:rPr lang="en-IN" sz="3000" dirty="0"/>
              <a:t>in the configuration.</a:t>
            </a:r>
            <a:endParaRPr lang="en-US" sz="30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6CFB442B-8A35-8F48-8C8B-DD6A4E37B9DF}"/>
              </a:ext>
            </a:extLst>
          </p:cNvPr>
          <p:cNvSpPr/>
          <p:nvPr/>
        </p:nvSpPr>
        <p:spPr>
          <a:xfrm>
            <a:off x="5719186" y="5632100"/>
            <a:ext cx="8589666" cy="19142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/>
              <a:t>For </a:t>
            </a:r>
            <a:r>
              <a:rPr lang="en-IN" sz="3000" dirty="0">
                <a:solidFill>
                  <a:srgbClr val="FFFF00"/>
                </a:solidFill>
              </a:rPr>
              <a:t>Terraform Cloud users </a:t>
            </a:r>
            <a:r>
              <a:rPr lang="en-IN" sz="3000" dirty="0"/>
              <a:t>also it is always </a:t>
            </a:r>
            <a:r>
              <a:rPr lang="en-IN" sz="3000" dirty="0">
                <a:solidFill>
                  <a:srgbClr val="FFFF00"/>
                </a:solidFill>
              </a:rPr>
              <a:t>recommended</a:t>
            </a:r>
            <a:r>
              <a:rPr lang="en-IN" sz="3000" dirty="0"/>
              <a:t> to use </a:t>
            </a:r>
            <a:r>
              <a:rPr lang="en-IN" sz="3000" dirty="0">
                <a:solidFill>
                  <a:srgbClr val="FFFF00"/>
                </a:solidFill>
              </a:rPr>
              <a:t>backend block </a:t>
            </a:r>
            <a:r>
              <a:rPr lang="en-IN" sz="3000" dirty="0"/>
              <a:t>in Terraform configuration  for commands like </a:t>
            </a:r>
            <a:r>
              <a:rPr lang="en-IN" sz="3000" dirty="0">
                <a:solidFill>
                  <a:srgbClr val="FFFF00"/>
                </a:solidFill>
              </a:rPr>
              <a:t>terraform taint </a:t>
            </a:r>
            <a:r>
              <a:rPr lang="en-IN" sz="3000" dirty="0"/>
              <a:t>which can be executed only using Terraform CLI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7261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339B6871-F18F-F54E-98EB-31FA1BB32B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2F3FD84A-24F1-3144-B649-3BAD3340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9544"/>
            <a:ext cx="12618720" cy="1188851"/>
          </a:xfrm>
        </p:spPr>
        <p:txBody>
          <a:bodyPr/>
          <a:lstStyle/>
          <a:p>
            <a:r>
              <a:rPr lang="en-US" dirty="0"/>
              <a:t>Terraform Backends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xmlns="" id="{5EF33932-57CF-5F4E-9591-01C32F41480F}"/>
              </a:ext>
            </a:extLst>
          </p:cNvPr>
          <p:cNvSpPr/>
          <p:nvPr/>
        </p:nvSpPr>
        <p:spPr>
          <a:xfrm>
            <a:off x="343318" y="848962"/>
            <a:ext cx="3677697" cy="57275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What Backends Do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CB861378-E69F-C741-B856-2909001F8150}"/>
              </a:ext>
            </a:extLst>
          </p:cNvPr>
          <p:cNvSpPr/>
          <p:nvPr/>
        </p:nvSpPr>
        <p:spPr>
          <a:xfrm>
            <a:off x="4242078" y="848962"/>
            <a:ext cx="10229222" cy="100316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are two things backends will be used for </a:t>
            </a:r>
          </a:p>
          <a:p>
            <a:pPr marL="457200" indent="-457200">
              <a:buAutoNum type="arabicPeriod"/>
            </a:pPr>
            <a:r>
              <a:rPr lang="en-IN" dirty="0"/>
              <a:t>Where state is </a:t>
            </a:r>
            <a:r>
              <a:rPr lang="en-IN" dirty="0">
                <a:solidFill>
                  <a:srgbClr val="FFFF00"/>
                </a:solidFill>
              </a:rPr>
              <a:t>stored</a:t>
            </a:r>
          </a:p>
          <a:p>
            <a:pPr marL="457200" indent="-457200">
              <a:buFontTx/>
              <a:buAutoNum type="arabicPeriod"/>
            </a:pPr>
            <a:r>
              <a:rPr lang="en-IN" dirty="0"/>
              <a:t>Where </a:t>
            </a:r>
            <a:r>
              <a:rPr lang="en-IN" dirty="0">
                <a:solidFill>
                  <a:srgbClr val="FFFF00"/>
                </a:solidFill>
              </a:rPr>
              <a:t>operations</a:t>
            </a:r>
            <a:r>
              <a:rPr lang="en-IN" dirty="0"/>
              <a:t> are performed.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15399174-8E73-024D-8BC5-64F02418F290}"/>
              </a:ext>
            </a:extLst>
          </p:cNvPr>
          <p:cNvSpPr/>
          <p:nvPr/>
        </p:nvSpPr>
        <p:spPr>
          <a:xfrm>
            <a:off x="241160" y="2937071"/>
            <a:ext cx="4340887" cy="1140657"/>
          </a:xfrm>
          <a:prstGeom prst="roundRect">
            <a:avLst>
              <a:gd name="adj" fmla="val 716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Terraform uses </a:t>
            </a:r>
            <a:r>
              <a:rPr lang="en-US" dirty="0">
                <a:solidFill>
                  <a:srgbClr val="FFFF00"/>
                </a:solidFill>
              </a:rPr>
              <a:t>persistent state data </a:t>
            </a:r>
            <a:r>
              <a:rPr lang="en-US" dirty="0"/>
              <a:t>to keep track of the resources it manages.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B54FF771-E2F3-EB47-B205-92857BEE88CF}"/>
              </a:ext>
            </a:extLst>
          </p:cNvPr>
          <p:cNvSpPr/>
          <p:nvPr/>
        </p:nvSpPr>
        <p:spPr>
          <a:xfrm>
            <a:off x="341644" y="2093177"/>
            <a:ext cx="4240404" cy="66821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Store State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xmlns="" id="{F15B5320-A87D-D34D-A286-91575F837260}"/>
              </a:ext>
            </a:extLst>
          </p:cNvPr>
          <p:cNvSpPr/>
          <p:nvPr/>
        </p:nvSpPr>
        <p:spPr>
          <a:xfrm>
            <a:off x="5194998" y="2113273"/>
            <a:ext cx="4240404" cy="66821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State Locking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1C01FBBD-E780-BA44-9BB9-5BF642BD6C51}"/>
              </a:ext>
            </a:extLst>
          </p:cNvPr>
          <p:cNvSpPr/>
          <p:nvPr/>
        </p:nvSpPr>
        <p:spPr>
          <a:xfrm>
            <a:off x="10130413" y="2093176"/>
            <a:ext cx="4240404" cy="668215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Operations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6390CCD2-9D68-5040-BDAE-29D9B6B556AA}"/>
              </a:ext>
            </a:extLst>
          </p:cNvPr>
          <p:cNvSpPr/>
          <p:nvPr/>
        </p:nvSpPr>
        <p:spPr>
          <a:xfrm>
            <a:off x="5144756" y="2893360"/>
            <a:ext cx="4340887" cy="1184368"/>
          </a:xfrm>
          <a:prstGeom prst="roundRect">
            <a:avLst>
              <a:gd name="adj" fmla="val 751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State </a:t>
            </a:r>
            <a:r>
              <a:rPr lang="en-US" dirty="0">
                <a:solidFill>
                  <a:srgbClr val="FFFF00"/>
                </a:solidFill>
              </a:rPr>
              <a:t>Locking</a:t>
            </a:r>
            <a:r>
              <a:rPr lang="en-US" dirty="0"/>
              <a:t> is to </a:t>
            </a:r>
            <a:r>
              <a:rPr lang="en-US" dirty="0">
                <a:solidFill>
                  <a:srgbClr val="FFFF00"/>
                </a:solidFill>
              </a:rPr>
              <a:t>prevent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conflicts and inconsistencies</a:t>
            </a:r>
            <a:r>
              <a:rPr lang="en-US" dirty="0"/>
              <a:t> when the operations are being performed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A36388E1-9D40-7B4B-9CE6-D7DB18C3C1C9}"/>
              </a:ext>
            </a:extLst>
          </p:cNvPr>
          <p:cNvSpPr/>
          <p:nvPr/>
        </p:nvSpPr>
        <p:spPr>
          <a:xfrm>
            <a:off x="10080171" y="2891853"/>
            <a:ext cx="4340887" cy="1360504"/>
          </a:xfrm>
          <a:prstGeom prst="roundRect">
            <a:avLst>
              <a:gd name="adj" fmla="val 751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"Operations" refers to </a:t>
            </a:r>
            <a:r>
              <a:rPr lang="en-IN" dirty="0">
                <a:solidFill>
                  <a:srgbClr val="FFFF00"/>
                </a:solidFill>
              </a:rPr>
              <a:t>performing API requests</a:t>
            </a:r>
            <a:r>
              <a:rPr lang="en-IN" dirty="0"/>
              <a:t> against infrastructure services in order to </a:t>
            </a:r>
            <a:r>
              <a:rPr lang="en-IN" dirty="0">
                <a:solidFill>
                  <a:srgbClr val="FFFF00"/>
                </a:solidFill>
              </a:rPr>
              <a:t>create, read, update, or destroy</a:t>
            </a:r>
            <a:r>
              <a:rPr lang="en-IN" dirty="0"/>
              <a:t> resources. </a:t>
            </a:r>
            <a:endParaRPr lang="en-US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xmlns="" id="{1A627687-E038-BC46-9155-61B79CA6AB5C}"/>
              </a:ext>
            </a:extLst>
          </p:cNvPr>
          <p:cNvSpPr/>
          <p:nvPr/>
        </p:nvSpPr>
        <p:spPr>
          <a:xfrm>
            <a:off x="241160" y="4252357"/>
            <a:ext cx="4340887" cy="1734389"/>
          </a:xfrm>
          <a:prstGeom prst="roundRect">
            <a:avLst>
              <a:gd name="adj" fmla="val 716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FF00"/>
                </a:solidFill>
              </a:rPr>
              <a:t>Everyone</a:t>
            </a:r>
            <a:r>
              <a:rPr lang="en-US" dirty="0"/>
              <a:t> working with a given collection of infrastructure resources must be able to </a:t>
            </a:r>
            <a:r>
              <a:rPr lang="en-US" dirty="0">
                <a:solidFill>
                  <a:srgbClr val="FFFF00"/>
                </a:solidFill>
              </a:rPr>
              <a:t>access</a:t>
            </a:r>
            <a:r>
              <a:rPr lang="en-US" dirty="0"/>
              <a:t> the </a:t>
            </a:r>
            <a:r>
              <a:rPr lang="en-US" dirty="0">
                <a:solidFill>
                  <a:srgbClr val="FFFF00"/>
                </a:solidFill>
              </a:rPr>
              <a:t>same</a:t>
            </a:r>
            <a:r>
              <a:rPr lang="en-US" dirty="0"/>
              <a:t> state data (</a:t>
            </a:r>
            <a:r>
              <a:rPr lang="en-US" dirty="0">
                <a:solidFill>
                  <a:srgbClr val="FFFF00"/>
                </a:solidFill>
              </a:rPr>
              <a:t>shared state storage</a:t>
            </a:r>
            <a:r>
              <a:rPr lang="en-US" dirty="0"/>
              <a:t>).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B1465E6C-B3AC-7843-92E0-7B5D5D6CF0EC}"/>
              </a:ext>
            </a:extLst>
          </p:cNvPr>
          <p:cNvSpPr/>
          <p:nvPr/>
        </p:nvSpPr>
        <p:spPr>
          <a:xfrm>
            <a:off x="10080170" y="4337313"/>
            <a:ext cx="4340887" cy="1003160"/>
          </a:xfrm>
          <a:prstGeom prst="roundRect">
            <a:avLst>
              <a:gd name="adj" fmla="val 751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rgbClr val="FFFF00"/>
                </a:solidFill>
              </a:rPr>
              <a:t>Not</a:t>
            </a:r>
            <a:r>
              <a:rPr lang="en-IN" dirty="0"/>
              <a:t> every terraform subcommand performs API operations; many of them only </a:t>
            </a:r>
            <a:r>
              <a:rPr lang="en-IN" dirty="0">
                <a:solidFill>
                  <a:srgbClr val="FFFF00"/>
                </a:solidFill>
              </a:rPr>
              <a:t>operate on state data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xmlns="" id="{4CCC8C2C-1520-D749-B419-9FD41ABFA22F}"/>
              </a:ext>
            </a:extLst>
          </p:cNvPr>
          <p:cNvSpPr/>
          <p:nvPr/>
        </p:nvSpPr>
        <p:spPr>
          <a:xfrm>
            <a:off x="10080170" y="5425429"/>
            <a:ext cx="4340887" cy="1003160"/>
          </a:xfrm>
          <a:prstGeom prst="roundRect">
            <a:avLst>
              <a:gd name="adj" fmla="val 751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Only two backends actually perform operations: </a:t>
            </a:r>
            <a:r>
              <a:rPr lang="en-IN" dirty="0">
                <a:solidFill>
                  <a:srgbClr val="FFFF00"/>
                </a:solidFill>
              </a:rPr>
              <a:t>local and remote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xmlns="" id="{A85B78ED-1E59-E74C-A89A-2FF763F49096}"/>
              </a:ext>
            </a:extLst>
          </p:cNvPr>
          <p:cNvSpPr/>
          <p:nvPr/>
        </p:nvSpPr>
        <p:spPr>
          <a:xfrm>
            <a:off x="10130413" y="6515753"/>
            <a:ext cx="4340887" cy="1080802"/>
          </a:xfrm>
          <a:prstGeom prst="roundRect">
            <a:avLst>
              <a:gd name="adj" fmla="val 751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dirty="0"/>
              <a:t>The </a:t>
            </a:r>
            <a:r>
              <a:rPr lang="en-IN" sz="2000" dirty="0">
                <a:solidFill>
                  <a:srgbClr val="FFFF00"/>
                </a:solidFill>
              </a:rPr>
              <a:t>remote back</a:t>
            </a:r>
            <a:r>
              <a:rPr lang="en-IN" sz="2000" dirty="0"/>
              <a:t>end can perform API operations remotely, using </a:t>
            </a:r>
            <a:r>
              <a:rPr lang="en-IN" sz="2000" dirty="0">
                <a:solidFill>
                  <a:srgbClr val="FFFF00"/>
                </a:solidFill>
              </a:rPr>
              <a:t>Terraform Cloud or Terraform Enterprise.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61D74A0C-568F-5A4D-9048-E8F0A2AA1A7C}"/>
              </a:ext>
            </a:extLst>
          </p:cNvPr>
          <p:cNvSpPr/>
          <p:nvPr/>
        </p:nvSpPr>
        <p:spPr>
          <a:xfrm>
            <a:off x="4857373" y="5340473"/>
            <a:ext cx="4738803" cy="160791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are Operations ?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terraform apply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terraform destroy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xmlns="" id="{4FAA6B8C-A393-6548-B98B-6856A20B7391}"/>
              </a:ext>
            </a:extLst>
          </p:cNvPr>
          <p:cNvCxnSpPr>
            <a:cxnSpLocks/>
            <a:stCxn id="6" idx="6"/>
            <a:endCxn id="22" idx="1"/>
          </p:cNvCxnSpPr>
          <p:nvPr/>
        </p:nvCxnSpPr>
        <p:spPr>
          <a:xfrm flipV="1">
            <a:off x="9596176" y="3572105"/>
            <a:ext cx="483995" cy="2572328"/>
          </a:xfrm>
          <a:prstGeom prst="bentConnector3">
            <a:avLst/>
          </a:prstGeom>
          <a:ln w="3810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6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1" grpId="0" animBg="1"/>
      <p:bldP spid="3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6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339B6871-F18F-F54E-98EB-31FA1BB32B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2F3FD84A-24F1-3144-B649-3BAD3340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9544"/>
            <a:ext cx="12618720" cy="1188851"/>
          </a:xfrm>
        </p:spPr>
        <p:txBody>
          <a:bodyPr/>
          <a:lstStyle/>
          <a:p>
            <a:r>
              <a:rPr lang="en-US" dirty="0"/>
              <a:t>Terraform Backends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22469BDA-E1EC-8E49-BED4-A8CAEC0986A1}"/>
              </a:ext>
            </a:extLst>
          </p:cNvPr>
          <p:cNvSpPr/>
          <p:nvPr/>
        </p:nvSpPr>
        <p:spPr>
          <a:xfrm>
            <a:off x="4667458" y="1020644"/>
            <a:ext cx="5511522" cy="1708343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Backend Types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1CB1E122-6A4A-794C-B6DB-1BB9E1F0BDED}"/>
              </a:ext>
            </a:extLst>
          </p:cNvPr>
          <p:cNvSpPr/>
          <p:nvPr/>
        </p:nvSpPr>
        <p:spPr>
          <a:xfrm>
            <a:off x="582805" y="3165231"/>
            <a:ext cx="6089301" cy="72348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Enhanced Backends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D4830C6D-8BA2-9D4A-AAB0-176381EF0398}"/>
              </a:ext>
            </a:extLst>
          </p:cNvPr>
          <p:cNvSpPr/>
          <p:nvPr/>
        </p:nvSpPr>
        <p:spPr>
          <a:xfrm>
            <a:off x="8279842" y="3165229"/>
            <a:ext cx="6089301" cy="723483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Standard Backends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9AF4EB40-2FF8-3040-882C-F4F04E16DC19}"/>
              </a:ext>
            </a:extLst>
          </p:cNvPr>
          <p:cNvSpPr/>
          <p:nvPr/>
        </p:nvSpPr>
        <p:spPr>
          <a:xfrm>
            <a:off x="582805" y="4029391"/>
            <a:ext cx="6089301" cy="194754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b="1" dirty="0"/>
              <a:t>Enhanced</a:t>
            </a:r>
            <a:r>
              <a:rPr lang="en-IN" sz="3000" dirty="0"/>
              <a:t> backends can both </a:t>
            </a:r>
            <a:r>
              <a:rPr lang="en-IN" sz="3000" dirty="0">
                <a:solidFill>
                  <a:srgbClr val="FFFF00"/>
                </a:solidFill>
              </a:rPr>
              <a:t>store state </a:t>
            </a:r>
            <a:r>
              <a:rPr lang="en-IN" sz="3000" dirty="0"/>
              <a:t>and </a:t>
            </a:r>
            <a:r>
              <a:rPr lang="en-IN" sz="3000" dirty="0">
                <a:solidFill>
                  <a:srgbClr val="FFFF00"/>
                </a:solidFill>
              </a:rPr>
              <a:t>perform operations</a:t>
            </a:r>
            <a:r>
              <a:rPr lang="en-IN" sz="3000" dirty="0"/>
              <a:t>. There are only two enhanced backends: </a:t>
            </a:r>
            <a:r>
              <a:rPr lang="en-IN" sz="3000" dirty="0">
                <a:solidFill>
                  <a:srgbClr val="FFFF00"/>
                </a:solidFill>
              </a:rPr>
              <a:t>local and remote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90B8231C-51C1-EC41-A402-C3B9B1F42BDB}"/>
              </a:ext>
            </a:extLst>
          </p:cNvPr>
          <p:cNvSpPr/>
          <p:nvPr/>
        </p:nvSpPr>
        <p:spPr>
          <a:xfrm>
            <a:off x="8279842" y="4029391"/>
            <a:ext cx="6089301" cy="194754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b="1" dirty="0"/>
              <a:t>Standard</a:t>
            </a:r>
            <a:r>
              <a:rPr lang="en-IN" sz="3000" dirty="0"/>
              <a:t> backends </a:t>
            </a:r>
            <a:r>
              <a:rPr lang="en-IN" sz="3000" dirty="0">
                <a:solidFill>
                  <a:srgbClr val="FFFF00"/>
                </a:solidFill>
              </a:rPr>
              <a:t>only store state</a:t>
            </a:r>
            <a:r>
              <a:rPr lang="en-IN" sz="3000" dirty="0"/>
              <a:t>, and </a:t>
            </a:r>
            <a:r>
              <a:rPr lang="en-IN" sz="3000" dirty="0">
                <a:solidFill>
                  <a:srgbClr val="FFFF00"/>
                </a:solidFill>
              </a:rPr>
              <a:t>rely</a:t>
            </a:r>
            <a:r>
              <a:rPr lang="en-IN" sz="3000" dirty="0"/>
              <a:t> on the local backend for performing operations.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CC396CF0-DD00-E441-8606-E5026CDEE572}"/>
              </a:ext>
            </a:extLst>
          </p:cNvPr>
          <p:cNvSpPr/>
          <p:nvPr/>
        </p:nvSpPr>
        <p:spPr>
          <a:xfrm>
            <a:off x="582805" y="6220709"/>
            <a:ext cx="6089301" cy="129545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Example for Remote Backend </a:t>
            </a:r>
            <a:r>
              <a:rPr lang="en-US" sz="3000" dirty="0">
                <a:solidFill>
                  <a:srgbClr val="FFFF00"/>
                </a:solidFill>
              </a:rPr>
              <a:t>Performing Operations</a:t>
            </a:r>
            <a:r>
              <a:rPr lang="en-US" sz="3000" dirty="0"/>
              <a:t> : Terraform </a:t>
            </a:r>
            <a:r>
              <a:rPr lang="en-US" sz="3000" dirty="0">
                <a:solidFill>
                  <a:srgbClr val="FFFF00"/>
                </a:solidFill>
              </a:rPr>
              <a:t>Cloud</a:t>
            </a:r>
            <a:r>
              <a:rPr lang="en-US" sz="3000" dirty="0"/>
              <a:t>, Terraform Enterprise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6507CE1F-81CB-7F44-9322-0B49AEF2EBBB}"/>
              </a:ext>
            </a:extLst>
          </p:cNvPr>
          <p:cNvSpPr/>
          <p:nvPr/>
        </p:nvSpPr>
        <p:spPr>
          <a:xfrm>
            <a:off x="8279842" y="6220708"/>
            <a:ext cx="6089301" cy="129545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Example: AWS S3, Azure RM, Consul, </a:t>
            </a:r>
            <a:r>
              <a:rPr lang="en-US" sz="3000" dirty="0" err="1"/>
              <a:t>etcd</a:t>
            </a:r>
            <a:r>
              <a:rPr lang="en-US" sz="3000" dirty="0"/>
              <a:t>, </a:t>
            </a:r>
            <a:r>
              <a:rPr lang="en-US" sz="3000" dirty="0" err="1"/>
              <a:t>gcs</a:t>
            </a:r>
            <a:r>
              <a:rPr lang="en-US" sz="3000" dirty="0"/>
              <a:t> http and many more</a:t>
            </a:r>
          </a:p>
        </p:txBody>
      </p:sp>
    </p:spTree>
    <p:extLst>
      <p:ext uri="{BB962C8B-B14F-4D97-AF65-F5344CB8AC3E}">
        <p14:creationId xmlns:p14="http://schemas.microsoft.com/office/powerpoint/2010/main" val="94600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071" y="269708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State Commands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1617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F461623-5C99-AD48-8EC7-FE9497B509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BC7BF066-67C8-4E48-810D-2247801F0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Commands – </a:t>
            </a:r>
            <a:r>
              <a:rPr lang="en-US" dirty="0">
                <a:solidFill>
                  <a:srgbClr val="0070C0"/>
                </a:solidFill>
              </a:rPr>
              <a:t>State Perspective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0640BE50-2E1C-0048-B259-E9D97BE2DB73}"/>
              </a:ext>
            </a:extLst>
          </p:cNvPr>
          <p:cNvSpPr/>
          <p:nvPr/>
        </p:nvSpPr>
        <p:spPr>
          <a:xfrm>
            <a:off x="5939413" y="2984361"/>
            <a:ext cx="2873828" cy="25020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</a:p>
          <a:p>
            <a:pPr algn="ctr"/>
            <a:r>
              <a:rPr lang="en-US" sz="3000" dirty="0"/>
              <a:t>Commands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B7D8F359-D5BD-0249-9060-7CC7F173EFFB}"/>
              </a:ext>
            </a:extLst>
          </p:cNvPr>
          <p:cNvSpPr/>
          <p:nvPr/>
        </p:nvSpPr>
        <p:spPr>
          <a:xfrm>
            <a:off x="432079" y="1626407"/>
            <a:ext cx="4803112" cy="984739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>
                <a:solidFill>
                  <a:srgbClr val="FFFF00"/>
                </a:solidFill>
              </a:rPr>
              <a:t>show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C2B42D58-29CE-444C-9336-A171E28517BF}"/>
              </a:ext>
            </a:extLst>
          </p:cNvPr>
          <p:cNvSpPr/>
          <p:nvPr/>
        </p:nvSpPr>
        <p:spPr>
          <a:xfrm>
            <a:off x="432079" y="3069771"/>
            <a:ext cx="4803112" cy="984739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>
                <a:solidFill>
                  <a:srgbClr val="FFFF00"/>
                </a:solidFill>
              </a:rPr>
              <a:t>refresh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E966AA8E-216D-5547-A159-919481EDD842}"/>
              </a:ext>
            </a:extLst>
          </p:cNvPr>
          <p:cNvSpPr/>
          <p:nvPr/>
        </p:nvSpPr>
        <p:spPr>
          <a:xfrm>
            <a:off x="432079" y="4501662"/>
            <a:ext cx="4803112" cy="984739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>
                <a:solidFill>
                  <a:srgbClr val="FFFF00"/>
                </a:solidFill>
              </a:rPr>
              <a:t>plan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D59ABE3D-5526-A543-81B5-DCC186AEDC85}"/>
              </a:ext>
            </a:extLst>
          </p:cNvPr>
          <p:cNvSpPr/>
          <p:nvPr/>
        </p:nvSpPr>
        <p:spPr>
          <a:xfrm>
            <a:off x="432079" y="5933553"/>
            <a:ext cx="4803112" cy="984739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>
                <a:solidFill>
                  <a:srgbClr val="FFFF00"/>
                </a:solidFill>
              </a:rPr>
              <a:t>state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5949E885-75C8-644D-9225-CB4884BF4785}"/>
              </a:ext>
            </a:extLst>
          </p:cNvPr>
          <p:cNvSpPr/>
          <p:nvPr/>
        </p:nvSpPr>
        <p:spPr>
          <a:xfrm>
            <a:off x="9517464" y="1626407"/>
            <a:ext cx="4803112" cy="9847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force-unlock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56D21CDF-F138-EA4D-8B16-15E21FA1B647}"/>
              </a:ext>
            </a:extLst>
          </p:cNvPr>
          <p:cNvSpPr/>
          <p:nvPr/>
        </p:nvSpPr>
        <p:spPr>
          <a:xfrm>
            <a:off x="9517464" y="3069771"/>
            <a:ext cx="4803112" cy="9847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>
                <a:solidFill>
                  <a:srgbClr val="FFFF00"/>
                </a:solidFill>
              </a:rPr>
              <a:t>taint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38BEE08E-6A3C-E448-BC5A-CF96CE8F790A}"/>
              </a:ext>
            </a:extLst>
          </p:cNvPr>
          <p:cNvSpPr/>
          <p:nvPr/>
        </p:nvSpPr>
        <p:spPr>
          <a:xfrm>
            <a:off x="9517464" y="4501662"/>
            <a:ext cx="4803112" cy="9847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 err="1">
                <a:solidFill>
                  <a:srgbClr val="FFFF00"/>
                </a:solidFill>
              </a:rPr>
              <a:t>untaint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FFDC6753-9E98-4747-8011-877DA3FEC988}"/>
              </a:ext>
            </a:extLst>
          </p:cNvPr>
          <p:cNvSpPr/>
          <p:nvPr/>
        </p:nvSpPr>
        <p:spPr>
          <a:xfrm>
            <a:off x="9517464" y="5933553"/>
            <a:ext cx="4803112" cy="9847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apply target</a:t>
            </a:r>
          </a:p>
        </p:txBody>
      </p:sp>
    </p:spTree>
    <p:extLst>
      <p:ext uri="{BB962C8B-B14F-4D97-AF65-F5344CB8AC3E}">
        <p14:creationId xmlns:p14="http://schemas.microsoft.com/office/powerpoint/2010/main" val="244665641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376" y="1852711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7030A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Autoscaling with Launch Templates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Terraform Remote State Datasource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xmlns="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xmlns="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xmlns="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xmlns="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xmlns="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xmlns="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xmlns="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xmlns="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xmlns="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xmlns="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xmlns="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xmlns="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xmlns="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xmlns="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xmlns="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xmlns="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xmlns="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xmlns="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xmlns="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xmlns="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xmlns="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xmlns="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xmlns="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xmlns="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xmlns="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xmlns="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xmlns="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xmlns="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xmlns="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xmlns="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xmlns="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xmlns="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xmlns="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</p:spTree>
    <p:extLst>
      <p:ext uri="{BB962C8B-B14F-4D97-AF65-F5344CB8AC3E}">
        <p14:creationId xmlns:p14="http://schemas.microsoft.com/office/powerpoint/2010/main" val="179052054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2966E7C9-BEAA-F645-B304-BD0856437F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F2510D4E-AA0B-494D-8BD6-163CA776E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Remote State Datasource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91BC796F-C328-3F44-A0D9-036AB0C02440}"/>
              </a:ext>
            </a:extLst>
          </p:cNvPr>
          <p:cNvSpPr/>
          <p:nvPr/>
        </p:nvSpPr>
        <p:spPr>
          <a:xfrm>
            <a:off x="372533" y="1354667"/>
            <a:ext cx="13907911" cy="9934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 </a:t>
            </a:r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 retrieves the </a:t>
            </a:r>
            <a:r>
              <a:rPr lang="en-US" dirty="0">
                <a:solidFill>
                  <a:srgbClr val="FFC000"/>
                </a:solidFill>
              </a:rPr>
              <a:t>root module output values </a:t>
            </a:r>
            <a:r>
              <a:rPr lang="en-US" dirty="0"/>
              <a:t>from some other Terraform configuration, using the latest state snapshot from the remote backend.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C8782D73-469E-4240-8D50-9E60A5D2011D}"/>
              </a:ext>
            </a:extLst>
          </p:cNvPr>
          <p:cNvSpPr/>
          <p:nvPr/>
        </p:nvSpPr>
        <p:spPr>
          <a:xfrm>
            <a:off x="824089" y="2912533"/>
            <a:ext cx="3668889" cy="83537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31F91046-9C64-AC4F-921F-C0B10B50CFD0}"/>
              </a:ext>
            </a:extLst>
          </p:cNvPr>
          <p:cNvSpPr/>
          <p:nvPr/>
        </p:nvSpPr>
        <p:spPr>
          <a:xfrm>
            <a:off x="9860845" y="2912533"/>
            <a:ext cx="3668889" cy="83537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38EA0560-A0B5-7840-A818-B0930D7FEEB6}"/>
              </a:ext>
            </a:extLst>
          </p:cNvPr>
          <p:cNvSpPr/>
          <p:nvPr/>
        </p:nvSpPr>
        <p:spPr>
          <a:xfrm>
            <a:off x="1005840" y="4114800"/>
            <a:ext cx="2996071" cy="222391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C5DA5342-9CF7-F547-8675-7CEEC15ED1B5}"/>
              </a:ext>
            </a:extLst>
          </p:cNvPr>
          <p:cNvSpPr/>
          <p:nvPr/>
        </p:nvSpPr>
        <p:spPr>
          <a:xfrm>
            <a:off x="10197253" y="4114800"/>
            <a:ext cx="2996071" cy="222391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ASG, ALB, Route53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0496927C-F8E6-0544-BCFB-7B7137579346}"/>
              </a:ext>
            </a:extLst>
          </p:cNvPr>
          <p:cNvSpPr/>
          <p:nvPr/>
        </p:nvSpPr>
        <p:spPr>
          <a:xfrm>
            <a:off x="482035" y="6854776"/>
            <a:ext cx="4103510" cy="62088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project-1/</a:t>
            </a:r>
            <a:r>
              <a:rPr lang="en-US" sz="2600" dirty="0" err="1"/>
              <a:t>terraform.tfstate</a:t>
            </a:r>
            <a:endParaRPr lang="en-US" sz="26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39091EE7-36DB-6941-9777-22D8957136A3}"/>
              </a:ext>
            </a:extLst>
          </p:cNvPr>
          <p:cNvSpPr/>
          <p:nvPr/>
        </p:nvSpPr>
        <p:spPr>
          <a:xfrm>
            <a:off x="9793112" y="6854776"/>
            <a:ext cx="4103510" cy="62088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project-2/</a:t>
            </a:r>
            <a:r>
              <a:rPr lang="en-US" sz="2600" dirty="0" err="1"/>
              <a:t>terraform.tfstate</a:t>
            </a:r>
            <a:endParaRPr lang="en-US" sz="26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D4155466-BD6F-AA46-B5DA-25EEF203FC12}"/>
              </a:ext>
            </a:extLst>
          </p:cNvPr>
          <p:cNvSpPr/>
          <p:nvPr/>
        </p:nvSpPr>
        <p:spPr>
          <a:xfrm>
            <a:off x="4967111" y="4687710"/>
            <a:ext cx="4264942" cy="10780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B01B33F5-2084-044F-A73C-B945BC36302C}"/>
              </a:ext>
            </a:extLst>
          </p:cNvPr>
          <p:cNvCxnSpPr>
            <a:stCxn id="9" idx="2"/>
            <a:endCxn id="12" idx="6"/>
          </p:cNvCxnSpPr>
          <p:nvPr/>
        </p:nvCxnSpPr>
        <p:spPr>
          <a:xfrm flipH="1" flipV="1">
            <a:off x="9232053" y="5226755"/>
            <a:ext cx="965200" cy="1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760D5037-ED86-DC41-A6E3-3E470B797985}"/>
              </a:ext>
            </a:extLst>
          </p:cNvPr>
          <p:cNvCxnSpPr>
            <a:cxnSpLocks/>
            <a:stCxn id="12" idx="2"/>
            <a:endCxn id="10" idx="3"/>
          </p:cNvCxnSpPr>
          <p:nvPr/>
        </p:nvCxnSpPr>
        <p:spPr>
          <a:xfrm flipH="1">
            <a:off x="4585545" y="5226755"/>
            <a:ext cx="381566" cy="1938466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44A82AF9-6342-5749-A17C-13C342B6B6B6}"/>
              </a:ext>
            </a:extLst>
          </p:cNvPr>
          <p:cNvCxnSpPr>
            <a:stCxn id="9" idx="2"/>
            <a:endCxn id="12" idx="6"/>
          </p:cNvCxnSpPr>
          <p:nvPr/>
        </p:nvCxnSpPr>
        <p:spPr>
          <a:xfrm flipH="1" flipV="1">
            <a:off x="9232053" y="5226755"/>
            <a:ext cx="965200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xmlns="" id="{7FDC0A09-171D-BC4C-9D6A-D5263FFE35D1}"/>
              </a:ext>
            </a:extLst>
          </p:cNvPr>
          <p:cNvCxnSpPr>
            <a:cxnSpLocks/>
            <a:stCxn id="12" idx="4"/>
            <a:endCxn id="10" idx="3"/>
          </p:cNvCxnSpPr>
          <p:nvPr/>
        </p:nvCxnSpPr>
        <p:spPr>
          <a:xfrm rot="5400000">
            <a:off x="5142853" y="5208492"/>
            <a:ext cx="1399422" cy="251403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12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xmlns="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xmlns="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xmlns="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xmlns="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xmlns="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Terraform Remote State Datasource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xmlns="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xmlns="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xmlns="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xmlns="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84A2FCC5-8FB5-384B-8DAD-EBB70EE778AD}"/>
              </a:ext>
            </a:extLst>
          </p:cNvPr>
          <p:cNvSpPr txBox="1"/>
          <p:nvPr/>
        </p:nvSpPr>
        <p:spPr>
          <a:xfrm>
            <a:off x="10202182" y="352312"/>
            <a:ext cx="3343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tfremoteds.devopsincloud.com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xmlns="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xmlns="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xmlns="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xmlns="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xmlns="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xmlns="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xmlns="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xmlns="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xmlns="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xmlns="" id="{E318ED51-2969-D24F-A9BF-A34CCB0F70DC}"/>
              </a:ext>
            </a:extLst>
          </p:cNvPr>
          <p:cNvSpPr/>
          <p:nvPr/>
        </p:nvSpPr>
        <p:spPr>
          <a:xfrm>
            <a:off x="183231" y="7668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Project-1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xmlns="" id="{CDD60661-BE3A-254C-8A99-57E3772C176D}"/>
              </a:ext>
            </a:extLst>
          </p:cNvPr>
          <p:cNvSpPr/>
          <p:nvPr/>
        </p:nvSpPr>
        <p:spPr>
          <a:xfrm>
            <a:off x="155703" y="26661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Project-2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xmlns="" id="{2D1F6631-2305-FB4E-8AA6-1C5335928662}"/>
              </a:ext>
            </a:extLst>
          </p:cNvPr>
          <p:cNvSpPr/>
          <p:nvPr/>
        </p:nvSpPr>
        <p:spPr>
          <a:xfrm>
            <a:off x="155703" y="3372474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xmlns="" id="{30DBBAD0-39AF-2849-9CA3-60C31B2CD3FD}"/>
              </a:ext>
            </a:extLst>
          </p:cNvPr>
          <p:cNvSpPr/>
          <p:nvPr/>
        </p:nvSpPr>
        <p:spPr>
          <a:xfrm>
            <a:off x="139819" y="406225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Load Balancers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xmlns="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xmlns="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xmlns="" id="{B364C179-FDB6-8F43-B3FA-21E5409A50D4}"/>
              </a:ext>
            </a:extLst>
          </p:cNvPr>
          <p:cNvSpPr/>
          <p:nvPr/>
        </p:nvSpPr>
        <p:spPr>
          <a:xfrm>
            <a:off x="164655" y="1503525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 Resources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xmlns="" id="{0BA749EC-44A7-C641-AD8C-B2D897FA7806}"/>
              </a:ext>
            </a:extLst>
          </p:cNvPr>
          <p:cNvSpPr/>
          <p:nvPr/>
        </p:nvSpPr>
        <p:spPr>
          <a:xfrm>
            <a:off x="135885" y="478765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Route53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xmlns="" id="{0F6F8073-FCAA-FC4D-8AD8-95C76BB3F655}"/>
              </a:ext>
            </a:extLst>
          </p:cNvPr>
          <p:cNvSpPr/>
          <p:nvPr/>
        </p:nvSpPr>
        <p:spPr>
          <a:xfrm>
            <a:off x="109048" y="552484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Certificate Manager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xmlns="" id="{4FBEBC4F-275E-0A47-A10C-C3BD64ABF673}"/>
              </a:ext>
            </a:extLst>
          </p:cNvPr>
          <p:cNvSpPr/>
          <p:nvPr/>
        </p:nvSpPr>
        <p:spPr>
          <a:xfrm>
            <a:off x="119860" y="625711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SNS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xmlns="" id="{3BB3EB89-1413-1D42-954B-2396ABED2C3E}"/>
              </a:ext>
            </a:extLst>
          </p:cNvPr>
          <p:cNvSpPr/>
          <p:nvPr/>
        </p:nvSpPr>
        <p:spPr>
          <a:xfrm>
            <a:off x="104726" y="69722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IAM</a:t>
            </a:r>
          </a:p>
        </p:txBody>
      </p:sp>
    </p:spTree>
    <p:extLst>
      <p:ext uri="{BB962C8B-B14F-4D97-AF65-F5344CB8AC3E}">
        <p14:creationId xmlns:p14="http://schemas.microsoft.com/office/powerpoint/2010/main" val="268710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19" grpId="0" animBg="1"/>
      <p:bldP spid="120" grpId="0" animBg="1"/>
      <p:bldP spid="124" grpId="0" animBg="1"/>
      <p:bldP spid="72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2410E9D4-CD30-0E41-B104-4A823F5943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A1E4524-2579-A649-B54D-3D81D20B8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" y="2463800"/>
            <a:ext cx="4305300" cy="3302000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xmlns="" id="{F6A5AB85-36B7-524C-AA4D-4B586D8E07BD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D0A2FBE-643F-1849-87A0-3A7B1979A872}"/>
              </a:ext>
            </a:extLst>
          </p:cNvPr>
          <p:cNvSpPr/>
          <p:nvPr/>
        </p:nvSpPr>
        <p:spPr>
          <a:xfrm>
            <a:off x="824090" y="2765777"/>
            <a:ext cx="2596444" cy="300002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4F879C53-B329-424D-A538-11FCBFBAEE5C}"/>
              </a:ext>
            </a:extLst>
          </p:cNvPr>
          <p:cNvSpPr/>
          <p:nvPr/>
        </p:nvSpPr>
        <p:spPr>
          <a:xfrm>
            <a:off x="7315200" y="2935818"/>
            <a:ext cx="6344355" cy="20764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Project-1</a:t>
            </a:r>
          </a:p>
          <a:p>
            <a:pPr algn="ctr"/>
            <a:r>
              <a:rPr lang="en-US" sz="3000" dirty="0"/>
              <a:t>Create VPC Resources with Terraform Backend as S3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763F628C-4F79-8E46-98F6-A586928F74F6}"/>
              </a:ext>
            </a:extLst>
          </p:cNvPr>
          <p:cNvCxnSpPr>
            <a:stCxn id="10" idx="2"/>
          </p:cNvCxnSpPr>
          <p:nvPr/>
        </p:nvCxnSpPr>
        <p:spPr>
          <a:xfrm flipH="1">
            <a:off x="3420534" y="3974043"/>
            <a:ext cx="3894666" cy="29174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9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196FC8C4-E579-CA48-832B-65F0B84DD7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814189B2-B42E-E54D-BDF2-284E8469A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Project-1: Terraform Backend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76D4360-43CB-2040-AF13-9D0BD9AFE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978" y="1834849"/>
            <a:ext cx="10303933" cy="553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749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2047786" y="2444154"/>
            <a:ext cx="12053806" cy="4926134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120581" y="1118092"/>
            <a:ext cx="14158890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245821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81" y="1117791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759" y="24477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2864529" y="4034023"/>
            <a:ext cx="1765300" cy="1754588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2874836" y="2775816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242" y="2777876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836" y="404806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267" y="3065376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3512" y="3585659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2844152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152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xmlns="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216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1587100" y="4034022"/>
            <a:ext cx="1765300" cy="170426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1549267" y="2775816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267" y="27742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763" y="403853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xmlns="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5122" y="114093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74" y="91709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9669" y="308335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7815" y="3624078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9669" y="426534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07" y="538540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267" y="425586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6217" y="542435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9257" y="2890277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xmlns="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298463" y="-55994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xmlns="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078262" y="-59920"/>
            <a:ext cx="609668" cy="609668"/>
          </a:xfrm>
          <a:prstGeom prst="rect">
            <a:avLst/>
          </a:prstGeom>
        </p:spPr>
      </p:pic>
      <p:pic>
        <p:nvPicPr>
          <p:cNvPr id="52" name="Graphic 8">
            <a:extLst>
              <a:ext uri="{FF2B5EF4-FFF2-40B4-BE49-F238E27FC236}">
                <a16:creationId xmlns:a16="http://schemas.microsoft.com/office/drawing/2014/main" xmlns="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562" y="279522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3432054" y="432970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2172181" y="433206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0C7C10A-0611-1840-975D-B209E6D8A5DB}"/>
              </a:ext>
            </a:extLst>
          </p:cNvPr>
          <p:cNvSpPr/>
          <p:nvPr/>
        </p:nvSpPr>
        <p:spPr>
          <a:xfrm>
            <a:off x="5195278" y="3596123"/>
            <a:ext cx="1941378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app1.devopsincloud.com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2EB4C164-B035-4B4C-9FE1-028F5FBC8F6D}"/>
              </a:ext>
            </a:extLst>
          </p:cNvPr>
          <p:cNvSpPr/>
          <p:nvPr/>
        </p:nvSpPr>
        <p:spPr>
          <a:xfrm>
            <a:off x="7362692" y="3591409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Any other domain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0F384D8D-D6DD-584B-A7A3-7222DD88B7D7}"/>
              </a:ext>
            </a:extLst>
          </p:cNvPr>
          <p:cNvSpPr/>
          <p:nvPr/>
        </p:nvSpPr>
        <p:spPr>
          <a:xfrm>
            <a:off x="8808669" y="3577821"/>
            <a:ext cx="1980371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app2.devopsincloud.com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C862BABD-857F-B841-AC89-A5BAB610BCC5}"/>
              </a:ext>
            </a:extLst>
          </p:cNvPr>
          <p:cNvSpPr/>
          <p:nvPr/>
        </p:nvSpPr>
        <p:spPr>
          <a:xfrm>
            <a:off x="7362691" y="4019824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xmlns="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759" y="4891478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xmlns="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977" y="487049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33A2158C-D11C-5C4A-BD26-DBECB5EAB5A2}"/>
              </a:ext>
            </a:extLst>
          </p:cNvPr>
          <p:cNvSpPr txBox="1"/>
          <p:nvPr/>
        </p:nvSpPr>
        <p:spPr>
          <a:xfrm>
            <a:off x="3423731" y="495417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7EE0E015-F388-6741-9771-641D5A769A58}"/>
              </a:ext>
            </a:extLst>
          </p:cNvPr>
          <p:cNvSpPr txBox="1"/>
          <p:nvPr/>
        </p:nvSpPr>
        <p:spPr>
          <a:xfrm>
            <a:off x="12201582" y="4953067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xmlns="" id="{C6321897-9F41-304B-8BB2-FAC30488C956}"/>
              </a:ext>
            </a:extLst>
          </p:cNvPr>
          <p:cNvCxnSpPr>
            <a:cxnSpLocks/>
            <a:stCxn id="13" idx="2"/>
            <a:endCxn id="32" idx="3"/>
          </p:cNvCxnSpPr>
          <p:nvPr/>
        </p:nvCxnSpPr>
        <p:spPr>
          <a:xfrm rot="5400000">
            <a:off x="4730890" y="3110074"/>
            <a:ext cx="635097" cy="22350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xmlns="" id="{F56F0D5D-1C88-D946-8290-A9B5ED673764}"/>
              </a:ext>
            </a:extLst>
          </p:cNvPr>
          <p:cNvCxnSpPr>
            <a:cxnSpLocks/>
            <a:stCxn id="13" idx="2"/>
            <a:endCxn id="62" idx="1"/>
          </p:cNvCxnSpPr>
          <p:nvPr/>
        </p:nvCxnSpPr>
        <p:spPr>
          <a:xfrm rot="16200000" flipH="1">
            <a:off x="8850346" y="1225676"/>
            <a:ext cx="637457" cy="60062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xmlns="" id="{DB53FEA0-8F14-3047-8240-B5EC1DC341FB}"/>
              </a:ext>
            </a:extLst>
          </p:cNvPr>
          <p:cNvCxnSpPr>
            <a:cxnSpLocks/>
            <a:stCxn id="56" idx="2"/>
            <a:endCxn id="61" idx="1"/>
          </p:cNvCxnSpPr>
          <p:nvPr/>
        </p:nvCxnSpPr>
        <p:spPr>
          <a:xfrm rot="16200000" flipH="1">
            <a:off x="10361839" y="3328768"/>
            <a:ext cx="1276758" cy="2402727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xmlns="" id="{35A7124D-9F00-AF4A-A0EC-73F1810AFA03}"/>
              </a:ext>
            </a:extLst>
          </p:cNvPr>
          <p:cNvCxnSpPr>
            <a:cxnSpLocks/>
            <a:stCxn id="56" idx="2"/>
            <a:endCxn id="60" idx="3"/>
          </p:cNvCxnSpPr>
          <p:nvPr/>
        </p:nvCxnSpPr>
        <p:spPr>
          <a:xfrm rot="5400000">
            <a:off x="6221788" y="1592552"/>
            <a:ext cx="1277867" cy="587626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xmlns="" id="{4ABBDE77-283F-584C-8800-F19C1AA7C099}"/>
              </a:ext>
            </a:extLst>
          </p:cNvPr>
          <p:cNvCxnSpPr>
            <a:cxnSpLocks/>
            <a:stCxn id="97" idx="2"/>
            <a:endCxn id="37" idx="3"/>
          </p:cNvCxnSpPr>
          <p:nvPr/>
        </p:nvCxnSpPr>
        <p:spPr>
          <a:xfrm rot="5400000">
            <a:off x="8975814" y="-261592"/>
            <a:ext cx="595942" cy="221862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xmlns="" id="{A11BEC06-8507-8E44-A595-D7B89D018936}"/>
              </a:ext>
            </a:extLst>
          </p:cNvPr>
          <p:cNvCxnSpPr>
            <a:cxnSpLocks/>
            <a:stCxn id="52" idx="3"/>
            <a:endCxn id="56" idx="0"/>
          </p:cNvCxnSpPr>
          <p:nvPr/>
        </p:nvCxnSpPr>
        <p:spPr>
          <a:xfrm>
            <a:off x="8220186" y="3079533"/>
            <a:ext cx="1578669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xmlns="" id="{0247DC25-44BE-BA49-8803-5294F8470931}"/>
              </a:ext>
            </a:extLst>
          </p:cNvPr>
          <p:cNvCxnSpPr>
            <a:cxnSpLocks/>
            <a:endCxn id="13" idx="0"/>
          </p:cNvCxnSpPr>
          <p:nvPr/>
        </p:nvCxnSpPr>
        <p:spPr>
          <a:xfrm rot="10800000" flipV="1">
            <a:off x="6165968" y="3052513"/>
            <a:ext cx="1485597" cy="543610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xmlns="" id="{70C7844D-F608-BC41-9A9B-EAC8C3035FEE}"/>
              </a:ext>
            </a:extLst>
          </p:cNvPr>
          <p:cNvCxnSpPr>
            <a:cxnSpLocks/>
            <a:stCxn id="74" idx="2"/>
            <a:endCxn id="37" idx="1"/>
          </p:cNvCxnSpPr>
          <p:nvPr/>
        </p:nvCxnSpPr>
        <p:spPr>
          <a:xfrm rot="16200000" flipH="1">
            <a:off x="6359277" y="-202307"/>
            <a:ext cx="592016" cy="2103977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xmlns="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56" y="277278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xmlns="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285" y="3537339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xmlns="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904" y="1653772"/>
            <a:ext cx="661940" cy="661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xmlns="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764" y="1915756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05B18A82-5C09-774F-99C6-A5AA313BCFB9}"/>
              </a:ext>
            </a:extLst>
          </p:cNvPr>
          <p:cNvSpPr txBox="1"/>
          <p:nvPr/>
        </p:nvSpPr>
        <p:spPr>
          <a:xfrm>
            <a:off x="3406333" y="539227"/>
            <a:ext cx="2901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http://app1.devopsincloud.com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CEC879A8-765C-8040-B606-65715EB68C2F}"/>
              </a:ext>
            </a:extLst>
          </p:cNvPr>
          <p:cNvSpPr txBox="1"/>
          <p:nvPr/>
        </p:nvSpPr>
        <p:spPr>
          <a:xfrm>
            <a:off x="10078262" y="537213"/>
            <a:ext cx="2901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http://app2.devopsincloud.com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26F52C11-5335-3841-837F-0F52EF9ECFBE}"/>
              </a:ext>
            </a:extLst>
          </p:cNvPr>
          <p:cNvSpPr/>
          <p:nvPr/>
        </p:nvSpPr>
        <p:spPr>
          <a:xfrm>
            <a:off x="9945788" y="2858082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39320" y="5641154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0CB4638-90FE-B343-B6D6-680D693FFAD2}"/>
              </a:ext>
            </a:extLst>
          </p:cNvPr>
          <p:cNvSpPr/>
          <p:nvPr/>
        </p:nvSpPr>
        <p:spPr>
          <a:xfrm>
            <a:off x="5095297" y="2657629"/>
            <a:ext cx="6036105" cy="199148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231BD221-2ED0-F74A-B0E1-DC1A75F80D41}"/>
              </a:ext>
            </a:extLst>
          </p:cNvPr>
          <p:cNvSpPr/>
          <p:nvPr/>
        </p:nvSpPr>
        <p:spPr>
          <a:xfrm>
            <a:off x="152179" y="64629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Host Header Based Routing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xmlns="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631040" y="-55994"/>
            <a:ext cx="609668" cy="60966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6F3DA2C3-E968-6045-83AD-C5E72692BEFB}"/>
              </a:ext>
            </a:extLst>
          </p:cNvPr>
          <p:cNvSpPr txBox="1"/>
          <p:nvPr/>
        </p:nvSpPr>
        <p:spPr>
          <a:xfrm>
            <a:off x="6699750" y="466863"/>
            <a:ext cx="3051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myapps.devopsincloud.com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8DCBAFBC-4EB7-9842-AFF9-9988228D5E00}"/>
              </a:ext>
            </a:extLst>
          </p:cNvPr>
          <p:cNvCxnSpPr>
            <a:cxnSpLocks/>
            <a:stCxn id="71" idx="2"/>
            <a:endCxn id="37" idx="0"/>
          </p:cNvCxnSpPr>
          <p:nvPr/>
        </p:nvCxnSpPr>
        <p:spPr>
          <a:xfrm>
            <a:off x="7935874" y="553674"/>
            <a:ext cx="0" cy="36341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915352" y="3363845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1B1CF307-69D0-6C47-A10F-8AFF95B556DE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915351" y="3905341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xmlns="" id="{3899BB5A-0E98-0644-BED4-EE813189018D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935874" y="1374290"/>
            <a:ext cx="0" cy="27948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xmlns="" id="{45B2DD62-EB42-994B-B0FA-DDE1109E6061}"/>
              </a:ext>
            </a:extLst>
          </p:cNvPr>
          <p:cNvCxnSpPr>
            <a:cxnSpLocks/>
            <a:stCxn id="93" idx="2"/>
            <a:endCxn id="52" idx="0"/>
          </p:cNvCxnSpPr>
          <p:nvPr/>
        </p:nvCxnSpPr>
        <p:spPr>
          <a:xfrm>
            <a:off x="7935874" y="2315712"/>
            <a:ext cx="0" cy="479509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13258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2410E9D4-CD30-0E41-B104-4A823F5943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xmlns="" id="{F6A5AB85-36B7-524C-AA4D-4B586D8E07BD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1FF0FB1-BD78-164D-9AA5-B2192BDE7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93" y="50243"/>
            <a:ext cx="3836793" cy="75409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604475A-FBCC-2F42-8472-290D37927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389" y="6918121"/>
            <a:ext cx="4271434" cy="6731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4775375B-D7D0-5D48-8D78-0A48AA4B73E9}"/>
              </a:ext>
            </a:extLst>
          </p:cNvPr>
          <p:cNvSpPr/>
          <p:nvPr/>
        </p:nvSpPr>
        <p:spPr>
          <a:xfrm>
            <a:off x="219893" y="982133"/>
            <a:ext cx="3313529" cy="284936"/>
          </a:xfrm>
          <a:prstGeom prst="roundRect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BDEFBBE2-99E6-954A-B16F-32CAE2BB88E7}"/>
              </a:ext>
            </a:extLst>
          </p:cNvPr>
          <p:cNvSpPr/>
          <p:nvPr/>
        </p:nvSpPr>
        <p:spPr>
          <a:xfrm>
            <a:off x="5858933" y="1478844"/>
            <a:ext cx="8551574" cy="86924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Remote State Datasource Definition which will reference the Project-1 state file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98914348-005D-1E49-9E4E-B133C052D785}"/>
              </a:ext>
            </a:extLst>
          </p:cNvPr>
          <p:cNvCxnSpPr>
            <a:stCxn id="8" idx="1"/>
            <a:endCxn id="7" idx="3"/>
          </p:cNvCxnSpPr>
          <p:nvPr/>
        </p:nvCxnSpPr>
        <p:spPr>
          <a:xfrm flipH="1" flipV="1">
            <a:off x="3533422" y="1124601"/>
            <a:ext cx="2325511" cy="78886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5329E24B-7954-6E4D-BF26-CE73B62F897D}"/>
              </a:ext>
            </a:extLst>
          </p:cNvPr>
          <p:cNvSpPr/>
          <p:nvPr/>
        </p:nvSpPr>
        <p:spPr>
          <a:xfrm>
            <a:off x="5858933" y="3131682"/>
            <a:ext cx="8235485" cy="30028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Project-2</a:t>
            </a:r>
          </a:p>
          <a:p>
            <a:pPr algn="ctr"/>
            <a:r>
              <a:rPr lang="en-US" sz="3000" dirty="0"/>
              <a:t>In this project, we will create Autoscaling Groups, Application Load Balancers in VPC created using Project-1 using Terraform Remote State Datasource.</a:t>
            </a:r>
          </a:p>
        </p:txBody>
      </p:sp>
    </p:spTree>
    <p:extLst>
      <p:ext uri="{BB962C8B-B14F-4D97-AF65-F5344CB8AC3E}">
        <p14:creationId xmlns:p14="http://schemas.microsoft.com/office/powerpoint/2010/main" val="157576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196FC8C4-E579-CA48-832B-65F0B84DD7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814189B2-B42E-E54D-BDF2-284E8469A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Project-2: Terraform Remote State Datasource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5080D03-17CE-7C4F-AB25-5A18DCA04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657350"/>
            <a:ext cx="114300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52709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196FC8C4-E579-CA48-832B-65F0B84DD7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814189B2-B42E-E54D-BDF2-284E8469A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Project-2: Terraform Backend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9587714-76CE-F64B-9EF9-1F953BB1E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423" y="1461658"/>
            <a:ext cx="112268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317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376" y="1852711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7030A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Autoscaling with Launch Templates</a:t>
            </a:r>
          </a:p>
          <a:p>
            <a:pPr marL="0" indent="0" algn="ctr">
              <a:buNone/>
            </a:pPr>
            <a:r>
              <a:rPr lang="en-US" sz="4000" b="1" dirty="0" err="1">
                <a:solidFill>
                  <a:srgbClr val="C00000"/>
                </a:solidFill>
              </a:rPr>
              <a:t>IaC</a:t>
            </a:r>
            <a:r>
              <a:rPr lang="en-US" sz="4000" b="1" dirty="0">
                <a:solidFill>
                  <a:srgbClr val="C00000"/>
                </a:solidFill>
              </a:rPr>
              <a:t> DevOps with AWS </a:t>
            </a:r>
            <a:r>
              <a:rPr lang="en-US" sz="4000" b="1" dirty="0" err="1">
                <a:solidFill>
                  <a:srgbClr val="C00000"/>
                </a:solidFill>
              </a:rPr>
              <a:t>CodePipeline</a:t>
            </a:r>
            <a:endParaRPr lang="en-US" sz="4000" b="1" dirty="0">
              <a:solidFill>
                <a:srgbClr val="C0000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xmlns="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xmlns="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xmlns="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xmlns="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xmlns="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xmlns="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xmlns="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xmlns="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xmlns="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xmlns="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xmlns="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xmlns="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xmlns="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xmlns="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xmlns="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xmlns="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xmlns="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xmlns="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xmlns="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xmlns="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xmlns="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xmlns="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xmlns="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xmlns="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xmlns="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xmlns="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xmlns="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xmlns="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xmlns="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xmlns="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xmlns="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xmlns="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xmlns="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pic>
        <p:nvPicPr>
          <p:cNvPr id="43" name="Graphic 8">
            <a:extLst>
              <a:ext uri="{FF2B5EF4-FFF2-40B4-BE49-F238E27FC236}">
                <a16:creationId xmlns:a16="http://schemas.microsoft.com/office/drawing/2014/main" xmlns="" id="{05AC7B1E-56EC-B14A-A3C7-474E995F4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6672" y="499987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9">
            <a:extLst>
              <a:ext uri="{FF2B5EF4-FFF2-40B4-BE49-F238E27FC236}">
                <a16:creationId xmlns:a16="http://schemas.microsoft.com/office/drawing/2014/main" xmlns="" id="{CD0F1DAE-7F2D-B243-ABED-051AF5254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6897" y="5763463"/>
            <a:ext cx="22399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Storage Service (Amazon S3)</a:t>
            </a:r>
          </a:p>
        </p:txBody>
      </p:sp>
      <p:pic>
        <p:nvPicPr>
          <p:cNvPr id="49" name="Graphic 23">
            <a:extLst>
              <a:ext uri="{FF2B5EF4-FFF2-40B4-BE49-F238E27FC236}">
                <a16:creationId xmlns:a16="http://schemas.microsoft.com/office/drawing/2014/main" xmlns="" id="{17948C21-6A81-2044-88C1-A40A10F16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5278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12">
            <a:extLst>
              <a:ext uri="{FF2B5EF4-FFF2-40B4-BE49-F238E27FC236}">
                <a16:creationId xmlns:a16="http://schemas.microsoft.com/office/drawing/2014/main" xmlns="" id="{F759714B-C757-6C40-9072-4A915AB45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79321" y="7205414"/>
            <a:ext cx="15097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DynamoDB</a:t>
            </a:r>
          </a:p>
        </p:txBody>
      </p:sp>
      <p:pic>
        <p:nvPicPr>
          <p:cNvPr id="51" name="Graphic 6">
            <a:extLst>
              <a:ext uri="{FF2B5EF4-FFF2-40B4-BE49-F238E27FC236}">
                <a16:creationId xmlns:a16="http://schemas.microsoft.com/office/drawing/2014/main" xmlns="" id="{60B4E4BB-1944-D64F-AEAE-86ED1EB19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53" y="220485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9">
            <a:extLst>
              <a:ext uri="{FF2B5EF4-FFF2-40B4-BE49-F238E27FC236}">
                <a16:creationId xmlns:a16="http://schemas.microsoft.com/office/drawing/2014/main" xmlns="" id="{AB87F8F2-C465-5843-9119-A7B3CD4461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7" y="2975285"/>
            <a:ext cx="14089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CodePipeline</a:t>
            </a:r>
          </a:p>
        </p:txBody>
      </p:sp>
      <p:pic>
        <p:nvPicPr>
          <p:cNvPr id="53" name="Graphic 19">
            <a:extLst>
              <a:ext uri="{FF2B5EF4-FFF2-40B4-BE49-F238E27FC236}">
                <a16:creationId xmlns:a16="http://schemas.microsoft.com/office/drawing/2014/main" xmlns="" id="{A0117E6D-9DBC-664E-91A7-C7FD75D05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56" y="378772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11">
            <a:extLst>
              <a:ext uri="{FF2B5EF4-FFF2-40B4-BE49-F238E27FC236}">
                <a16:creationId xmlns:a16="http://schemas.microsoft.com/office/drawing/2014/main" xmlns="" id="{F305FC29-F854-5A46-8A5B-4E146F2FB6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7" y="4571453"/>
            <a:ext cx="140891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CodeBuild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76AEA70E-4C28-1A47-853E-E2041A297E5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66691" y="5083753"/>
            <a:ext cx="828675" cy="762000"/>
          </a:xfrm>
          <a:prstGeom prst="rect">
            <a:avLst/>
          </a:prstGeom>
        </p:spPr>
      </p:pic>
      <p:sp>
        <p:nvSpPr>
          <p:cNvPr id="56" name="TextBox 11">
            <a:extLst>
              <a:ext uri="{FF2B5EF4-FFF2-40B4-BE49-F238E27FC236}">
                <a16:creationId xmlns:a16="http://schemas.microsoft.com/office/drawing/2014/main" xmlns="" id="{3AC757E2-9165-8641-A35E-48DC2128B2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154" y="5899675"/>
            <a:ext cx="9702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65171479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210F23A-F6C8-004A-97D0-070C81917D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Graphic 6">
            <a:extLst>
              <a:ext uri="{FF2B5EF4-FFF2-40B4-BE49-F238E27FC236}">
                <a16:creationId xmlns:a16="http://schemas.microsoft.com/office/drawing/2014/main" xmlns="" id="{A2A98971-0973-8943-A84F-4E182D695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61076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xmlns="" id="{262D57E6-053F-AC4D-9E9A-331B2ADD2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6998" y="251995"/>
            <a:ext cx="201120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CodePipeline</a:t>
            </a:r>
          </a:p>
        </p:txBody>
      </p:sp>
      <p:pic>
        <p:nvPicPr>
          <p:cNvPr id="7" name="Graphic 19">
            <a:extLst>
              <a:ext uri="{FF2B5EF4-FFF2-40B4-BE49-F238E27FC236}">
                <a16:creationId xmlns:a16="http://schemas.microsoft.com/office/drawing/2014/main" xmlns="" id="{00260482-CFA6-634A-9499-E92D975C0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655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xmlns="" id="{64CCB776-0AAD-CF48-A891-42791CC67E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1912" y="3990081"/>
            <a:ext cx="17774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CodeBuild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9365A9D-8C45-634F-8E60-983E0EAB7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622" y="3174159"/>
            <a:ext cx="828675" cy="762000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xmlns="" id="{6775EE50-8139-354C-8A43-1930C249C0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3085" y="3990081"/>
            <a:ext cx="9702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GitHub</a:t>
            </a: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xmlns="" id="{4F8A15BD-5918-634C-9535-CADD9D9C61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9131" y="3990081"/>
            <a:ext cx="9105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</a:t>
            </a:r>
          </a:p>
        </p:txBody>
      </p:sp>
      <p:pic>
        <p:nvPicPr>
          <p:cNvPr id="12" name="Graphic 6">
            <a:extLst>
              <a:ext uri="{FF2B5EF4-FFF2-40B4-BE49-F238E27FC236}">
                <a16:creationId xmlns:a16="http://schemas.microsoft.com/office/drawing/2014/main" xmlns="" id="{523C0031-59F3-354C-B39E-4D1E1DC87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391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xmlns="" id="{D845587F-25AE-1745-92DC-2BA5E956EA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03717" y="3070053"/>
            <a:ext cx="970211" cy="970211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541C16BE-ACDE-794C-928F-8171E9137FF3}"/>
              </a:ext>
            </a:extLst>
          </p:cNvPr>
          <p:cNvSpPr/>
          <p:nvPr/>
        </p:nvSpPr>
        <p:spPr>
          <a:xfrm>
            <a:off x="4633377" y="256745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xmlns="" id="{F0911E18-7FAB-914C-A70E-4F9D12D2E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1380" y="2605123"/>
            <a:ext cx="147506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Dev Deploy </a:t>
            </a:r>
          </a:p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67245EA0-853C-644B-8D21-65295F368FF4}"/>
              </a:ext>
            </a:extLst>
          </p:cNvPr>
          <p:cNvSpPr/>
          <p:nvPr/>
        </p:nvSpPr>
        <p:spPr>
          <a:xfrm>
            <a:off x="7461950" y="258139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xmlns="" id="{2B74AB05-7FC1-2C48-A4B1-598F15B01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0478" y="2679558"/>
            <a:ext cx="183304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Manual Approval Stage</a:t>
            </a:r>
          </a:p>
        </p:txBody>
      </p:sp>
      <p:pic>
        <p:nvPicPr>
          <p:cNvPr id="18" name="Graphic 19">
            <a:extLst>
              <a:ext uri="{FF2B5EF4-FFF2-40B4-BE49-F238E27FC236}">
                <a16:creationId xmlns:a16="http://schemas.microsoft.com/office/drawing/2014/main" xmlns="" id="{A5B5DFF9-E2AE-2248-8108-4B97102C8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286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1">
            <a:extLst>
              <a:ext uri="{FF2B5EF4-FFF2-40B4-BE49-F238E27FC236}">
                <a16:creationId xmlns:a16="http://schemas.microsoft.com/office/drawing/2014/main" xmlns="" id="{49FA8E1D-1262-2844-967F-41FE877D84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47543" y="3990081"/>
            <a:ext cx="17774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CodeBuild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4B98A59C-D43D-FC41-BD9A-5F0AA0BB3F2F}"/>
              </a:ext>
            </a:extLst>
          </p:cNvPr>
          <p:cNvSpPr/>
          <p:nvPr/>
        </p:nvSpPr>
        <p:spPr>
          <a:xfrm>
            <a:off x="10279008" y="256745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xmlns="" id="{945BE628-E72A-0D49-94DD-47FFE004F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09263" y="2615788"/>
            <a:ext cx="16639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 Deploy </a:t>
            </a:r>
          </a:p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3A1921CF-3C85-7A4F-AD9E-010C2FDEBB6F}"/>
              </a:ext>
            </a:extLst>
          </p:cNvPr>
          <p:cNvSpPr/>
          <p:nvPr/>
        </p:nvSpPr>
        <p:spPr>
          <a:xfrm>
            <a:off x="2230484" y="185057"/>
            <a:ext cx="10583754" cy="4789283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xmlns="" id="{67E77189-BB12-434A-A633-ED66515819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715" y="3998679"/>
            <a:ext cx="11330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Developer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B385C1E6-F162-F248-BB76-CCA48A4704EC}"/>
              </a:ext>
            </a:extLst>
          </p:cNvPr>
          <p:cNvCxnSpPr>
            <a:stCxn id="13" idx="3"/>
            <a:endCxn id="9" idx="1"/>
          </p:cNvCxnSpPr>
          <p:nvPr/>
        </p:nvCxnSpPr>
        <p:spPr>
          <a:xfrm>
            <a:off x="1173928" y="3555159"/>
            <a:ext cx="1650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086EF619-DE14-594D-AF91-5B7CB235CA3D}"/>
              </a:ext>
            </a:extLst>
          </p:cNvPr>
          <p:cNvCxnSpPr>
            <a:stCxn id="9" idx="0"/>
            <a:endCxn id="5" idx="1"/>
          </p:cNvCxnSpPr>
          <p:nvPr/>
        </p:nvCxnSpPr>
        <p:spPr>
          <a:xfrm flipV="1">
            <a:off x="3238960" y="991764"/>
            <a:ext cx="3695240" cy="21823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6670E0E7-226C-B842-9853-155E6377E9DC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flipH="1">
            <a:off x="5590656" y="1372764"/>
            <a:ext cx="1724544" cy="119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B9783F0B-66E4-E445-A268-31562D6FF7CB}"/>
              </a:ext>
            </a:extLst>
          </p:cNvPr>
          <p:cNvCxnSpPr>
            <a:stCxn id="5" idx="2"/>
            <a:endCxn id="16" idx="0"/>
          </p:cNvCxnSpPr>
          <p:nvPr/>
        </p:nvCxnSpPr>
        <p:spPr>
          <a:xfrm>
            <a:off x="7315200" y="1372764"/>
            <a:ext cx="1104029" cy="12086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5580E719-7FF1-1942-8DDB-4D503D4085C8}"/>
              </a:ext>
            </a:extLst>
          </p:cNvPr>
          <p:cNvCxnSpPr>
            <a:stCxn id="5" idx="2"/>
            <a:endCxn id="20" idx="0"/>
          </p:cNvCxnSpPr>
          <p:nvPr/>
        </p:nvCxnSpPr>
        <p:spPr>
          <a:xfrm>
            <a:off x="7315200" y="1372764"/>
            <a:ext cx="3921087" cy="119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Graphic 39" descr="User with solid fill">
            <a:extLst>
              <a:ext uri="{FF2B5EF4-FFF2-40B4-BE49-F238E27FC236}">
                <a16:creationId xmlns:a16="http://schemas.microsoft.com/office/drawing/2014/main" xmlns="" id="{72FF6460-4B28-0742-A698-E1F84E6EC0E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3309212" y="2689053"/>
            <a:ext cx="970211" cy="970211"/>
          </a:xfrm>
          <a:prstGeom prst="rect">
            <a:avLst/>
          </a:prstGeom>
        </p:spPr>
      </p:pic>
      <p:sp>
        <p:nvSpPr>
          <p:cNvPr id="41" name="TextBox 11">
            <a:extLst>
              <a:ext uri="{FF2B5EF4-FFF2-40B4-BE49-F238E27FC236}">
                <a16:creationId xmlns:a16="http://schemas.microsoft.com/office/drawing/2014/main" xmlns="" id="{6EEF6663-DF26-3348-8D9C-5C10C9FD38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51705" y="2363119"/>
            <a:ext cx="11330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sp>
        <p:nvSpPr>
          <p:cNvPr id="42" name="TextBox 18">
            <a:extLst>
              <a:ext uri="{FF2B5EF4-FFF2-40B4-BE49-F238E27FC236}">
                <a16:creationId xmlns:a16="http://schemas.microsoft.com/office/drawing/2014/main" xmlns="" id="{09AE344A-F092-0B42-B2E5-8E4B69E98A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0039" y="4943581"/>
            <a:ext cx="138588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notification</a:t>
            </a:r>
          </a:p>
        </p:txBody>
      </p:sp>
      <p:pic>
        <p:nvPicPr>
          <p:cNvPr id="43" name="Graphic 6">
            <a:extLst>
              <a:ext uri="{FF2B5EF4-FFF2-40B4-BE49-F238E27FC236}">
                <a16:creationId xmlns:a16="http://schemas.microsoft.com/office/drawing/2014/main" xmlns="" id="{73402A92-F036-DC4E-AA8D-901C725C3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2068" y="441811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xmlns="" id="{3DF19A4B-6DE2-9C4A-A62F-901F8DD549BD}"/>
              </a:ext>
            </a:extLst>
          </p:cNvPr>
          <p:cNvCxnSpPr>
            <a:stCxn id="16" idx="2"/>
            <a:endCxn id="43" idx="1"/>
          </p:cNvCxnSpPr>
          <p:nvPr/>
        </p:nvCxnSpPr>
        <p:spPr>
          <a:xfrm rot="16200000" flipH="1">
            <a:off x="10878173" y="1952824"/>
            <a:ext cx="234950" cy="515283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2BDB9B99-7145-9547-A2A3-A02212440922}"/>
              </a:ext>
            </a:extLst>
          </p:cNvPr>
          <p:cNvCxnSpPr>
            <a:stCxn id="43" idx="0"/>
            <a:endCxn id="40" idx="2"/>
          </p:cNvCxnSpPr>
          <p:nvPr/>
        </p:nvCxnSpPr>
        <p:spPr>
          <a:xfrm flipH="1" flipV="1">
            <a:off x="13794318" y="3659264"/>
            <a:ext cx="6350" cy="7588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8F9C5D6C-C04E-0A44-AD25-731ADB6447D7}"/>
              </a:ext>
            </a:extLst>
          </p:cNvPr>
          <p:cNvSpPr/>
          <p:nvPr/>
        </p:nvSpPr>
        <p:spPr>
          <a:xfrm>
            <a:off x="2256423" y="5272966"/>
            <a:ext cx="5183144" cy="2175615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raphic 20">
            <a:extLst>
              <a:ext uri="{FF2B5EF4-FFF2-40B4-BE49-F238E27FC236}">
                <a16:creationId xmlns:a16="http://schemas.microsoft.com/office/drawing/2014/main" xmlns="" id="{8D110820-4386-1046-BEC2-FA63A9809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940" y="5414776"/>
            <a:ext cx="624512" cy="62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12">
            <a:extLst>
              <a:ext uri="{FF2B5EF4-FFF2-40B4-BE49-F238E27FC236}">
                <a16:creationId xmlns:a16="http://schemas.microsoft.com/office/drawing/2014/main" xmlns="" id="{5DF59051-C16A-7943-880C-8DE791582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3272" y="6039288"/>
            <a:ext cx="9458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Certificate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pic>
        <p:nvPicPr>
          <p:cNvPr id="59" name="Graphic 24">
            <a:extLst>
              <a:ext uri="{FF2B5EF4-FFF2-40B4-BE49-F238E27FC236}">
                <a16:creationId xmlns:a16="http://schemas.microsoft.com/office/drawing/2014/main" xmlns="" id="{A45A6B57-4473-234C-A6EA-8E14589AB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894" y="6422066"/>
            <a:ext cx="616486" cy="616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9">
            <a:extLst>
              <a:ext uri="{FF2B5EF4-FFF2-40B4-BE49-F238E27FC236}">
                <a16:creationId xmlns:a16="http://schemas.microsoft.com/office/drawing/2014/main" xmlns="" id="{34B9BD27-9CA2-7343-8C90-D987CE96E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8359" y="7061782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SNS</a:t>
            </a:r>
          </a:p>
        </p:txBody>
      </p:sp>
      <p:pic>
        <p:nvPicPr>
          <p:cNvPr id="61" name="Graphic 13">
            <a:extLst>
              <a:ext uri="{FF2B5EF4-FFF2-40B4-BE49-F238E27FC236}">
                <a16:creationId xmlns:a16="http://schemas.microsoft.com/office/drawing/2014/main" xmlns="" id="{11B8E305-1B50-4642-BB18-4A59FCFA0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340" y="5420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14">
            <a:extLst>
              <a:ext uri="{FF2B5EF4-FFF2-40B4-BE49-F238E27FC236}">
                <a16:creationId xmlns:a16="http://schemas.microsoft.com/office/drawing/2014/main" xmlns="" id="{129D1F41-539E-6D40-A4B3-ECB7B08E37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7987" y="5976601"/>
            <a:ext cx="1038765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</a:t>
            </a:r>
          </a:p>
        </p:txBody>
      </p:sp>
      <p:pic>
        <p:nvPicPr>
          <p:cNvPr id="63" name="Graphic 27">
            <a:extLst>
              <a:ext uri="{FF2B5EF4-FFF2-40B4-BE49-F238E27FC236}">
                <a16:creationId xmlns:a16="http://schemas.microsoft.com/office/drawing/2014/main" xmlns="" id="{A0457528-C9AF-9B43-9887-B58EE4337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883" y="5412598"/>
            <a:ext cx="608289" cy="60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TextBox 26">
            <a:extLst>
              <a:ext uri="{FF2B5EF4-FFF2-40B4-BE49-F238E27FC236}">
                <a16:creationId xmlns:a16="http://schemas.microsoft.com/office/drawing/2014/main" xmlns="" id="{6ACE8B4C-975F-2A4C-A22A-97BEA46522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0566" y="6039288"/>
            <a:ext cx="1091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 Scaling</a:t>
            </a:r>
          </a:p>
        </p:txBody>
      </p:sp>
      <p:sp>
        <p:nvSpPr>
          <p:cNvPr id="65" name="TextBox 21">
            <a:extLst>
              <a:ext uri="{FF2B5EF4-FFF2-40B4-BE49-F238E27FC236}">
                <a16:creationId xmlns:a16="http://schemas.microsoft.com/office/drawing/2014/main" xmlns="" id="{1BFBF835-5B1F-A746-801C-A5C5F8796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592" y="5934741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66" name="Graphic 8">
            <a:extLst>
              <a:ext uri="{FF2B5EF4-FFF2-40B4-BE49-F238E27FC236}">
                <a16:creationId xmlns:a16="http://schemas.microsoft.com/office/drawing/2014/main" xmlns="" id="{7257C761-16EB-D946-8EFF-43B37AC3A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595" y="5407977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Graphic 21">
            <a:extLst>
              <a:ext uri="{FF2B5EF4-FFF2-40B4-BE49-F238E27FC236}">
                <a16:creationId xmlns:a16="http://schemas.microsoft.com/office/drawing/2014/main" xmlns="" id="{9FC09593-9255-214B-AE34-F46154ACC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008" y="541259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TextBox 12">
            <a:extLst>
              <a:ext uri="{FF2B5EF4-FFF2-40B4-BE49-F238E27FC236}">
                <a16:creationId xmlns:a16="http://schemas.microsoft.com/office/drawing/2014/main" xmlns="" id="{1332F915-5180-8C4C-94A5-562BE1753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4682" y="6080157"/>
            <a:ext cx="918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53</a:t>
            </a:r>
          </a:p>
        </p:txBody>
      </p:sp>
      <p:pic>
        <p:nvPicPr>
          <p:cNvPr id="69" name="Graphic 17">
            <a:extLst>
              <a:ext uri="{FF2B5EF4-FFF2-40B4-BE49-F238E27FC236}">
                <a16:creationId xmlns:a16="http://schemas.microsoft.com/office/drawing/2014/main" xmlns="" id="{F653BBFC-849D-C14F-92CD-7F104FB75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129" y="6410917"/>
            <a:ext cx="616485" cy="616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18">
            <a:extLst>
              <a:ext uri="{FF2B5EF4-FFF2-40B4-BE49-F238E27FC236}">
                <a16:creationId xmlns:a16="http://schemas.microsoft.com/office/drawing/2014/main" xmlns="" id="{07CCBC8C-6EED-4E46-A84A-633A3C072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9585" y="6974234"/>
            <a:ext cx="11748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</a:t>
            </a:r>
          </a:p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</a:t>
            </a:r>
          </a:p>
        </p:txBody>
      </p:sp>
      <p:pic>
        <p:nvPicPr>
          <p:cNvPr id="71" name="Graphic 19">
            <a:extLst>
              <a:ext uri="{FF2B5EF4-FFF2-40B4-BE49-F238E27FC236}">
                <a16:creationId xmlns:a16="http://schemas.microsoft.com/office/drawing/2014/main" xmlns="" id="{A283BAB8-24C4-B545-8146-9FEF6A71B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165" y="6480198"/>
            <a:ext cx="584072" cy="58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xmlns="" id="{D7FF28DA-A2B2-3A4E-853E-543F5686D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5374" y="7109559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FB28B26-2432-284E-8612-B50ED5DDEE34}"/>
              </a:ext>
            </a:extLst>
          </p:cNvPr>
          <p:cNvSpPr/>
          <p:nvPr/>
        </p:nvSpPr>
        <p:spPr>
          <a:xfrm>
            <a:off x="6058803" y="6768725"/>
            <a:ext cx="1249670" cy="58611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Dev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xmlns="" id="{DD3237F1-8325-A34B-8C9E-E53DF5F15B84}"/>
              </a:ext>
            </a:extLst>
          </p:cNvPr>
          <p:cNvSpPr/>
          <p:nvPr/>
        </p:nvSpPr>
        <p:spPr>
          <a:xfrm>
            <a:off x="7644809" y="5272966"/>
            <a:ext cx="5183144" cy="2175615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Graphic 20">
            <a:extLst>
              <a:ext uri="{FF2B5EF4-FFF2-40B4-BE49-F238E27FC236}">
                <a16:creationId xmlns:a16="http://schemas.microsoft.com/office/drawing/2014/main" xmlns="" id="{BDBD0E65-46BE-6D47-8B1C-63803177A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326" y="5414776"/>
            <a:ext cx="624512" cy="62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12">
            <a:extLst>
              <a:ext uri="{FF2B5EF4-FFF2-40B4-BE49-F238E27FC236}">
                <a16:creationId xmlns:a16="http://schemas.microsoft.com/office/drawing/2014/main" xmlns="" id="{6D9AD518-426C-8E4A-AE3C-BCFEAE10D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1658" y="6039288"/>
            <a:ext cx="9458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Certificate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pic>
        <p:nvPicPr>
          <p:cNvPr id="78" name="Graphic 24">
            <a:extLst>
              <a:ext uri="{FF2B5EF4-FFF2-40B4-BE49-F238E27FC236}">
                <a16:creationId xmlns:a16="http://schemas.microsoft.com/office/drawing/2014/main" xmlns="" id="{63ED16A5-0A35-0B4D-9EFA-D16F8EC66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280" y="6422066"/>
            <a:ext cx="616486" cy="616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TextBox 9">
            <a:extLst>
              <a:ext uri="{FF2B5EF4-FFF2-40B4-BE49-F238E27FC236}">
                <a16:creationId xmlns:a16="http://schemas.microsoft.com/office/drawing/2014/main" xmlns="" id="{DE0DD374-62AD-BB44-9110-88F799E92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153" y="7115094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SNS</a:t>
            </a:r>
          </a:p>
        </p:txBody>
      </p:sp>
      <p:pic>
        <p:nvPicPr>
          <p:cNvPr id="80" name="Graphic 13">
            <a:extLst>
              <a:ext uri="{FF2B5EF4-FFF2-40B4-BE49-F238E27FC236}">
                <a16:creationId xmlns:a16="http://schemas.microsoft.com/office/drawing/2014/main" xmlns="" id="{CFFD05DD-828E-8545-AA01-BDFA4BC8F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0726" y="5420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4">
            <a:extLst>
              <a:ext uri="{FF2B5EF4-FFF2-40B4-BE49-F238E27FC236}">
                <a16:creationId xmlns:a16="http://schemas.microsoft.com/office/drawing/2014/main" xmlns="" id="{902279FD-1BCF-1640-9D61-D4800E3EDF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6373" y="5976601"/>
            <a:ext cx="1038765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</a:t>
            </a:r>
          </a:p>
        </p:txBody>
      </p:sp>
      <p:pic>
        <p:nvPicPr>
          <p:cNvPr id="82" name="Graphic 27">
            <a:extLst>
              <a:ext uri="{FF2B5EF4-FFF2-40B4-BE49-F238E27FC236}">
                <a16:creationId xmlns:a16="http://schemas.microsoft.com/office/drawing/2014/main" xmlns="" id="{E411F253-5AE2-5E4B-B348-F6489F251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269" y="5412598"/>
            <a:ext cx="608289" cy="60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TextBox 26">
            <a:extLst>
              <a:ext uri="{FF2B5EF4-FFF2-40B4-BE49-F238E27FC236}">
                <a16:creationId xmlns:a16="http://schemas.microsoft.com/office/drawing/2014/main" xmlns="" id="{BC6DAF28-4DBF-7640-A05E-8267B8B9C8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48952" y="6039288"/>
            <a:ext cx="1091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 Scaling</a:t>
            </a:r>
          </a:p>
        </p:txBody>
      </p:sp>
      <p:sp>
        <p:nvSpPr>
          <p:cNvPr id="84" name="TextBox 21">
            <a:extLst>
              <a:ext uri="{FF2B5EF4-FFF2-40B4-BE49-F238E27FC236}">
                <a16:creationId xmlns:a16="http://schemas.microsoft.com/office/drawing/2014/main" xmlns="" id="{00C5E156-36FF-B641-8120-D49A4BDF56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6978" y="5934741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85" name="Graphic 8">
            <a:extLst>
              <a:ext uri="{FF2B5EF4-FFF2-40B4-BE49-F238E27FC236}">
                <a16:creationId xmlns:a16="http://schemas.microsoft.com/office/drawing/2014/main" xmlns="" id="{C3E5C3A6-3AFD-3F40-AD25-96F7710FF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981" y="5407977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Graphic 21">
            <a:extLst>
              <a:ext uri="{FF2B5EF4-FFF2-40B4-BE49-F238E27FC236}">
                <a16:creationId xmlns:a16="http://schemas.microsoft.com/office/drawing/2014/main" xmlns="" id="{14A850A6-5FD6-914A-87C7-639601B16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394" y="541259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TextBox 12">
            <a:extLst>
              <a:ext uri="{FF2B5EF4-FFF2-40B4-BE49-F238E27FC236}">
                <a16:creationId xmlns:a16="http://schemas.microsoft.com/office/drawing/2014/main" xmlns="" id="{3D34CFCB-EB0B-7444-A123-A9323E7DD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3068" y="6080157"/>
            <a:ext cx="918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53</a:t>
            </a:r>
          </a:p>
        </p:txBody>
      </p:sp>
      <p:pic>
        <p:nvPicPr>
          <p:cNvPr id="88" name="Graphic 17">
            <a:extLst>
              <a:ext uri="{FF2B5EF4-FFF2-40B4-BE49-F238E27FC236}">
                <a16:creationId xmlns:a16="http://schemas.microsoft.com/office/drawing/2014/main" xmlns="" id="{4D880E98-A02D-4547-9CDA-678A578E4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515" y="6410917"/>
            <a:ext cx="616485" cy="616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18">
            <a:extLst>
              <a:ext uri="{FF2B5EF4-FFF2-40B4-BE49-F238E27FC236}">
                <a16:creationId xmlns:a16="http://schemas.microsoft.com/office/drawing/2014/main" xmlns="" id="{46D972EF-06B6-6D49-83B2-C95AA9355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4040" y="6974234"/>
            <a:ext cx="12496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</a:t>
            </a:r>
          </a:p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</a:t>
            </a:r>
          </a:p>
        </p:txBody>
      </p:sp>
      <p:pic>
        <p:nvPicPr>
          <p:cNvPr id="90" name="Graphic 19">
            <a:extLst>
              <a:ext uri="{FF2B5EF4-FFF2-40B4-BE49-F238E27FC236}">
                <a16:creationId xmlns:a16="http://schemas.microsoft.com/office/drawing/2014/main" xmlns="" id="{D515CC6E-18E7-3E44-9785-E208CF960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551" y="6480198"/>
            <a:ext cx="584072" cy="58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" name="TextBox 12">
            <a:extLst>
              <a:ext uri="{FF2B5EF4-FFF2-40B4-BE49-F238E27FC236}">
                <a16:creationId xmlns:a16="http://schemas.microsoft.com/office/drawing/2014/main" xmlns="" id="{E50C12E9-7633-624A-BA0D-FE6CA71B0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3760" y="7109559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xmlns="" id="{E543F944-9850-D844-A82F-28D92F4D39BC}"/>
              </a:ext>
            </a:extLst>
          </p:cNvPr>
          <p:cNvSpPr/>
          <p:nvPr/>
        </p:nvSpPr>
        <p:spPr>
          <a:xfrm>
            <a:off x="11448397" y="6798185"/>
            <a:ext cx="1249670" cy="58611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Stage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xmlns="" id="{434B81D0-4AB8-9749-A66A-9B8E3D63F95D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>
            <a:off x="6547935" y="3482641"/>
            <a:ext cx="914015" cy="139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xmlns="" id="{7175F1B6-DD0A-9642-BDAB-BD793D109752}"/>
              </a:ext>
            </a:extLst>
          </p:cNvPr>
          <p:cNvCxnSpPr>
            <a:stCxn id="16" idx="3"/>
            <a:endCxn id="20" idx="1"/>
          </p:cNvCxnSpPr>
          <p:nvPr/>
        </p:nvCxnSpPr>
        <p:spPr>
          <a:xfrm flipV="1">
            <a:off x="9376508" y="3482641"/>
            <a:ext cx="902500" cy="139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xmlns="" id="{CD59557A-45E1-604A-A498-75ED0089120C}"/>
              </a:ext>
            </a:extLst>
          </p:cNvPr>
          <p:cNvCxnSpPr>
            <a:stCxn id="14" idx="2"/>
            <a:endCxn id="50" idx="0"/>
          </p:cNvCxnSpPr>
          <p:nvPr/>
        </p:nvCxnSpPr>
        <p:spPr>
          <a:xfrm flipH="1">
            <a:off x="4847995" y="4397829"/>
            <a:ext cx="742661" cy="8751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xmlns="" id="{4F22F98D-4702-CE41-9C37-EC09B6E4C980}"/>
              </a:ext>
            </a:extLst>
          </p:cNvPr>
          <p:cNvCxnSpPr>
            <a:stCxn id="20" idx="2"/>
            <a:endCxn id="75" idx="0"/>
          </p:cNvCxnSpPr>
          <p:nvPr/>
        </p:nvCxnSpPr>
        <p:spPr>
          <a:xfrm flipH="1">
            <a:off x="10236381" y="4397829"/>
            <a:ext cx="999906" cy="8751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49724B71-2C48-D246-A4C1-AFE20F1F0791}"/>
              </a:ext>
            </a:extLst>
          </p:cNvPr>
          <p:cNvSpPr/>
          <p:nvPr/>
        </p:nvSpPr>
        <p:spPr>
          <a:xfrm>
            <a:off x="117675" y="186965"/>
            <a:ext cx="18268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</a:rPr>
              <a:t>IaC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DevOps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On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xmlns="" id="{FF2F43D4-B0FC-4948-8E33-3711721C972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51936" y="460197"/>
            <a:ext cx="3202846" cy="797997"/>
          </a:xfrm>
          <a:prstGeom prst="rect">
            <a:avLst/>
          </a:prstGeom>
        </p:spPr>
      </p:pic>
      <p:pic>
        <p:nvPicPr>
          <p:cNvPr id="104" name="Graphic 6">
            <a:extLst>
              <a:ext uri="{FF2B5EF4-FFF2-40B4-BE49-F238E27FC236}">
                <a16:creationId xmlns:a16="http://schemas.microsoft.com/office/drawing/2014/main" xmlns="" id="{F3A1BD4E-1BDE-3547-88B9-D237CDF73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036" y="6477767"/>
            <a:ext cx="640836" cy="64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" name="TextBox 9">
            <a:extLst>
              <a:ext uri="{FF2B5EF4-FFF2-40B4-BE49-F238E27FC236}">
                <a16:creationId xmlns:a16="http://schemas.microsoft.com/office/drawing/2014/main" xmlns="" id="{E7389FA7-FBC4-A741-942A-9C9049B37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3371" y="7106851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106" name="Graphic 6">
            <a:extLst>
              <a:ext uri="{FF2B5EF4-FFF2-40B4-BE49-F238E27FC236}">
                <a16:creationId xmlns:a16="http://schemas.microsoft.com/office/drawing/2014/main" xmlns="" id="{9DC6FEEE-43F3-3B48-ACCA-032320F90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507" y="6519354"/>
            <a:ext cx="640836" cy="64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" name="TextBox 9">
            <a:extLst>
              <a:ext uri="{FF2B5EF4-FFF2-40B4-BE49-F238E27FC236}">
                <a16:creationId xmlns:a16="http://schemas.microsoft.com/office/drawing/2014/main" xmlns="" id="{D25C1DF1-10D2-944F-92E5-F069795B26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02842" y="7148438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</p:spTree>
    <p:extLst>
      <p:ext uri="{BB962C8B-B14F-4D97-AF65-F5344CB8AC3E}">
        <p14:creationId xmlns:p14="http://schemas.microsoft.com/office/powerpoint/2010/main" val="280616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  <p:bldP spid="14" grpId="0" animBg="1"/>
      <p:bldP spid="15" grpId="0"/>
      <p:bldP spid="16" grpId="0" animBg="1"/>
      <p:bldP spid="17" grpId="0"/>
      <p:bldP spid="19" grpId="0"/>
      <p:bldP spid="20" grpId="0" animBg="1"/>
      <p:bldP spid="21" grpId="0"/>
      <p:bldP spid="22" grpId="0" animBg="1"/>
      <p:bldP spid="23" grpId="0"/>
      <p:bldP spid="41" grpId="0"/>
      <p:bldP spid="42" grpId="0"/>
      <p:bldP spid="50" grpId="0" animBg="1"/>
      <p:bldP spid="54" grpId="0"/>
      <p:bldP spid="60" grpId="0"/>
      <p:bldP spid="62" grpId="0"/>
      <p:bldP spid="64" grpId="0"/>
      <p:bldP spid="65" grpId="0"/>
      <p:bldP spid="68" grpId="0"/>
      <p:bldP spid="70" grpId="0"/>
      <p:bldP spid="72" grpId="0"/>
      <p:bldP spid="73" grpId="0" animBg="1"/>
      <p:bldP spid="75" grpId="0" animBg="1"/>
      <p:bldP spid="77" grpId="0"/>
      <p:bldP spid="79" grpId="0"/>
      <p:bldP spid="81" grpId="0"/>
      <p:bldP spid="83" grpId="0"/>
      <p:bldP spid="84" grpId="0"/>
      <p:bldP spid="87" grpId="0"/>
      <p:bldP spid="89" grpId="0"/>
      <p:bldP spid="91" grpId="0"/>
      <p:bldP spid="92" grpId="0" animBg="1"/>
      <p:bldP spid="105" grpId="0"/>
      <p:bldP spid="107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xmlns="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xmlns="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xmlns="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xmlns="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xmlns="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xmlns="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xmlns="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xmlns="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xmlns="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32969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http://devdemo1.devopsincloud.com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xmlns="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xmlns="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xmlns="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xmlns="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xmlns="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xmlns="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xmlns="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xmlns="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xmlns="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xmlns="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xmlns="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xmlns="" id="{F9ACFD84-1BF0-BE47-862E-C4FB4FF07597}"/>
              </a:ext>
            </a:extLst>
          </p:cNvPr>
          <p:cNvSpPr/>
          <p:nvPr/>
        </p:nvSpPr>
        <p:spPr>
          <a:xfrm>
            <a:off x="381000" y="2722480"/>
            <a:ext cx="3058886" cy="206851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b="1" dirty="0"/>
              <a:t>Dev</a:t>
            </a:r>
          </a:p>
          <a:p>
            <a:pPr algn="ctr"/>
            <a:r>
              <a:rPr lang="en-US" sz="2900" b="1" dirty="0"/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284719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55" grpId="0" animBg="1"/>
      <p:bldP spid="88" grpId="0"/>
      <p:bldP spid="94" grpId="0"/>
      <p:bldP spid="98" grpId="0" animBg="1"/>
      <p:bldP spid="80" grpId="0" animBg="1"/>
      <p:bldP spid="121" grpId="0"/>
      <p:bldP spid="3" grpId="0"/>
      <p:bldP spid="78" grpId="0"/>
      <p:bldP spid="89" grpId="0" animBg="1"/>
      <p:bldP spid="96" grpId="0"/>
      <p:bldP spid="99" grpId="0"/>
      <p:bldP spid="110" grpId="0"/>
      <p:bldP spid="112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xmlns="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xmlns="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xmlns="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xmlns="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xmlns="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xmlns="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xmlns="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xmlns="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xmlns="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84A2FCC5-8FB5-384B-8DAD-EBB70EE778AD}"/>
              </a:ext>
            </a:extLst>
          </p:cNvPr>
          <p:cNvSpPr txBox="1"/>
          <p:nvPr/>
        </p:nvSpPr>
        <p:spPr>
          <a:xfrm>
            <a:off x="10221626" y="346411"/>
            <a:ext cx="3432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http://stagedemo1.devopsincloud.com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xmlns="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xmlns="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xmlns="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xmlns="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xmlns="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xmlns="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xmlns="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xmlns="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xmlns="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xmlns="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xmlns="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xmlns="" id="{F9ACFD84-1BF0-BE47-862E-C4FB4FF07597}"/>
              </a:ext>
            </a:extLst>
          </p:cNvPr>
          <p:cNvSpPr/>
          <p:nvPr/>
        </p:nvSpPr>
        <p:spPr>
          <a:xfrm>
            <a:off x="381000" y="2722480"/>
            <a:ext cx="3058886" cy="206851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b="1" dirty="0"/>
              <a:t>Staging</a:t>
            </a:r>
          </a:p>
          <a:p>
            <a:pPr algn="ctr"/>
            <a:r>
              <a:rPr lang="en-US" sz="2900" b="1" dirty="0"/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204222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55" grpId="0" animBg="1"/>
      <p:bldP spid="88" grpId="0"/>
      <p:bldP spid="94" grpId="0"/>
      <p:bldP spid="98" grpId="0" animBg="1"/>
      <p:bldP spid="80" grpId="0" animBg="1"/>
      <p:bldP spid="121" grpId="0"/>
      <p:bldP spid="3" grpId="0"/>
      <p:bldP spid="78" grpId="0"/>
      <p:bldP spid="89" grpId="0" animBg="1"/>
      <p:bldP spid="96" grpId="0"/>
      <p:bldP spid="99" grpId="0"/>
      <p:bldP spid="110" grpId="0"/>
      <p:bldP spid="112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47AA9CE-AA47-1F4F-94ED-BF575523F1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A18E816-4A6D-D443-AC80-E30902DBD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17" y="257071"/>
            <a:ext cx="3683919" cy="70581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D221EEF-D353-9C41-8836-92C27D2AC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5893" y="4890407"/>
            <a:ext cx="4406900" cy="2324100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xmlns="" id="{9022B8FE-5D51-994D-8D69-EBDEFB273CC1}"/>
              </a:ext>
            </a:extLst>
          </p:cNvPr>
          <p:cNvSpPr txBox="1">
            <a:spLocks/>
          </p:cNvSpPr>
          <p:nvPr/>
        </p:nvSpPr>
        <p:spPr>
          <a:xfrm>
            <a:off x="6532687" y="165305"/>
            <a:ext cx="7910553" cy="1075668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20D6475-DDF6-E244-B2E7-39579C01B63B}"/>
              </a:ext>
            </a:extLst>
          </p:cNvPr>
          <p:cNvSpPr/>
          <p:nvPr/>
        </p:nvSpPr>
        <p:spPr>
          <a:xfrm>
            <a:off x="10308771" y="6172200"/>
            <a:ext cx="2264229" cy="707571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28F4E5F4-88C8-C248-842D-48A12423E4D8}"/>
              </a:ext>
            </a:extLst>
          </p:cNvPr>
          <p:cNvSpPr/>
          <p:nvPr/>
        </p:nvSpPr>
        <p:spPr>
          <a:xfrm>
            <a:off x="4354286" y="6052457"/>
            <a:ext cx="4833257" cy="67491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 and Staging </a:t>
            </a:r>
            <a:r>
              <a:rPr lang="en-US" dirty="0" err="1"/>
              <a:t>CodePipeline</a:t>
            </a:r>
            <a:endParaRPr lang="en-US" dirty="0"/>
          </a:p>
          <a:p>
            <a:pPr algn="ctr"/>
            <a:r>
              <a:rPr lang="en-US" dirty="0"/>
              <a:t>Build Specification Files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82B242F4-6A5A-7F45-A157-414163018CEA}"/>
              </a:ext>
            </a:extLst>
          </p:cNvPr>
          <p:cNvCxnSpPr>
            <a:stCxn id="9" idx="3"/>
          </p:cNvCxnSpPr>
          <p:nvPr/>
        </p:nvCxnSpPr>
        <p:spPr>
          <a:xfrm>
            <a:off x="9187543" y="6389914"/>
            <a:ext cx="1121228" cy="136071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F8344E6E-31CB-5342-97CA-83D4926496EB}"/>
              </a:ext>
            </a:extLst>
          </p:cNvPr>
          <p:cNvSpPr/>
          <p:nvPr/>
        </p:nvSpPr>
        <p:spPr>
          <a:xfrm>
            <a:off x="5617028" y="1572983"/>
            <a:ext cx="8262257" cy="138520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are going to use the TF Configs from Section-15 Autoscaling with Launch Templates.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5B0AB0CF-C8D9-2643-AA17-65214B453CAA}"/>
              </a:ext>
            </a:extLst>
          </p:cNvPr>
          <p:cNvSpPr/>
          <p:nvPr/>
        </p:nvSpPr>
        <p:spPr>
          <a:xfrm>
            <a:off x="5617027" y="3151413"/>
            <a:ext cx="8262257" cy="13852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are going to make many changes to all these TF Configs to support multiple environments like Dev and Staging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50FD423E-675D-D642-AD07-50FB20AE8CED}"/>
              </a:ext>
            </a:extLst>
          </p:cNvPr>
          <p:cNvCxnSpPr>
            <a:stCxn id="12" idx="2"/>
          </p:cNvCxnSpPr>
          <p:nvPr/>
        </p:nvCxnSpPr>
        <p:spPr>
          <a:xfrm flipH="1">
            <a:off x="4142436" y="2265587"/>
            <a:ext cx="1474592" cy="17281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93B9B3F8-D925-854B-A291-3C3398F5138B}"/>
              </a:ext>
            </a:extLst>
          </p:cNvPr>
          <p:cNvCxnSpPr>
            <a:stCxn id="13" idx="2"/>
          </p:cNvCxnSpPr>
          <p:nvPr/>
        </p:nvCxnSpPr>
        <p:spPr>
          <a:xfrm flipH="1">
            <a:off x="4049486" y="3844017"/>
            <a:ext cx="1567541" cy="346983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9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1570D4E6-5BBE-BC43-B9C7-0862CAA156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D63E07B0-9953-7C49-AC54-44719F001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84895"/>
            <a:ext cx="12618720" cy="118885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00682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1886863" y="2267532"/>
            <a:ext cx="11452744" cy="510275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142063" y="1118092"/>
            <a:ext cx="13364612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2083641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63" y="112457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770" y="22642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0834031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2469574" y="4008293"/>
            <a:ext cx="1765300" cy="178380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2479881" y="2750086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87" y="2752146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881" y="402233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3039646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8557" y="3559929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2469574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574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xmlns="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5638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1192145" y="4008292"/>
            <a:ext cx="1765300" cy="183240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1154312" y="2750086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312" y="274849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808" y="401280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1192145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145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xmlns="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8209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9066" y="106357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612" y="94100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305762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2860" y="3598348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423961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6284" y="56036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423013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3780" y="5490216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9442" y="3161936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xmlns="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607" y="276949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3037099" y="430397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1777226" y="430633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0C7C10A-0611-1840-975D-B209E6D8A5DB}"/>
              </a:ext>
            </a:extLst>
          </p:cNvPr>
          <p:cNvSpPr/>
          <p:nvPr/>
        </p:nvSpPr>
        <p:spPr>
          <a:xfrm>
            <a:off x="4800323" y="3570393"/>
            <a:ext cx="1963290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cheader</a:t>
            </a:r>
            <a:r>
              <a:rPr lang="en-US" sz="1600" dirty="0">
                <a:solidFill>
                  <a:schemeClr val="bg1"/>
                </a:solidFill>
              </a:rPr>
              <a:t>=my-app-1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2EB4C164-B035-4B4C-9FE1-028F5FBC8F6D}"/>
              </a:ext>
            </a:extLst>
          </p:cNvPr>
          <p:cNvSpPr/>
          <p:nvPr/>
        </p:nvSpPr>
        <p:spPr>
          <a:xfrm>
            <a:off x="6967737" y="3565679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default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0F384D8D-D6DD-584B-A7A3-7222DD88B7D7}"/>
              </a:ext>
            </a:extLst>
          </p:cNvPr>
          <p:cNvSpPr/>
          <p:nvPr/>
        </p:nvSpPr>
        <p:spPr>
          <a:xfrm>
            <a:off x="8357369" y="3552091"/>
            <a:ext cx="1680626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cheader</a:t>
            </a:r>
            <a:r>
              <a:rPr lang="en-US" sz="1400" dirty="0">
                <a:solidFill>
                  <a:schemeClr val="bg1"/>
                </a:solidFill>
              </a:rPr>
              <a:t>=my-app-2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C862BABD-857F-B841-AC89-A5BAB610BCC5}"/>
              </a:ext>
            </a:extLst>
          </p:cNvPr>
          <p:cNvSpPr/>
          <p:nvPr/>
        </p:nvSpPr>
        <p:spPr>
          <a:xfrm>
            <a:off x="6967736" y="3994094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xmlns="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4865748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xmlns="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484476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33A2158C-D11C-5C4A-BD26-DBECB5EAB5A2}"/>
              </a:ext>
            </a:extLst>
          </p:cNvPr>
          <p:cNvSpPr txBox="1"/>
          <p:nvPr/>
        </p:nvSpPr>
        <p:spPr>
          <a:xfrm>
            <a:off x="3028776" y="492844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7EE0E015-F388-6741-9771-641D5A769A58}"/>
              </a:ext>
            </a:extLst>
          </p:cNvPr>
          <p:cNvSpPr txBox="1"/>
          <p:nvPr/>
        </p:nvSpPr>
        <p:spPr>
          <a:xfrm>
            <a:off x="11806627" y="4927337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xmlns="" id="{C6321897-9F41-304B-8BB2-FAC30488C956}"/>
              </a:ext>
            </a:extLst>
          </p:cNvPr>
          <p:cNvCxnSpPr>
            <a:cxnSpLocks/>
            <a:stCxn id="13" idx="2"/>
            <a:endCxn id="32" idx="3"/>
          </p:cNvCxnSpPr>
          <p:nvPr/>
        </p:nvCxnSpPr>
        <p:spPr>
          <a:xfrm rot="5400000">
            <a:off x="4341413" y="3078866"/>
            <a:ext cx="635097" cy="22460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xmlns="" id="{F56F0D5D-1C88-D946-8290-A9B5ED673764}"/>
              </a:ext>
            </a:extLst>
          </p:cNvPr>
          <p:cNvCxnSpPr>
            <a:cxnSpLocks/>
            <a:stCxn id="13" idx="2"/>
            <a:endCxn id="62" idx="1"/>
          </p:cNvCxnSpPr>
          <p:nvPr/>
        </p:nvCxnSpPr>
        <p:spPr>
          <a:xfrm rot="16200000" flipH="1">
            <a:off x="8460869" y="1205424"/>
            <a:ext cx="637457" cy="59952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xmlns="" id="{DB53FEA0-8F14-3047-8240-B5EC1DC341FB}"/>
              </a:ext>
            </a:extLst>
          </p:cNvPr>
          <p:cNvCxnSpPr>
            <a:cxnSpLocks/>
            <a:stCxn id="56" idx="2"/>
            <a:endCxn id="61" idx="1"/>
          </p:cNvCxnSpPr>
          <p:nvPr/>
        </p:nvCxnSpPr>
        <p:spPr>
          <a:xfrm rot="16200000" flipH="1">
            <a:off x="9863775" y="3199929"/>
            <a:ext cx="1276758" cy="2608945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xmlns="" id="{35A7124D-9F00-AF4A-A0EC-73F1810AFA03}"/>
              </a:ext>
            </a:extLst>
          </p:cNvPr>
          <p:cNvCxnSpPr>
            <a:cxnSpLocks/>
            <a:stCxn id="56" idx="2"/>
            <a:endCxn id="60" idx="3"/>
          </p:cNvCxnSpPr>
          <p:nvPr/>
        </p:nvCxnSpPr>
        <p:spPr>
          <a:xfrm rot="5400000">
            <a:off x="5723724" y="1669931"/>
            <a:ext cx="1277867" cy="5670051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xmlns="" id="{A11BEC06-8507-8E44-A595-D7B89D018936}"/>
              </a:ext>
            </a:extLst>
          </p:cNvPr>
          <p:cNvCxnSpPr>
            <a:cxnSpLocks/>
            <a:stCxn id="52" idx="3"/>
            <a:endCxn id="56" idx="0"/>
          </p:cNvCxnSpPr>
          <p:nvPr/>
        </p:nvCxnSpPr>
        <p:spPr>
          <a:xfrm>
            <a:off x="7825231" y="3053803"/>
            <a:ext cx="1372451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xmlns="" id="{0247DC25-44BE-BA49-8803-5294F8470931}"/>
              </a:ext>
            </a:extLst>
          </p:cNvPr>
          <p:cNvCxnSpPr>
            <a:cxnSpLocks/>
            <a:endCxn id="13" idx="0"/>
          </p:cNvCxnSpPr>
          <p:nvPr/>
        </p:nvCxnSpPr>
        <p:spPr>
          <a:xfrm rot="10800000" flipV="1">
            <a:off x="5781969" y="3026783"/>
            <a:ext cx="1474641" cy="543610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xmlns="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65" y="279792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xmlns="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94" y="3562483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xmlns="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638" y="1534187"/>
            <a:ext cx="619563" cy="61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xmlns="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8445" y="1811691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CEC879A8-765C-8040-B606-65715EB68C2F}"/>
              </a:ext>
            </a:extLst>
          </p:cNvPr>
          <p:cNvSpPr txBox="1"/>
          <p:nvPr/>
        </p:nvSpPr>
        <p:spPr>
          <a:xfrm>
            <a:off x="6180346" y="550256"/>
            <a:ext cx="3051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myapps.devopsincloud.com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26F52C11-5335-3841-837F-0F52EF9ECFBE}"/>
              </a:ext>
            </a:extLst>
          </p:cNvPr>
          <p:cNvSpPr/>
          <p:nvPr/>
        </p:nvSpPr>
        <p:spPr>
          <a:xfrm>
            <a:off x="9550833" y="2832352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10327" y="5765588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0CB4638-90FE-B343-B6D6-680D693FFAD2}"/>
              </a:ext>
            </a:extLst>
          </p:cNvPr>
          <p:cNvSpPr/>
          <p:nvPr/>
        </p:nvSpPr>
        <p:spPr>
          <a:xfrm>
            <a:off x="4700342" y="2514136"/>
            <a:ext cx="6036105" cy="1428747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231BD221-2ED0-F74A-B0E1-DC1A75F80D41}"/>
              </a:ext>
            </a:extLst>
          </p:cNvPr>
          <p:cNvSpPr/>
          <p:nvPr/>
        </p:nvSpPr>
        <p:spPr>
          <a:xfrm>
            <a:off x="113656" y="-13816"/>
            <a:ext cx="50227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Custom Header Based Routing &amp; Redirects with Query String and Host Header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xmlns="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7234533" y="129527"/>
            <a:ext cx="609668" cy="60966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8DCBAFBC-4EB7-9842-AFF9-9988228D5E00}"/>
              </a:ext>
            </a:extLst>
          </p:cNvPr>
          <p:cNvCxnSpPr>
            <a:cxnSpLocks/>
            <a:stCxn id="71" idx="2"/>
            <a:endCxn id="37" idx="0"/>
          </p:cNvCxnSpPr>
          <p:nvPr/>
        </p:nvCxnSpPr>
        <p:spPr>
          <a:xfrm flipH="1">
            <a:off x="7527212" y="739195"/>
            <a:ext cx="12155" cy="20180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520397" y="3338115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1B1CF307-69D0-6C47-A10F-8AFF95B556DE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520396" y="3879611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Graphic 74" descr="User with solid fill">
            <a:extLst>
              <a:ext uri="{FF2B5EF4-FFF2-40B4-BE49-F238E27FC236}">
                <a16:creationId xmlns:a16="http://schemas.microsoft.com/office/drawing/2014/main" xmlns="" id="{39E3A741-2781-B54C-84D0-4894CC37C29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9426451" y="89977"/>
            <a:ext cx="609668" cy="609668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C78682AE-3984-C84F-9C06-D630FC98DC26}"/>
              </a:ext>
            </a:extLst>
          </p:cNvPr>
          <p:cNvSpPr txBox="1"/>
          <p:nvPr/>
        </p:nvSpPr>
        <p:spPr>
          <a:xfrm>
            <a:off x="9426451" y="-63543"/>
            <a:ext cx="2703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Query String External Redirect 302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71DC7261-0D80-A342-A556-CFC07D988DBF}"/>
              </a:ext>
            </a:extLst>
          </p:cNvPr>
          <p:cNvSpPr txBox="1"/>
          <p:nvPr/>
        </p:nvSpPr>
        <p:spPr>
          <a:xfrm>
            <a:off x="9406501" y="664799"/>
            <a:ext cx="4636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myapps.devopsincloud.com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/?website=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aws-eks</a:t>
            </a:r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8" name="Graphic 77" descr="User with solid fill">
            <a:extLst>
              <a:ext uri="{FF2B5EF4-FFF2-40B4-BE49-F238E27FC236}">
                <a16:creationId xmlns:a16="http://schemas.microsoft.com/office/drawing/2014/main" xmlns="" id="{CBF596C4-8C76-AE4F-9F74-85E7CBD0D8C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5110327" y="146608"/>
            <a:ext cx="609668" cy="609668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8496DB89-1014-A840-9335-2A1976488CC2}"/>
              </a:ext>
            </a:extLst>
          </p:cNvPr>
          <p:cNvCxnSpPr>
            <a:cxnSpLocks/>
            <a:stCxn id="75" idx="2"/>
            <a:endCxn id="37" idx="0"/>
          </p:cNvCxnSpPr>
          <p:nvPr/>
        </p:nvCxnSpPr>
        <p:spPr>
          <a:xfrm flipH="1">
            <a:off x="7527212" y="699645"/>
            <a:ext cx="2204073" cy="241356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xmlns="" id="{8194B734-1BE9-CC43-B89B-204A624FCD19}"/>
              </a:ext>
            </a:extLst>
          </p:cNvPr>
          <p:cNvSpPr/>
          <p:nvPr/>
        </p:nvSpPr>
        <p:spPr>
          <a:xfrm>
            <a:off x="13595365" y="5893339"/>
            <a:ext cx="973024" cy="6126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External Website-1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xmlns="" id="{65B5ACD8-CEAA-A94E-85B7-E749C6321C96}"/>
              </a:ext>
            </a:extLst>
          </p:cNvPr>
          <p:cNvSpPr/>
          <p:nvPr/>
        </p:nvSpPr>
        <p:spPr>
          <a:xfrm>
            <a:off x="13604259" y="6665394"/>
            <a:ext cx="973024" cy="61266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External Website-2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DC69A111-A507-434A-B806-831D7A2A5D45}"/>
              </a:ext>
            </a:extLst>
          </p:cNvPr>
          <p:cNvSpPr txBox="1"/>
          <p:nvPr/>
        </p:nvSpPr>
        <p:spPr>
          <a:xfrm>
            <a:off x="3787285" y="802356"/>
            <a:ext cx="3196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http://azure-</a:t>
            </a:r>
            <a:r>
              <a:rPr lang="en-US" sz="1600" dirty="0" err="1">
                <a:solidFill>
                  <a:srgbClr val="00B0F0"/>
                </a:solidFill>
              </a:rPr>
              <a:t>aks.devopsincloud.com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xmlns="" id="{39C8C8EE-08C4-6543-AC5A-0922346FC076}"/>
              </a:ext>
            </a:extLst>
          </p:cNvPr>
          <p:cNvSpPr txBox="1"/>
          <p:nvPr/>
        </p:nvSpPr>
        <p:spPr>
          <a:xfrm>
            <a:off x="4229185" y="-52071"/>
            <a:ext cx="2698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Host Header External Redirect 302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xmlns="" id="{D0E5CF25-54AC-644C-B3F2-3C9047EE5F2C}"/>
              </a:ext>
            </a:extLst>
          </p:cNvPr>
          <p:cNvCxnSpPr>
            <a:cxnSpLocks/>
            <a:stCxn id="52" idx="3"/>
            <a:endCxn id="45" idx="1"/>
          </p:cNvCxnSpPr>
          <p:nvPr/>
        </p:nvCxnSpPr>
        <p:spPr>
          <a:xfrm>
            <a:off x="7825231" y="3053803"/>
            <a:ext cx="5770134" cy="3145871"/>
          </a:xfrm>
          <a:prstGeom prst="bentConnector3">
            <a:avLst>
              <a:gd name="adj1" fmla="val 44081"/>
            </a:avLst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xmlns="" id="{D5551658-8443-2342-A50E-CE0080162C4E}"/>
              </a:ext>
            </a:extLst>
          </p:cNvPr>
          <p:cNvCxnSpPr>
            <a:stCxn id="52" idx="3"/>
            <a:endCxn id="89" idx="1"/>
          </p:cNvCxnSpPr>
          <p:nvPr/>
        </p:nvCxnSpPr>
        <p:spPr>
          <a:xfrm>
            <a:off x="7825231" y="3053803"/>
            <a:ext cx="5779028" cy="3917926"/>
          </a:xfrm>
          <a:prstGeom prst="bentConnector3">
            <a:avLst>
              <a:gd name="adj1" fmla="val 50000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xmlns="" id="{6066EDA0-FE0D-1F43-8CF3-057FB2D924EB}"/>
              </a:ext>
            </a:extLst>
          </p:cNvPr>
          <p:cNvCxnSpPr>
            <a:cxnSpLocks/>
            <a:stCxn id="78" idx="2"/>
            <a:endCxn id="37" idx="0"/>
          </p:cNvCxnSpPr>
          <p:nvPr/>
        </p:nvCxnSpPr>
        <p:spPr>
          <a:xfrm>
            <a:off x="5415161" y="756276"/>
            <a:ext cx="2112051" cy="18472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4CADC9EC-9B21-9445-99D5-46C35AAEAFF0}"/>
              </a:ext>
            </a:extLst>
          </p:cNvPr>
          <p:cNvSpPr txBox="1"/>
          <p:nvPr/>
        </p:nvSpPr>
        <p:spPr>
          <a:xfrm>
            <a:off x="7154803" y="-8626"/>
            <a:ext cx="1749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HTTP Header Routing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xmlns="" id="{AC7EA5BE-5B2A-AE4B-BD8C-9788B1F36441}"/>
              </a:ext>
            </a:extLst>
          </p:cNvPr>
          <p:cNvCxnSpPr>
            <a:cxnSpLocks/>
            <a:stCxn id="93" idx="2"/>
            <a:endCxn id="52" idx="0"/>
          </p:cNvCxnSpPr>
          <p:nvPr/>
        </p:nvCxnSpPr>
        <p:spPr>
          <a:xfrm>
            <a:off x="7534420" y="2153750"/>
            <a:ext cx="6499" cy="61574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xmlns="" id="{2BF3A215-D53A-EC48-994D-649FED2BF3B9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527212" y="1398201"/>
            <a:ext cx="7208" cy="13598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433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1652907" y="1737082"/>
            <a:ext cx="11686700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142063" y="667216"/>
            <a:ext cx="13364612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2083641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63" y="670168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907" y="1746543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0834031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2469574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2479881" y="1879743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87" y="188180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881" y="31519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216930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8557" y="268958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2469574" y="5877556"/>
            <a:ext cx="871888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574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1192145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1154312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312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808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1192145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145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1572" y="614576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796" y="39847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2860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33692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24900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335979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7125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9442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xmlns="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607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3037099" y="343363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1777226" y="343599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0C7C10A-0611-1840-975D-B209E6D8A5DB}"/>
              </a:ext>
            </a:extLst>
          </p:cNvPr>
          <p:cNvSpPr/>
          <p:nvPr/>
        </p:nvSpPr>
        <p:spPr>
          <a:xfrm>
            <a:off x="4800323" y="2700050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/app1*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2EB4C164-B035-4B4C-9FE1-028F5FBC8F6D}"/>
              </a:ext>
            </a:extLst>
          </p:cNvPr>
          <p:cNvSpPr/>
          <p:nvPr/>
        </p:nvSpPr>
        <p:spPr>
          <a:xfrm>
            <a:off x="6967737" y="2695336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0F384D8D-D6DD-584B-A7A3-7222DD88B7D7}"/>
              </a:ext>
            </a:extLst>
          </p:cNvPr>
          <p:cNvSpPr/>
          <p:nvPr/>
        </p:nvSpPr>
        <p:spPr>
          <a:xfrm>
            <a:off x="8932675" y="2681748"/>
            <a:ext cx="1105319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/app2*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xmlns="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3995405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xmlns="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397442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33A2158C-D11C-5C4A-BD26-DBECB5EAB5A2}"/>
              </a:ext>
            </a:extLst>
          </p:cNvPr>
          <p:cNvSpPr txBox="1"/>
          <p:nvPr/>
        </p:nvSpPr>
        <p:spPr>
          <a:xfrm>
            <a:off x="3028776" y="405810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7EE0E015-F388-6741-9771-641D5A769A58}"/>
              </a:ext>
            </a:extLst>
          </p:cNvPr>
          <p:cNvSpPr txBox="1"/>
          <p:nvPr/>
        </p:nvSpPr>
        <p:spPr>
          <a:xfrm>
            <a:off x="11806627" y="4056994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xmlns="" id="{C6321897-9F41-304B-8BB2-FAC30488C956}"/>
              </a:ext>
            </a:extLst>
          </p:cNvPr>
          <p:cNvCxnSpPr>
            <a:stCxn id="13" idx="2"/>
            <a:endCxn id="32" idx="3"/>
          </p:cNvCxnSpPr>
          <p:nvPr/>
        </p:nvCxnSpPr>
        <p:spPr>
          <a:xfrm rot="5400000">
            <a:off x="4126921" y="2423016"/>
            <a:ext cx="635097" cy="181702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xmlns="" id="{F56F0D5D-1C88-D946-8290-A9B5ED673764}"/>
              </a:ext>
            </a:extLst>
          </p:cNvPr>
          <p:cNvCxnSpPr>
            <a:stCxn id="13" idx="2"/>
            <a:endCxn id="62" idx="1"/>
          </p:cNvCxnSpPr>
          <p:nvPr/>
        </p:nvCxnSpPr>
        <p:spPr>
          <a:xfrm rot="16200000" flipH="1">
            <a:off x="8246376" y="120588"/>
            <a:ext cx="637457" cy="6424243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xmlns="" id="{DB53FEA0-8F14-3047-8240-B5EC1DC341FB}"/>
              </a:ext>
            </a:extLst>
          </p:cNvPr>
          <p:cNvCxnSpPr>
            <a:stCxn id="56" idx="2"/>
            <a:endCxn id="61" idx="1"/>
          </p:cNvCxnSpPr>
          <p:nvPr/>
        </p:nvCxnSpPr>
        <p:spPr>
          <a:xfrm rot="16200000" flipH="1">
            <a:off x="10007602" y="2473413"/>
            <a:ext cx="1276758" cy="232129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xmlns="" id="{35A7124D-9F00-AF4A-A0EC-73F1810AFA03}"/>
              </a:ext>
            </a:extLst>
          </p:cNvPr>
          <p:cNvCxnSpPr>
            <a:stCxn id="56" idx="2"/>
            <a:endCxn id="60" idx="3"/>
          </p:cNvCxnSpPr>
          <p:nvPr/>
        </p:nvCxnSpPr>
        <p:spPr>
          <a:xfrm rot="5400000">
            <a:off x="5867550" y="655761"/>
            <a:ext cx="1277867" cy="5957704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xmlns="" id="{A11BEC06-8507-8E44-A595-D7B89D018936}"/>
              </a:ext>
            </a:extLst>
          </p:cNvPr>
          <p:cNvCxnSpPr>
            <a:stCxn id="52" idx="3"/>
            <a:endCxn id="56" idx="0"/>
          </p:cNvCxnSpPr>
          <p:nvPr/>
        </p:nvCxnSpPr>
        <p:spPr>
          <a:xfrm>
            <a:off x="7825231" y="2183460"/>
            <a:ext cx="1660104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xmlns="" id="{0247DC25-44BE-BA49-8803-5294F8470931}"/>
              </a:ext>
            </a:extLst>
          </p:cNvPr>
          <p:cNvCxnSpPr>
            <a:endCxn id="13" idx="0"/>
          </p:cNvCxnSpPr>
          <p:nvPr/>
        </p:nvCxnSpPr>
        <p:spPr>
          <a:xfrm rot="10800000" flipV="1">
            <a:off x="5352983" y="2156440"/>
            <a:ext cx="1903624" cy="54360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xmlns="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96" y="351043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xmlns="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425" y="4274992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xmlns="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024" y="943763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xmlns="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0005" y="1111797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26F52C11-5335-3841-837F-0F52EF9ECFBE}"/>
              </a:ext>
            </a:extLst>
          </p:cNvPr>
          <p:cNvSpPr/>
          <p:nvPr/>
        </p:nvSpPr>
        <p:spPr>
          <a:xfrm>
            <a:off x="9550833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34167" y="6969094"/>
            <a:ext cx="1725939" cy="43002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0CB4638-90FE-B343-B6D6-680D693FFAD2}"/>
              </a:ext>
            </a:extLst>
          </p:cNvPr>
          <p:cNvSpPr/>
          <p:nvPr/>
        </p:nvSpPr>
        <p:spPr>
          <a:xfrm>
            <a:off x="4700342" y="1597224"/>
            <a:ext cx="6036105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231BD221-2ED0-F74A-B0E1-DC1A75F80D41}"/>
              </a:ext>
            </a:extLst>
          </p:cNvPr>
          <p:cNvSpPr/>
          <p:nvPr/>
        </p:nvSpPr>
        <p:spPr>
          <a:xfrm>
            <a:off x="113656" y="-13816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DNS to DB 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xmlns="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520397" y="2467772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6">
            <a:extLst>
              <a:ext uri="{FF2B5EF4-FFF2-40B4-BE49-F238E27FC236}">
                <a16:creationId xmlns:a16="http://schemas.microsoft.com/office/drawing/2014/main" xmlns="" id="{2042E5FB-77A3-5449-A67C-D8D376005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091" y="6149201"/>
            <a:ext cx="540005" cy="54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TextBox 9">
            <a:extLst>
              <a:ext uri="{FF2B5EF4-FFF2-40B4-BE49-F238E27FC236}">
                <a16:creationId xmlns:a16="http://schemas.microsoft.com/office/drawing/2014/main" xmlns="" id="{6CE52584-4566-7943-A5DB-1C17DBA9B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3118" y="671445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97" name="Graphic 17">
            <a:extLst>
              <a:ext uri="{FF2B5EF4-FFF2-40B4-BE49-F238E27FC236}">
                <a16:creationId xmlns:a16="http://schemas.microsoft.com/office/drawing/2014/main" xmlns="" id="{E7D30F7A-1E8E-4C42-BFD1-54ABBB03F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46681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xmlns="" id="{80854FC8-D230-7347-83DF-64C93AD44090}"/>
              </a:ext>
            </a:extLst>
          </p:cNvPr>
          <p:cNvSpPr txBox="1"/>
          <p:nvPr/>
        </p:nvSpPr>
        <p:spPr>
          <a:xfrm>
            <a:off x="11806627" y="475067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A3</a:t>
            </a:r>
          </a:p>
        </p:txBody>
      </p:sp>
      <p:pic>
        <p:nvPicPr>
          <p:cNvPr id="103" name="Graphic 17">
            <a:extLst>
              <a:ext uri="{FF2B5EF4-FFF2-40B4-BE49-F238E27FC236}">
                <a16:creationId xmlns:a16="http://schemas.microsoft.com/office/drawing/2014/main" xmlns="" id="{C28A95AF-35D8-CB45-B0A2-DF465B714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464533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xmlns="" id="{46EE4DAE-8547-8B4D-BC1D-1E9B036BD1F0}"/>
              </a:ext>
            </a:extLst>
          </p:cNvPr>
          <p:cNvSpPr txBox="1"/>
          <p:nvPr/>
        </p:nvSpPr>
        <p:spPr>
          <a:xfrm>
            <a:off x="3045409" y="472790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A3</a:t>
            </a:r>
          </a:p>
        </p:txBody>
      </p:sp>
      <p:pic>
        <p:nvPicPr>
          <p:cNvPr id="105" name="Graphic 6">
            <a:extLst>
              <a:ext uri="{FF2B5EF4-FFF2-40B4-BE49-F238E27FC236}">
                <a16:creationId xmlns:a16="http://schemas.microsoft.com/office/drawing/2014/main" xmlns="" id="{4C76C528-5657-504B-A66A-ACBF3503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477" y="6222515"/>
            <a:ext cx="540005" cy="54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TextBox 9">
            <a:extLst>
              <a:ext uri="{FF2B5EF4-FFF2-40B4-BE49-F238E27FC236}">
                <a16:creationId xmlns:a16="http://schemas.microsoft.com/office/drawing/2014/main" xmlns="" id="{E12D7D21-659D-FF4A-A9F7-56E51032F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5504" y="6787772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4A2B0FD6-4C3F-5247-B8B9-0F009C098844}"/>
              </a:ext>
            </a:extLst>
          </p:cNvPr>
          <p:cNvCxnSpPr>
            <a:endCxn id="105" idx="1"/>
          </p:cNvCxnSpPr>
          <p:nvPr/>
        </p:nvCxnSpPr>
        <p:spPr>
          <a:xfrm>
            <a:off x="3711503" y="6423514"/>
            <a:ext cx="8053974" cy="69004"/>
          </a:xfrm>
          <a:prstGeom prst="straightConnector1">
            <a:avLst/>
          </a:prstGeom>
          <a:ln w="285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xmlns="" id="{CE57DC21-650F-3E4F-B54A-05805F375B5B}"/>
              </a:ext>
            </a:extLst>
          </p:cNvPr>
          <p:cNvCxnSpPr>
            <a:stCxn id="55" idx="2"/>
            <a:endCxn id="104" idx="3"/>
          </p:cNvCxnSpPr>
          <p:nvPr/>
        </p:nvCxnSpPr>
        <p:spPr>
          <a:xfrm rot="5400000">
            <a:off x="4565290" y="1988243"/>
            <a:ext cx="1934082" cy="3976133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xmlns="" id="{162E3910-C9D4-9E4B-851F-CDF31835EC5D}"/>
              </a:ext>
            </a:extLst>
          </p:cNvPr>
          <p:cNvCxnSpPr>
            <a:stCxn id="55" idx="2"/>
            <a:endCxn id="97" idx="1"/>
          </p:cNvCxnSpPr>
          <p:nvPr/>
        </p:nvCxnSpPr>
        <p:spPr>
          <a:xfrm rot="16200000" flipH="1">
            <a:off x="8667323" y="1862341"/>
            <a:ext cx="1940773" cy="4234625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xmlns="" id="{A74EF124-2714-C54D-B2F6-9B02DEBDCBC1}"/>
              </a:ext>
            </a:extLst>
          </p:cNvPr>
          <p:cNvCxnSpPr>
            <a:stCxn id="103" idx="2"/>
          </p:cNvCxnSpPr>
          <p:nvPr/>
        </p:nvCxnSpPr>
        <p:spPr>
          <a:xfrm>
            <a:off x="3275744" y="5209212"/>
            <a:ext cx="4265175" cy="125541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xmlns="" id="{2B4A7EA3-CFEA-4E4B-8EB5-DC048EC3B114}"/>
              </a:ext>
            </a:extLst>
          </p:cNvPr>
          <p:cNvCxnSpPr>
            <a:stCxn id="97" idx="2"/>
          </p:cNvCxnSpPr>
          <p:nvPr/>
        </p:nvCxnSpPr>
        <p:spPr>
          <a:xfrm flipH="1">
            <a:off x="7461864" y="5231981"/>
            <a:ext cx="4575098" cy="125620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xmlns="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7520397" y="257514"/>
            <a:ext cx="5681445" cy="140960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xmlns="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7530658" y="1563031"/>
            <a:ext cx="10261" cy="3361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xmlns="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520396" y="855674"/>
            <a:ext cx="10262" cy="88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84A2FCC5-8FB5-384B-8DAD-EBB70EE778AD}"/>
              </a:ext>
            </a:extLst>
          </p:cNvPr>
          <p:cNvSpPr txBox="1"/>
          <p:nvPr/>
        </p:nvSpPr>
        <p:spPr>
          <a:xfrm>
            <a:off x="9288450" y="-37741"/>
            <a:ext cx="3712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dns</a:t>
            </a:r>
            <a:r>
              <a:rPr lang="en-US" sz="1600" dirty="0">
                <a:solidFill>
                  <a:srgbClr val="00B050"/>
                </a:solidFill>
              </a:rPr>
              <a:t>-to-</a:t>
            </a:r>
            <a:r>
              <a:rPr lang="en-US" sz="1600" dirty="0" err="1">
                <a:solidFill>
                  <a:srgbClr val="00B050"/>
                </a:solidFill>
              </a:rPr>
              <a:t>db.devopsincloud.com</a:t>
            </a:r>
            <a:r>
              <a:rPr lang="en-US" sz="1600" dirty="0">
                <a:solidFill>
                  <a:srgbClr val="00B050"/>
                </a:solidFill>
              </a:rPr>
              <a:t>/app1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xmlns="" id="{E7D2D67D-ABB7-824A-BC6E-81FA83988359}"/>
              </a:ext>
            </a:extLst>
          </p:cNvPr>
          <p:cNvSpPr txBox="1"/>
          <p:nvPr/>
        </p:nvSpPr>
        <p:spPr>
          <a:xfrm>
            <a:off x="9277762" y="228139"/>
            <a:ext cx="3712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</a:t>
            </a:r>
            <a:r>
              <a:rPr lang="en-US" sz="1600" dirty="0" err="1">
                <a:solidFill>
                  <a:srgbClr val="0070C0"/>
                </a:solidFill>
              </a:rPr>
              <a:t>dns</a:t>
            </a:r>
            <a:r>
              <a:rPr lang="en-US" sz="1600" dirty="0">
                <a:solidFill>
                  <a:srgbClr val="0070C0"/>
                </a:solidFill>
              </a:rPr>
              <a:t>-to-</a:t>
            </a:r>
            <a:r>
              <a:rPr lang="en-US" sz="1600" dirty="0" err="1">
                <a:solidFill>
                  <a:srgbClr val="0070C0"/>
                </a:solidFill>
              </a:rPr>
              <a:t>db.devopsincloud.com</a:t>
            </a:r>
            <a:r>
              <a:rPr lang="en-US" sz="1600" dirty="0">
                <a:solidFill>
                  <a:srgbClr val="0070C0"/>
                </a:solidFill>
              </a:rPr>
              <a:t>/app2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xmlns="" id="{5A85541C-7395-864B-85BC-9DEEAA3E655A}"/>
              </a:ext>
            </a:extLst>
          </p:cNvPr>
          <p:cNvSpPr txBox="1"/>
          <p:nvPr/>
        </p:nvSpPr>
        <p:spPr>
          <a:xfrm>
            <a:off x="9288450" y="415716"/>
            <a:ext cx="3267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http://</a:t>
            </a:r>
            <a:r>
              <a:rPr lang="en-US" sz="1600" dirty="0" err="1">
                <a:solidFill>
                  <a:srgbClr val="C00000"/>
                </a:solidFill>
              </a:rPr>
              <a:t>dns</a:t>
            </a:r>
            <a:r>
              <a:rPr lang="en-US" sz="1600" dirty="0">
                <a:solidFill>
                  <a:srgbClr val="C00000"/>
                </a:solidFill>
              </a:rPr>
              <a:t>-to-</a:t>
            </a:r>
            <a:r>
              <a:rPr lang="en-US" sz="1600" dirty="0" err="1">
                <a:solidFill>
                  <a:srgbClr val="C00000"/>
                </a:solidFill>
              </a:rPr>
              <a:t>db.devopsincloud.com</a:t>
            </a:r>
            <a:endParaRPr 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715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C1C9457-6E8D-684E-8DC8-67A97087CC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3B966399-3349-6944-8728-22F578E72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41384"/>
            <a:ext cx="12618720" cy="1188851"/>
          </a:xfrm>
        </p:spPr>
        <p:txBody>
          <a:bodyPr/>
          <a:lstStyle/>
          <a:p>
            <a:r>
              <a:rPr lang="en-US" dirty="0"/>
              <a:t>Upgrade Terraform Modules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7A61A83A-A9A4-BD45-99DA-AA3ECC0861F0}"/>
              </a:ext>
            </a:extLst>
          </p:cNvPr>
          <p:cNvSpPr/>
          <p:nvPr/>
        </p:nvSpPr>
        <p:spPr>
          <a:xfrm>
            <a:off x="253387" y="2057832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 Terraform Module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EF43776E-D93A-CF46-B299-784CC325A595}"/>
              </a:ext>
            </a:extLst>
          </p:cNvPr>
          <p:cNvSpPr/>
          <p:nvPr/>
        </p:nvSpPr>
        <p:spPr>
          <a:xfrm>
            <a:off x="253387" y="3076990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Security Group Terraform Module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3898A82E-29EA-2C4D-A41A-01472E1D7F40}"/>
              </a:ext>
            </a:extLst>
          </p:cNvPr>
          <p:cNvSpPr/>
          <p:nvPr/>
        </p:nvSpPr>
        <p:spPr>
          <a:xfrm>
            <a:off x="253387" y="4091324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Load Balancer Terraform Module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429D8032-2231-CC4E-831A-F47BB9F83829}"/>
              </a:ext>
            </a:extLst>
          </p:cNvPr>
          <p:cNvSpPr/>
          <p:nvPr/>
        </p:nvSpPr>
        <p:spPr>
          <a:xfrm>
            <a:off x="253386" y="5110482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ACM Certificate Manager Terraform Module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FD764796-AB07-4543-AE56-B3570975CA47}"/>
              </a:ext>
            </a:extLst>
          </p:cNvPr>
          <p:cNvSpPr/>
          <p:nvPr/>
        </p:nvSpPr>
        <p:spPr>
          <a:xfrm>
            <a:off x="6112525" y="205783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v2.78.0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B3C7042E-3A65-DD48-ADE5-0A6ED6BD16BD}"/>
              </a:ext>
            </a:extLst>
          </p:cNvPr>
          <p:cNvSpPr/>
          <p:nvPr/>
        </p:nvSpPr>
        <p:spPr>
          <a:xfrm>
            <a:off x="6112525" y="3076990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v3.18.0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A6E435BE-765E-3A43-A588-7FA46DED7857}"/>
              </a:ext>
            </a:extLst>
          </p:cNvPr>
          <p:cNvSpPr/>
          <p:nvPr/>
        </p:nvSpPr>
        <p:spPr>
          <a:xfrm>
            <a:off x="6112525" y="4091324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v5.16.0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243693FE-E6E2-3445-9630-219CE841B397}"/>
              </a:ext>
            </a:extLst>
          </p:cNvPr>
          <p:cNvSpPr/>
          <p:nvPr/>
        </p:nvSpPr>
        <p:spPr>
          <a:xfrm>
            <a:off x="6112524" y="511048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v2.14.0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4D80498B-D707-FA4D-BEF9-21A98400A2A5}"/>
              </a:ext>
            </a:extLst>
          </p:cNvPr>
          <p:cNvSpPr/>
          <p:nvPr/>
        </p:nvSpPr>
        <p:spPr>
          <a:xfrm>
            <a:off x="9239479" y="205783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v3.0.0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50D2BF79-49B5-6F45-825E-9B46CB824B98}"/>
              </a:ext>
            </a:extLst>
          </p:cNvPr>
          <p:cNvSpPr/>
          <p:nvPr/>
        </p:nvSpPr>
        <p:spPr>
          <a:xfrm>
            <a:off x="9239479" y="3076990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v4.0.0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5B57B84D-B7AF-144A-A74D-839D890C1FC2}"/>
              </a:ext>
            </a:extLst>
          </p:cNvPr>
          <p:cNvSpPr/>
          <p:nvPr/>
        </p:nvSpPr>
        <p:spPr>
          <a:xfrm>
            <a:off x="9239479" y="4091324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v6.0.0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1C14466C-0879-C249-9CF0-6FC8C54BB239}"/>
              </a:ext>
            </a:extLst>
          </p:cNvPr>
          <p:cNvSpPr/>
          <p:nvPr/>
        </p:nvSpPr>
        <p:spPr>
          <a:xfrm>
            <a:off x="9239478" y="511048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v3.0.0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D27E4327-D4F4-9C4C-BE36-5F8499D7DCA1}"/>
              </a:ext>
            </a:extLst>
          </p:cNvPr>
          <p:cNvSpPr/>
          <p:nvPr/>
        </p:nvSpPr>
        <p:spPr>
          <a:xfrm>
            <a:off x="11947792" y="2057832"/>
            <a:ext cx="2359446" cy="66101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Impact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xmlns="" id="{1CEDE383-3D42-854B-B3B6-B2E6964EE83C}"/>
              </a:ext>
            </a:extLst>
          </p:cNvPr>
          <p:cNvSpPr/>
          <p:nvPr/>
        </p:nvSpPr>
        <p:spPr>
          <a:xfrm>
            <a:off x="11947792" y="3076990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4D50385D-E664-134C-AEA7-310FD1EB04D0}"/>
              </a:ext>
            </a:extLst>
          </p:cNvPr>
          <p:cNvSpPr/>
          <p:nvPr/>
        </p:nvSpPr>
        <p:spPr>
          <a:xfrm>
            <a:off x="11947792" y="4091324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7BAF7EAB-079E-D640-A30B-7F2E50E15675}"/>
              </a:ext>
            </a:extLst>
          </p:cNvPr>
          <p:cNvSpPr/>
          <p:nvPr/>
        </p:nvSpPr>
        <p:spPr>
          <a:xfrm>
            <a:off x="11947791" y="5110482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3B5A5403-2658-5641-A28A-0E91A3793000}"/>
              </a:ext>
            </a:extLst>
          </p:cNvPr>
          <p:cNvSpPr/>
          <p:nvPr/>
        </p:nvSpPr>
        <p:spPr>
          <a:xfrm>
            <a:off x="253386" y="1122408"/>
            <a:ext cx="4957591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Type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xmlns="" id="{02B81661-ADE7-9040-AD85-51EBE0FCF5E6}"/>
              </a:ext>
            </a:extLst>
          </p:cNvPr>
          <p:cNvSpPr/>
          <p:nvPr/>
        </p:nvSpPr>
        <p:spPr>
          <a:xfrm>
            <a:off x="6112524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Previous Version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C2CF61D3-E52E-D249-B2D7-569D3EEC92AC}"/>
              </a:ext>
            </a:extLst>
          </p:cNvPr>
          <p:cNvSpPr/>
          <p:nvPr/>
        </p:nvSpPr>
        <p:spPr>
          <a:xfrm>
            <a:off x="9239478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Version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xmlns="" id="{5F662563-22BF-3946-BB48-A28F506F8445}"/>
              </a:ext>
            </a:extLst>
          </p:cNvPr>
          <p:cNvSpPr/>
          <p:nvPr/>
        </p:nvSpPr>
        <p:spPr>
          <a:xfrm>
            <a:off x="11947791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Impact Analysis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xmlns="" id="{7EC4F55F-8A3F-ED4D-803A-FD2AA13BA0F0}"/>
              </a:ext>
            </a:extLst>
          </p:cNvPr>
          <p:cNvSpPr/>
          <p:nvPr/>
        </p:nvSpPr>
        <p:spPr>
          <a:xfrm>
            <a:off x="253386" y="5990853"/>
            <a:ext cx="14053851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There is a major change in all the modules (except </a:t>
            </a:r>
            <a:r>
              <a:rPr lang="en-US" dirty="0" err="1"/>
              <a:t>vpc</a:t>
            </a:r>
            <a:r>
              <a:rPr lang="en-US" dirty="0"/>
              <a:t>) related to output names of these modules which impacts all these module references wherever you use.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47FB943A-27A2-7345-BBD8-D703B6D8809D}"/>
              </a:ext>
            </a:extLst>
          </p:cNvPr>
          <p:cNvSpPr/>
          <p:nvPr/>
        </p:nvSpPr>
        <p:spPr>
          <a:xfrm>
            <a:off x="253386" y="7003524"/>
            <a:ext cx="14053851" cy="599472"/>
          </a:xfrm>
          <a:prstGeom prst="roundRect">
            <a:avLst/>
          </a:prstGeom>
          <a:solidFill>
            <a:srgbClr val="FF7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Actual Change: </a:t>
            </a:r>
            <a:r>
              <a:rPr lang="en-US" dirty="0"/>
              <a:t>`this_` for all outputs was removed for these modules. </a:t>
            </a:r>
          </a:p>
        </p:txBody>
      </p:sp>
    </p:spTree>
    <p:extLst>
      <p:ext uri="{BB962C8B-B14F-4D97-AF65-F5344CB8AC3E}">
        <p14:creationId xmlns:p14="http://schemas.microsoft.com/office/powerpoint/2010/main" val="1448947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xmlns="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xmlns="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xmlns="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xmlns="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xmlns="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0910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Autoscaling with </a:t>
            </a:r>
            <a:r>
              <a:rPr lang="en-US" sz="2400" b="1" dirty="0">
                <a:solidFill>
                  <a:srgbClr val="C00000"/>
                </a:solidFill>
              </a:rPr>
              <a:t>Launch Configuration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xmlns="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xmlns="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xmlns="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xmlns="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2980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http://asg-lc1.devopsincloud.com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xmlns="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xmlns="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xmlns="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xmlns="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xmlns="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xmlns="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xmlns="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xmlns="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xmlns="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xmlns="" id="{E318ED51-2969-D24F-A9BF-A34CCB0F70DC}"/>
              </a:ext>
            </a:extLst>
          </p:cNvPr>
          <p:cNvSpPr/>
          <p:nvPr/>
        </p:nvSpPr>
        <p:spPr>
          <a:xfrm>
            <a:off x="193503" y="110715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ASG Module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xmlns="" id="{DAAC784D-D4B6-0C43-89BF-B72284389B16}"/>
              </a:ext>
            </a:extLst>
          </p:cNvPr>
          <p:cNvSpPr/>
          <p:nvPr/>
        </p:nvSpPr>
        <p:spPr>
          <a:xfrm>
            <a:off x="165721" y="190869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with </a:t>
            </a:r>
            <a:r>
              <a:rPr lang="en-US" dirty="0">
                <a:solidFill>
                  <a:srgbClr val="C00000"/>
                </a:solidFill>
              </a:rPr>
              <a:t>Launch Configuration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xmlns="" id="{00F65999-F0E2-C34B-BEDD-5FE48E98BAF9}"/>
              </a:ext>
            </a:extLst>
          </p:cNvPr>
          <p:cNvSpPr/>
          <p:nvPr/>
        </p:nvSpPr>
        <p:spPr>
          <a:xfrm>
            <a:off x="165721" y="27027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Instance Refresh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xmlns="" id="{2479CD3B-F3AF-D947-B398-4864445640B2}"/>
              </a:ext>
            </a:extLst>
          </p:cNvPr>
          <p:cNvSpPr/>
          <p:nvPr/>
        </p:nvSpPr>
        <p:spPr>
          <a:xfrm>
            <a:off x="135885" y="35018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Lifecycle Hooks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xmlns="" id="{EE38DBDC-5213-3542-A4B2-AFDC66A53EDB}"/>
              </a:ext>
            </a:extLst>
          </p:cNvPr>
          <p:cNvSpPr/>
          <p:nvPr/>
        </p:nvSpPr>
        <p:spPr>
          <a:xfrm>
            <a:off x="135885" y="429415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TTSP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xmlns="" id="{CDD60661-BE3A-254C-8A99-57E3772C176D}"/>
              </a:ext>
            </a:extLst>
          </p:cNvPr>
          <p:cNvSpPr/>
          <p:nvPr/>
        </p:nvSpPr>
        <p:spPr>
          <a:xfrm>
            <a:off x="90635" y="508195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Scheduled Actions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xmlns="" id="{2D1F6631-2305-FB4E-8AA6-1C5335928662}"/>
              </a:ext>
            </a:extLst>
          </p:cNvPr>
          <p:cNvSpPr/>
          <p:nvPr/>
        </p:nvSpPr>
        <p:spPr>
          <a:xfrm>
            <a:off x="90635" y="586732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Notifications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xmlns="" id="{30DBBAD0-39AF-2849-9CA3-60C31B2CD3FD}"/>
              </a:ext>
            </a:extLst>
          </p:cNvPr>
          <p:cNvSpPr/>
          <p:nvPr/>
        </p:nvSpPr>
        <p:spPr>
          <a:xfrm>
            <a:off x="75721" y="664973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Autoscaling Tests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xmlns="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xmlns="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342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1B7970B-8A7C-4546-93A1-C3F115290B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237281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25377FD-D898-7E4D-BE53-14E103225C87}"/>
              </a:ext>
            </a:extLst>
          </p:cNvPr>
          <p:cNvSpPr/>
          <p:nvPr/>
        </p:nvSpPr>
        <p:spPr>
          <a:xfrm>
            <a:off x="5032168" y="122490"/>
            <a:ext cx="3657600" cy="3549853"/>
          </a:xfrm>
          <a:prstGeom prst="rect">
            <a:avLst/>
          </a:prstGeom>
          <a:solidFill>
            <a:schemeClr val="bg1">
              <a:lumMod val="50000"/>
            </a:schemeClr>
          </a:solidFill>
          <a:ln w="34925" cmpd="sng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E4733713-4FF0-6043-9ACA-9925C77D05C7}"/>
              </a:ext>
            </a:extLst>
          </p:cNvPr>
          <p:cNvSpPr/>
          <p:nvPr/>
        </p:nvSpPr>
        <p:spPr>
          <a:xfrm>
            <a:off x="417517" y="167778"/>
            <a:ext cx="3238991" cy="1082909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EKS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4EB2B9D8-87FA-3740-83C7-CFE88951F478}"/>
              </a:ext>
            </a:extLst>
          </p:cNvPr>
          <p:cNvSpPr/>
          <p:nvPr/>
        </p:nvSpPr>
        <p:spPr>
          <a:xfrm>
            <a:off x="417517" y="1406552"/>
            <a:ext cx="3238991" cy="1082909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AKS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C705029A-B091-E44A-8EDB-7B720FD2E73A}"/>
              </a:ext>
            </a:extLst>
          </p:cNvPr>
          <p:cNvSpPr/>
          <p:nvPr/>
        </p:nvSpPr>
        <p:spPr>
          <a:xfrm>
            <a:off x="380101" y="5155302"/>
            <a:ext cx="3238992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GKE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3FDE4D7-2E61-D044-8B5E-0F0332B1ACD9}"/>
              </a:ext>
            </a:extLst>
          </p:cNvPr>
          <p:cNvSpPr/>
          <p:nvPr/>
        </p:nvSpPr>
        <p:spPr>
          <a:xfrm>
            <a:off x="5233017" y="1416252"/>
            <a:ext cx="3236838" cy="193397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DevOps &amp; </a:t>
            </a:r>
          </a:p>
          <a:p>
            <a:pPr algn="ctr"/>
            <a:r>
              <a:rPr lang="en-US" sz="43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SRE</a:t>
            </a:r>
          </a:p>
          <a:p>
            <a:pPr algn="ctr"/>
            <a:r>
              <a:rPr lang="en-US" sz="43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Roadmap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174FEE24-1587-514A-9258-50606EAFB337}"/>
              </a:ext>
            </a:extLst>
          </p:cNvPr>
          <p:cNvSpPr/>
          <p:nvPr/>
        </p:nvSpPr>
        <p:spPr>
          <a:xfrm>
            <a:off x="391974" y="3879259"/>
            <a:ext cx="3238992" cy="1082909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</a:t>
            </a:r>
          </a:p>
          <a:p>
            <a:pPr algn="ctr"/>
            <a:r>
              <a:rPr lang="en-US" sz="30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CloudFormation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CA785F9B-0733-C645-B7FF-3FF2A9BE4C81}"/>
              </a:ext>
            </a:extLst>
          </p:cNvPr>
          <p:cNvSpPr/>
          <p:nvPr/>
        </p:nvSpPr>
        <p:spPr>
          <a:xfrm>
            <a:off x="331125" y="6397244"/>
            <a:ext cx="4035819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</a:t>
            </a:r>
          </a:p>
          <a:p>
            <a:pPr algn="ctr"/>
            <a:r>
              <a:rPr lang="en-US" sz="2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Lambda &amp; Serverless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xmlns="" id="{2D6C2109-5FCC-C544-A947-EFD5DD40C31E}"/>
              </a:ext>
            </a:extLst>
          </p:cNvPr>
          <p:cNvSpPr/>
          <p:nvPr/>
        </p:nvSpPr>
        <p:spPr>
          <a:xfrm>
            <a:off x="9287730" y="122490"/>
            <a:ext cx="5056164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DevOps on AWS</a:t>
            </a:r>
          </a:p>
          <a:p>
            <a:pPr algn="ctr"/>
            <a:r>
              <a:rPr lang="en-US" sz="29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EC2, ECS, EKS, Lambda, VPC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E80C2B04-A7A9-B848-84E3-BADE0684EAE7}"/>
              </a:ext>
            </a:extLst>
          </p:cNvPr>
          <p:cNvSpPr/>
          <p:nvPr/>
        </p:nvSpPr>
        <p:spPr>
          <a:xfrm>
            <a:off x="9302645" y="1374483"/>
            <a:ext cx="5056164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DevOps on Azure</a:t>
            </a:r>
          </a:p>
          <a:p>
            <a:pPr algn="ctr"/>
            <a:r>
              <a:rPr lang="en-US" sz="24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VMs, ACI, AKS, Functions, App Services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9812266E-C5B3-294B-8E48-14C139DB52E7}"/>
              </a:ext>
            </a:extLst>
          </p:cNvPr>
          <p:cNvSpPr/>
          <p:nvPr/>
        </p:nvSpPr>
        <p:spPr>
          <a:xfrm>
            <a:off x="391977" y="2637317"/>
            <a:ext cx="3238992" cy="1082909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ECS</a:t>
            </a:r>
          </a:p>
          <a:p>
            <a:pPr algn="ctr"/>
            <a:r>
              <a:rPr lang="en-US" sz="30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Docker on AWS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B657C649-22A9-9846-9080-F949705D74BD}"/>
              </a:ext>
            </a:extLst>
          </p:cNvPr>
          <p:cNvSpPr/>
          <p:nvPr/>
        </p:nvSpPr>
        <p:spPr>
          <a:xfrm>
            <a:off x="-12763507" y="7625313"/>
            <a:ext cx="1257299" cy="92326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LIVE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xmlns="" id="{DC76D72B-23E5-8A4D-B283-BA3D531B2521}"/>
              </a:ext>
            </a:extLst>
          </p:cNvPr>
          <p:cNvSpPr/>
          <p:nvPr/>
        </p:nvSpPr>
        <p:spPr>
          <a:xfrm>
            <a:off x="4791961" y="6453140"/>
            <a:ext cx="4035819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CKA </a:t>
            </a:r>
            <a:r>
              <a:rPr lang="en-US" sz="24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Certified Kubernetes Administrator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xmlns="" id="{337C000E-C094-0D47-A845-81FF6C3C05F8}"/>
              </a:ext>
            </a:extLst>
          </p:cNvPr>
          <p:cNvSpPr/>
          <p:nvPr/>
        </p:nvSpPr>
        <p:spPr>
          <a:xfrm>
            <a:off x="9279083" y="5173660"/>
            <a:ext cx="5056164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CKAD </a:t>
            </a:r>
            <a:r>
              <a:rPr lang="en-US" sz="2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Certified Kubernetes Application Developer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xmlns="" id="{3BBEFBDD-2B1E-0D46-B76C-2C3E910A2707}"/>
              </a:ext>
            </a:extLst>
          </p:cNvPr>
          <p:cNvSpPr/>
          <p:nvPr/>
        </p:nvSpPr>
        <p:spPr>
          <a:xfrm>
            <a:off x="9293997" y="6404650"/>
            <a:ext cx="5056164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CKS </a:t>
            </a:r>
            <a:r>
              <a:rPr lang="en-US" sz="2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Certified Kubernetes Security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xmlns="" id="{3D4E41F4-A353-824F-A85B-A511A97B39AD}"/>
              </a:ext>
            </a:extLst>
          </p:cNvPr>
          <p:cNvSpPr/>
          <p:nvPr/>
        </p:nvSpPr>
        <p:spPr>
          <a:xfrm>
            <a:off x="4791962" y="3894180"/>
            <a:ext cx="4035819" cy="1082909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HashiCorp</a:t>
            </a:r>
            <a:r>
              <a:rPr lang="en-US" sz="30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Certified</a:t>
            </a:r>
          </a:p>
          <a:p>
            <a:pPr algn="ctr"/>
            <a:r>
              <a:rPr lang="en-US" sz="30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Associate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xmlns="" id="{561FB20F-24D3-7446-A423-4C876D400934}"/>
              </a:ext>
            </a:extLst>
          </p:cNvPr>
          <p:cNvSpPr/>
          <p:nvPr/>
        </p:nvSpPr>
        <p:spPr>
          <a:xfrm>
            <a:off x="4801495" y="5173660"/>
            <a:ext cx="4035819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HashiCorp</a:t>
            </a:r>
            <a:r>
              <a:rPr lang="en-US" sz="30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Certified</a:t>
            </a:r>
          </a:p>
          <a:p>
            <a:pPr algn="ctr"/>
            <a:r>
              <a:rPr lang="en-US" sz="30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Vault &amp; Consul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xmlns="" id="{C1909C1E-148A-CE42-B24E-A1E94A2318B3}"/>
              </a:ext>
            </a:extLst>
          </p:cNvPr>
          <p:cNvSpPr/>
          <p:nvPr/>
        </p:nvSpPr>
        <p:spPr>
          <a:xfrm>
            <a:off x="9287730" y="2622227"/>
            <a:ext cx="5056164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SRE  with Terraform on AWS</a:t>
            </a:r>
          </a:p>
          <a:p>
            <a:pPr algn="ctr"/>
            <a:r>
              <a:rPr lang="en-US" sz="2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EC2, ECS, EKS, Lambda, VPC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C267B8B3-57D8-CB47-A523-AE2AF08ABFEE}"/>
              </a:ext>
            </a:extLst>
          </p:cNvPr>
          <p:cNvSpPr/>
          <p:nvPr/>
        </p:nvSpPr>
        <p:spPr>
          <a:xfrm>
            <a:off x="9302645" y="3905393"/>
            <a:ext cx="5056164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SRE  with Terraform on Azure</a:t>
            </a:r>
          </a:p>
          <a:p>
            <a:pPr algn="ctr"/>
            <a:r>
              <a:rPr lang="en-US" sz="25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VMs, ACI, AKS, Functions, App Services</a:t>
            </a:r>
          </a:p>
        </p:txBody>
      </p:sp>
    </p:spTree>
    <p:extLst>
      <p:ext uri="{BB962C8B-B14F-4D97-AF65-F5344CB8AC3E}">
        <p14:creationId xmlns:p14="http://schemas.microsoft.com/office/powerpoint/2010/main" val="3965326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xmlns="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xmlns="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xmlns="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xmlns="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xmlns="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Autoscaling with </a:t>
            </a:r>
            <a:r>
              <a:rPr lang="en-US" sz="2400" b="1" dirty="0">
                <a:solidFill>
                  <a:srgbClr val="C00000"/>
                </a:solidFill>
              </a:rPr>
              <a:t>Launch Templates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xmlns="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xmlns="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xmlns="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xmlns="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2980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http://asg-lt1.devopsincloud.com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xmlns="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xmlns="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xmlns="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xmlns="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xmlns="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xmlns="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xmlns="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xmlns="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xmlns="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xmlns="" id="{E318ED51-2969-D24F-A9BF-A34CCB0F70DC}"/>
              </a:ext>
            </a:extLst>
          </p:cNvPr>
          <p:cNvSpPr/>
          <p:nvPr/>
        </p:nvSpPr>
        <p:spPr>
          <a:xfrm>
            <a:off x="193503" y="110715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ASG </a:t>
            </a:r>
            <a:r>
              <a:rPr lang="en-US" dirty="0">
                <a:solidFill>
                  <a:srgbClr val="C00000"/>
                </a:solidFill>
              </a:rPr>
              <a:t>Resource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xmlns="" id="{DAAC784D-D4B6-0C43-89BF-B72284389B16}"/>
              </a:ext>
            </a:extLst>
          </p:cNvPr>
          <p:cNvSpPr/>
          <p:nvPr/>
        </p:nvSpPr>
        <p:spPr>
          <a:xfrm>
            <a:off x="165721" y="190869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with </a:t>
            </a:r>
            <a:r>
              <a:rPr lang="en-US" dirty="0">
                <a:solidFill>
                  <a:srgbClr val="C00000"/>
                </a:solidFill>
              </a:rPr>
              <a:t>Launch Templates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xmlns="" id="{00F65999-F0E2-C34B-BEDD-5FE48E98BAF9}"/>
              </a:ext>
            </a:extLst>
          </p:cNvPr>
          <p:cNvSpPr/>
          <p:nvPr/>
        </p:nvSpPr>
        <p:spPr>
          <a:xfrm>
            <a:off x="165721" y="27027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Instance Refresh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xmlns="" id="{2479CD3B-F3AF-D947-B398-4864445640B2}"/>
              </a:ext>
            </a:extLst>
          </p:cNvPr>
          <p:cNvSpPr/>
          <p:nvPr/>
        </p:nvSpPr>
        <p:spPr>
          <a:xfrm>
            <a:off x="135885" y="35018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Lifecycle Hooks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xmlns="" id="{EE38DBDC-5213-3542-A4B2-AFDC66A53EDB}"/>
              </a:ext>
            </a:extLst>
          </p:cNvPr>
          <p:cNvSpPr/>
          <p:nvPr/>
        </p:nvSpPr>
        <p:spPr>
          <a:xfrm>
            <a:off x="135885" y="429415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TTSP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xmlns="" id="{CDD60661-BE3A-254C-8A99-57E3772C176D}"/>
              </a:ext>
            </a:extLst>
          </p:cNvPr>
          <p:cNvSpPr/>
          <p:nvPr/>
        </p:nvSpPr>
        <p:spPr>
          <a:xfrm>
            <a:off x="90635" y="508195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Scheduled Actions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xmlns="" id="{2D1F6631-2305-FB4E-8AA6-1C5335928662}"/>
              </a:ext>
            </a:extLst>
          </p:cNvPr>
          <p:cNvSpPr/>
          <p:nvPr/>
        </p:nvSpPr>
        <p:spPr>
          <a:xfrm>
            <a:off x="90635" y="586732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Notifications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xmlns="" id="{30DBBAD0-39AF-2849-9CA3-60C31B2CD3FD}"/>
              </a:ext>
            </a:extLst>
          </p:cNvPr>
          <p:cNvSpPr/>
          <p:nvPr/>
        </p:nvSpPr>
        <p:spPr>
          <a:xfrm>
            <a:off x="75721" y="664973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Autoscaling Tests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xmlns="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xmlns="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3534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679236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xmlns="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xmlns="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xmlns="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xmlns="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231BD221-2ED0-F74A-B0E1-DC1A75F80D41}"/>
              </a:ext>
            </a:extLst>
          </p:cNvPr>
          <p:cNvSpPr/>
          <p:nvPr/>
        </p:nvSpPr>
        <p:spPr>
          <a:xfrm>
            <a:off x="245359" y="66157"/>
            <a:ext cx="353099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Network Load Balancer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with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TCP &amp; TLS Listeners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xmlns="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xmlns="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xmlns="" id="{B714BBBC-B58B-8145-B620-F50BEC3ADC6E}"/>
              </a:ext>
            </a:extLst>
          </p:cNvPr>
          <p:cNvCxnSpPr>
            <a:cxnSpLocks/>
            <a:stCxn id="93" idx="2"/>
            <a:endCxn id="72" idx="0"/>
          </p:cNvCxnSpPr>
          <p:nvPr/>
        </p:nvCxnSpPr>
        <p:spPr>
          <a:xfrm flipH="1">
            <a:off x="9944494" y="1556186"/>
            <a:ext cx="29088" cy="41058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xmlns="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84A2FCC5-8FB5-384B-8DAD-EBB70EE778AD}"/>
              </a:ext>
            </a:extLst>
          </p:cNvPr>
          <p:cNvSpPr txBox="1"/>
          <p:nvPr/>
        </p:nvSpPr>
        <p:spPr>
          <a:xfrm>
            <a:off x="10346636" y="306878"/>
            <a:ext cx="2722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nlb.devopsincloud.com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xmlns="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xmlns="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xmlns="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xmlns="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xmlns="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xmlns="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xmlns="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xmlns="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xmlns="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xmlns="" id="{E318ED51-2969-D24F-A9BF-A34CCB0F70DC}"/>
              </a:ext>
            </a:extLst>
          </p:cNvPr>
          <p:cNvSpPr/>
          <p:nvPr/>
        </p:nvSpPr>
        <p:spPr>
          <a:xfrm>
            <a:off x="160046" y="274933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Module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xmlns="" id="{DAAC784D-D4B6-0C43-89BF-B72284389B16}"/>
              </a:ext>
            </a:extLst>
          </p:cNvPr>
          <p:cNvSpPr/>
          <p:nvPr/>
        </p:nvSpPr>
        <p:spPr>
          <a:xfrm>
            <a:off x="132264" y="355087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TCP Listeners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xmlns="" id="{00F65999-F0E2-C34B-BEDD-5FE48E98BAF9}"/>
              </a:ext>
            </a:extLst>
          </p:cNvPr>
          <p:cNvSpPr/>
          <p:nvPr/>
        </p:nvSpPr>
        <p:spPr>
          <a:xfrm>
            <a:off x="132264" y="434490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TLS Listeners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xmlns="" id="{2479CD3B-F3AF-D947-B398-4864445640B2}"/>
              </a:ext>
            </a:extLst>
          </p:cNvPr>
          <p:cNvSpPr/>
          <p:nvPr/>
        </p:nvSpPr>
        <p:spPr>
          <a:xfrm>
            <a:off x="102428" y="512273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Target Groups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xmlns="" id="{2D1BCAC2-72FE-6341-8D32-3EA66650A205}"/>
              </a:ext>
            </a:extLst>
          </p:cNvPr>
          <p:cNvCxnSpPr>
            <a:cxnSpLocks/>
            <a:stCxn id="72" idx="1"/>
            <a:endCxn id="85" idx="3"/>
          </p:cNvCxnSpPr>
          <p:nvPr/>
        </p:nvCxnSpPr>
        <p:spPr>
          <a:xfrm rot="10800000" flipV="1">
            <a:off x="7060604" y="2294232"/>
            <a:ext cx="2556431" cy="1991346"/>
          </a:xfrm>
          <a:prstGeom prst="bentConnector3">
            <a:avLst>
              <a:gd name="adj1" fmla="val 33393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xmlns="" id="{3619E145-1415-CC4E-9C33-2E95B17BBAEA}"/>
              </a:ext>
            </a:extLst>
          </p:cNvPr>
          <p:cNvCxnSpPr>
            <a:cxnSpLocks/>
            <a:stCxn id="72" idx="3"/>
            <a:endCxn id="62" idx="1"/>
          </p:cNvCxnSpPr>
          <p:nvPr/>
        </p:nvCxnSpPr>
        <p:spPr>
          <a:xfrm>
            <a:off x="10271953" y="2294232"/>
            <a:ext cx="2532552" cy="1928403"/>
          </a:xfrm>
          <a:prstGeom prst="bentConnector3">
            <a:avLst>
              <a:gd name="adj1" fmla="val 3753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24">
            <a:extLst>
              <a:ext uri="{FF2B5EF4-FFF2-40B4-BE49-F238E27FC236}">
                <a16:creationId xmlns:a16="http://schemas.microsoft.com/office/drawing/2014/main" xmlns="" id="{441F5008-DCF2-2C45-BE46-BB96F5951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034" y="1966772"/>
            <a:ext cx="654919" cy="654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Graphic 102" descr="User with solid fill">
            <a:extLst>
              <a:ext uri="{FF2B5EF4-FFF2-40B4-BE49-F238E27FC236}">
                <a16:creationId xmlns:a16="http://schemas.microsoft.com/office/drawing/2014/main" xmlns="" id="{C604D238-2296-FE4E-94F7-78E28190E746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5672532" y="-49308"/>
            <a:ext cx="609668" cy="609668"/>
          </a:xfrm>
          <a:prstGeom prst="rect">
            <a:avLst/>
          </a:prstGeom>
        </p:spPr>
      </p:pic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xmlns="" id="{20EDE47B-4A5A-3440-BCFA-C36ED6B7CD83}"/>
              </a:ext>
            </a:extLst>
          </p:cNvPr>
          <p:cNvCxnSpPr>
            <a:stCxn id="103" idx="3"/>
            <a:endCxn id="37" idx="0"/>
          </p:cNvCxnSpPr>
          <p:nvPr/>
        </p:nvCxnSpPr>
        <p:spPr>
          <a:xfrm>
            <a:off x="6282200" y="255526"/>
            <a:ext cx="3691382" cy="132902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xmlns="" id="{F32537C8-5C42-3340-BFEE-D661BE3018CC}"/>
              </a:ext>
            </a:extLst>
          </p:cNvPr>
          <p:cNvSpPr txBox="1"/>
          <p:nvPr/>
        </p:nvSpPr>
        <p:spPr>
          <a:xfrm>
            <a:off x="6366389" y="293875"/>
            <a:ext cx="2750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https://</a:t>
            </a:r>
            <a:r>
              <a:rPr lang="en-US" sz="1600" dirty="0" err="1">
                <a:solidFill>
                  <a:srgbClr val="C00000"/>
                </a:solidFill>
              </a:rPr>
              <a:t>nlb.devopsincloud.com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C242035A-BF66-5142-A055-FB92D019A7AD}"/>
              </a:ext>
            </a:extLst>
          </p:cNvPr>
          <p:cNvSpPr txBox="1"/>
          <p:nvPr/>
        </p:nvSpPr>
        <p:spPr>
          <a:xfrm>
            <a:off x="7652733" y="-45845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SSL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xmlns="" id="{1C8FC243-71ED-C647-9F85-3596BE0A5C8B}"/>
              </a:ext>
            </a:extLst>
          </p:cNvPr>
          <p:cNvSpPr txBox="1"/>
          <p:nvPr/>
        </p:nvSpPr>
        <p:spPr>
          <a:xfrm>
            <a:off x="11538229" y="-24002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NON-SSL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xmlns="" id="{2BDA0B26-7E7C-DE48-8705-AB1473F168BC}"/>
              </a:ext>
            </a:extLst>
          </p:cNvPr>
          <p:cNvSpPr txBox="1"/>
          <p:nvPr/>
        </p:nvSpPr>
        <p:spPr>
          <a:xfrm>
            <a:off x="10128052" y="1844936"/>
            <a:ext cx="1556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SSL-Termination</a:t>
            </a: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xmlns="" id="{AE7F6B04-4B7A-7141-A808-2B43591ABCB5}"/>
              </a:ext>
            </a:extLst>
          </p:cNvPr>
          <p:cNvSpPr/>
          <p:nvPr/>
        </p:nvSpPr>
        <p:spPr>
          <a:xfrm>
            <a:off x="99783" y="5916767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with EC2 Autoscaling Groups</a:t>
            </a:r>
          </a:p>
        </p:txBody>
      </p:sp>
    </p:spTree>
    <p:extLst>
      <p:ext uri="{BB962C8B-B14F-4D97-AF65-F5344CB8AC3E}">
        <p14:creationId xmlns:p14="http://schemas.microsoft.com/office/powerpoint/2010/main" val="3581519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xmlns="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xmlns="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52364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xmlns="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328819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xmlns="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xmlns="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CloudWatch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xmlns="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3947389" y="-4194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xmlns="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62894"/>
            <a:ext cx="3973807" cy="12553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xmlns="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xmlns="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3469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http://cloudwatch1.devopsincloud.com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xmlns="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xmlns="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51183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xmlns="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290301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xmlns="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7054019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xmlns="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5476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xmlns="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80045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xmlns="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573903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xmlns="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217035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xmlns="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82320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xmlns="" id="{E318ED51-2969-D24F-A9BF-A34CCB0F70DC}"/>
              </a:ext>
            </a:extLst>
          </p:cNvPr>
          <p:cNvSpPr/>
          <p:nvPr/>
        </p:nvSpPr>
        <p:spPr>
          <a:xfrm>
            <a:off x="173341" y="1946142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 CloudWatch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xmlns="" id="{DAAC784D-D4B6-0C43-89BF-B72284389B16}"/>
              </a:ext>
            </a:extLst>
          </p:cNvPr>
          <p:cNvSpPr/>
          <p:nvPr/>
        </p:nvSpPr>
        <p:spPr>
          <a:xfrm>
            <a:off x="145559" y="2747684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Alarms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xmlns="" id="{00F65999-F0E2-C34B-BEDD-5FE48E98BAF9}"/>
              </a:ext>
            </a:extLst>
          </p:cNvPr>
          <p:cNvSpPr/>
          <p:nvPr/>
        </p:nvSpPr>
        <p:spPr>
          <a:xfrm>
            <a:off x="145559" y="3541718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Alarms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xmlns="" id="{2479CD3B-F3AF-D947-B398-4864445640B2}"/>
              </a:ext>
            </a:extLst>
          </p:cNvPr>
          <p:cNvSpPr/>
          <p:nvPr/>
        </p:nvSpPr>
        <p:spPr>
          <a:xfrm>
            <a:off x="115723" y="4340870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CIS Alarms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xmlns="" id="{EE38DBDC-5213-3542-A4B2-AFDC66A53EDB}"/>
              </a:ext>
            </a:extLst>
          </p:cNvPr>
          <p:cNvSpPr/>
          <p:nvPr/>
        </p:nvSpPr>
        <p:spPr>
          <a:xfrm>
            <a:off x="115723" y="5133151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CloudWatch Synthetics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xmlns="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xmlns="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17">
            <a:extLst>
              <a:ext uri="{FF2B5EF4-FFF2-40B4-BE49-F238E27FC236}">
                <a16:creationId xmlns:a16="http://schemas.microsoft.com/office/drawing/2014/main" xmlns="" id="{2BE9620E-2561-CC41-A501-74CAD5984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883" y="142649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TextBox 9">
            <a:extLst>
              <a:ext uri="{FF2B5EF4-FFF2-40B4-BE49-F238E27FC236}">
                <a16:creationId xmlns:a16="http://schemas.microsoft.com/office/drawing/2014/main" xmlns="" id="{45E86A86-37D9-4840-BF68-B0F394C1A5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5896" y="2213262"/>
            <a:ext cx="15017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CloudWatch</a:t>
            </a:r>
          </a:p>
        </p:txBody>
      </p:sp>
    </p:spTree>
    <p:extLst>
      <p:ext uri="{BB962C8B-B14F-4D97-AF65-F5344CB8AC3E}">
        <p14:creationId xmlns:p14="http://schemas.microsoft.com/office/powerpoint/2010/main" val="1487690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26E5D965-BA7E-E64C-9266-7BD8F6B6F7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10445C2E-E01F-3B46-9F66-62415AB9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Terraform Modules Locally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AC95B11C-7C17-A240-AF67-66B845522C46}"/>
              </a:ext>
            </a:extLst>
          </p:cNvPr>
          <p:cNvSpPr/>
          <p:nvPr/>
        </p:nvSpPr>
        <p:spPr>
          <a:xfrm>
            <a:off x="186266" y="1540933"/>
            <a:ext cx="6355644" cy="291253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Build from Scratch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4E9D4A76-E69D-D541-A196-A6945A701545}"/>
              </a:ext>
            </a:extLst>
          </p:cNvPr>
          <p:cNvSpPr/>
          <p:nvPr/>
        </p:nvSpPr>
        <p:spPr>
          <a:xfrm>
            <a:off x="7727245" y="1540933"/>
            <a:ext cx="6355644" cy="291253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Leverage existing Terraform Modules and change the code as per your need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26F8CAC5-8D84-B04C-9CD9-6CFC3F65187F}"/>
              </a:ext>
            </a:extLst>
          </p:cNvPr>
          <p:cNvSpPr/>
          <p:nvPr/>
        </p:nvSpPr>
        <p:spPr>
          <a:xfrm>
            <a:off x="8544561" y="4910666"/>
            <a:ext cx="5294488" cy="83537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already available, use the code and modify as per your need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74167E28-1CAD-884A-A85E-902C2513D1DF}"/>
              </a:ext>
            </a:extLst>
          </p:cNvPr>
          <p:cNvSpPr/>
          <p:nvPr/>
        </p:nvSpPr>
        <p:spPr>
          <a:xfrm>
            <a:off x="599440" y="4910666"/>
            <a:ext cx="5294488" cy="83537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already not available, then use this approach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9E7085BA-6342-4046-9B15-076FB80D7CFA}"/>
              </a:ext>
            </a:extLst>
          </p:cNvPr>
          <p:cNvSpPr/>
          <p:nvPr/>
        </p:nvSpPr>
        <p:spPr>
          <a:xfrm>
            <a:off x="599440" y="6203243"/>
            <a:ext cx="5294488" cy="110066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Review existing modules in Terraform Public Registry (Minimum 3 modules to get complete idea)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7EC31184-3410-7B4A-A181-D91C11363125}"/>
              </a:ext>
            </a:extLst>
          </p:cNvPr>
          <p:cNvSpPr/>
          <p:nvPr/>
        </p:nvSpPr>
        <p:spPr>
          <a:xfrm>
            <a:off x="8544561" y="6138333"/>
            <a:ext cx="5294488" cy="110066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 effort and you can start using them in your private infrastructure spaces without public internet access</a:t>
            </a:r>
          </a:p>
        </p:txBody>
      </p:sp>
    </p:spTree>
    <p:extLst>
      <p:ext uri="{BB962C8B-B14F-4D97-AF65-F5344CB8AC3E}">
        <p14:creationId xmlns:p14="http://schemas.microsoft.com/office/powerpoint/2010/main" val="2632072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2BB36303-D993-A24A-8956-30B1858563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E081723-C38E-8542-9317-D071D1ED2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93" y="50243"/>
            <a:ext cx="3673402" cy="7563556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xmlns="" id="{04B7FCD1-D954-394B-8EDB-36AA10160389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65870" cy="1344182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8A9FDEF-8494-8549-BC09-C96AF3163C5C}"/>
              </a:ext>
            </a:extLst>
          </p:cNvPr>
          <p:cNvSpPr/>
          <p:nvPr/>
        </p:nvSpPr>
        <p:spPr>
          <a:xfrm>
            <a:off x="711200" y="880533"/>
            <a:ext cx="2427111" cy="214488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11A3DD3A-8D80-9646-9C4A-707B293E467E}"/>
              </a:ext>
            </a:extLst>
          </p:cNvPr>
          <p:cNvSpPr/>
          <p:nvPr/>
        </p:nvSpPr>
        <p:spPr>
          <a:xfrm>
            <a:off x="541868" y="615801"/>
            <a:ext cx="2856088" cy="4170688"/>
          </a:xfrm>
          <a:prstGeom prst="rect">
            <a:avLst/>
          </a:prstGeom>
          <a:noFill/>
          <a:ln w="28575">
            <a:solidFill>
              <a:srgbClr val="FFA9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FF6E038-ADA6-E44F-AD17-982824AC97E3}"/>
              </a:ext>
            </a:extLst>
          </p:cNvPr>
          <p:cNvSpPr/>
          <p:nvPr/>
        </p:nvSpPr>
        <p:spPr>
          <a:xfrm>
            <a:off x="541868" y="4891320"/>
            <a:ext cx="2596443" cy="228841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D993997A-F40D-6041-AC66-52AA099502C2}"/>
              </a:ext>
            </a:extLst>
          </p:cNvPr>
          <p:cNvSpPr/>
          <p:nvPr/>
        </p:nvSpPr>
        <p:spPr>
          <a:xfrm>
            <a:off x="6570133" y="2701145"/>
            <a:ext cx="7744179" cy="891823"/>
          </a:xfrm>
          <a:prstGeom prst="roundRect">
            <a:avLst/>
          </a:prstGeom>
          <a:solidFill>
            <a:srgbClr val="FF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 Module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9A1C3492-25E9-4648-B77A-D3D9570A9AE9}"/>
              </a:ext>
            </a:extLst>
          </p:cNvPr>
          <p:cNvSpPr/>
          <p:nvPr/>
        </p:nvSpPr>
        <p:spPr>
          <a:xfrm>
            <a:off x="6570133" y="3959299"/>
            <a:ext cx="7744179" cy="89182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 Modules - VPC Endpoints Sub Module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9A6588DB-AA11-1E48-89FA-2C61DE1EFC7C}"/>
              </a:ext>
            </a:extLst>
          </p:cNvPr>
          <p:cNvSpPr/>
          <p:nvPr/>
        </p:nvSpPr>
        <p:spPr>
          <a:xfrm>
            <a:off x="6570132" y="5217453"/>
            <a:ext cx="7744179" cy="89182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Root Module calling the VPC Local Module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1C686F91-27DE-FA43-9558-79A825060D95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flipH="1" flipV="1">
            <a:off x="3397956" y="2701145"/>
            <a:ext cx="3172177" cy="445912"/>
          </a:xfrm>
          <a:prstGeom prst="straightConnector1">
            <a:avLst/>
          </a:prstGeom>
          <a:ln w="38100">
            <a:solidFill>
              <a:srgbClr val="FFA9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xmlns="" id="{70062D7D-CEE8-3247-A751-6937F0EBD90B}"/>
              </a:ext>
            </a:extLst>
          </p:cNvPr>
          <p:cNvCxnSpPr>
            <a:stCxn id="11" idx="1"/>
            <a:endCxn id="7" idx="2"/>
          </p:cNvCxnSpPr>
          <p:nvPr/>
        </p:nvCxnSpPr>
        <p:spPr>
          <a:xfrm rot="10800000">
            <a:off x="1924757" y="3025423"/>
            <a:ext cx="4645377" cy="1379789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6E576630-2408-7D4B-BCAE-F5E7E7E00658}"/>
              </a:ext>
            </a:extLst>
          </p:cNvPr>
          <p:cNvCxnSpPr>
            <a:stCxn id="12" idx="1"/>
          </p:cNvCxnSpPr>
          <p:nvPr/>
        </p:nvCxnSpPr>
        <p:spPr>
          <a:xfrm flipH="1">
            <a:off x="3138311" y="5663365"/>
            <a:ext cx="3431821" cy="37216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0527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82264B92-A4CD-5A4F-9C43-D80EF7EB41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C7AF57AF-98D7-5446-8049-CD1D4BB4148D}"/>
              </a:ext>
            </a:extLst>
          </p:cNvPr>
          <p:cNvSpPr/>
          <p:nvPr/>
        </p:nvSpPr>
        <p:spPr>
          <a:xfrm>
            <a:off x="493375" y="2612571"/>
            <a:ext cx="6188780" cy="45016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Terraform 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Local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State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Storage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3800E199-9FE8-D746-8A96-68EAF491CF54}"/>
              </a:ext>
            </a:extLst>
          </p:cNvPr>
          <p:cNvSpPr/>
          <p:nvPr/>
        </p:nvSpPr>
        <p:spPr>
          <a:xfrm>
            <a:off x="7908053" y="2612571"/>
            <a:ext cx="6188780" cy="45016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Terraform 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Remote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State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Storage</a:t>
            </a:r>
          </a:p>
          <a:p>
            <a:pPr algn="ctr"/>
            <a:endParaRPr lang="en-US" sz="45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B626E982-0E12-DA4E-B2AB-F834320B9217}"/>
              </a:ext>
            </a:extLst>
          </p:cNvPr>
          <p:cNvSpPr/>
          <p:nvPr/>
        </p:nvSpPr>
        <p:spPr>
          <a:xfrm>
            <a:off x="493375" y="391886"/>
            <a:ext cx="13603458" cy="132638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State</a:t>
            </a:r>
          </a:p>
        </p:txBody>
      </p:sp>
    </p:spTree>
    <p:extLst>
      <p:ext uri="{BB962C8B-B14F-4D97-AF65-F5344CB8AC3E}">
        <p14:creationId xmlns:p14="http://schemas.microsoft.com/office/powerpoint/2010/main" val="2441465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D5DAE8E0-B796-FB44-B0BE-7E36D76CF8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F53F95D0-5D06-8A40-80ED-68C076056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0"/>
            <a:ext cx="12618720" cy="1188851"/>
          </a:xfrm>
        </p:spPr>
        <p:txBody>
          <a:bodyPr/>
          <a:lstStyle/>
          <a:p>
            <a:r>
              <a:rPr lang="en-US" dirty="0"/>
              <a:t>What is Terraform Backend 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9FF95D12-1A24-9D4A-996E-1E2AFB28BD77}"/>
              </a:ext>
            </a:extLst>
          </p:cNvPr>
          <p:cNvSpPr/>
          <p:nvPr/>
        </p:nvSpPr>
        <p:spPr>
          <a:xfrm>
            <a:off x="582804" y="1587640"/>
            <a:ext cx="13314066" cy="78377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00" dirty="0"/>
              <a:t>Backends are responsible for storing state and providing an API for state locking. 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CD03A193-4FE0-9048-AC56-FF339D98B722}"/>
              </a:ext>
            </a:extLst>
          </p:cNvPr>
          <p:cNvSpPr/>
          <p:nvPr/>
        </p:nvSpPr>
        <p:spPr>
          <a:xfrm>
            <a:off x="1005840" y="3034602"/>
            <a:ext cx="4611189" cy="235968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 Storage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E9A140C2-1415-1943-B530-66CCD03AF48E}"/>
              </a:ext>
            </a:extLst>
          </p:cNvPr>
          <p:cNvSpPr/>
          <p:nvPr/>
        </p:nvSpPr>
        <p:spPr>
          <a:xfrm>
            <a:off x="8362908" y="2915696"/>
            <a:ext cx="4611189" cy="235968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 Locking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47F0E247-F6F9-3748-9181-295991E7F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25798" y="5836419"/>
            <a:ext cx="1157234" cy="1157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C2A2968-E569-8643-BD1C-15B79BE68C24}"/>
              </a:ext>
            </a:extLst>
          </p:cNvPr>
          <p:cNvSpPr txBox="1"/>
          <p:nvPr/>
        </p:nvSpPr>
        <p:spPr>
          <a:xfrm>
            <a:off x="2305290" y="7151986"/>
            <a:ext cx="1798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S3 Bucket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xmlns="" id="{F5E2F23C-5516-E348-AD85-2F82C85DF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268753" y="5789838"/>
            <a:ext cx="1157234" cy="11572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FAC0D7C-5D9C-2340-AB0A-62D61338E739}"/>
              </a:ext>
            </a:extLst>
          </p:cNvPr>
          <p:cNvSpPr txBox="1"/>
          <p:nvPr/>
        </p:nvSpPr>
        <p:spPr>
          <a:xfrm>
            <a:off x="9731900" y="7151985"/>
            <a:ext cx="20670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DynamoDB</a:t>
            </a:r>
          </a:p>
        </p:txBody>
      </p:sp>
    </p:spTree>
    <p:extLst>
      <p:ext uri="{BB962C8B-B14F-4D97-AF65-F5344CB8AC3E}">
        <p14:creationId xmlns:p14="http://schemas.microsoft.com/office/powerpoint/2010/main" val="2796286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C64EB89B-58F7-F240-8421-EAA1C049EC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76E409C-3222-2F4B-A8D9-F3BA9CC0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478" y="-229661"/>
            <a:ext cx="4738205" cy="1188851"/>
          </a:xfrm>
        </p:spPr>
        <p:txBody>
          <a:bodyPr>
            <a:normAutofit/>
          </a:bodyPr>
          <a:lstStyle/>
          <a:p>
            <a:r>
              <a:rPr lang="en-US" dirty="0"/>
              <a:t>Local State File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xmlns="" id="{33C26C28-9282-2B45-BF6A-A02A61B93A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86437" y="1240156"/>
            <a:ext cx="914400" cy="914400"/>
          </a:xfrm>
          <a:prstGeom prst="rect">
            <a:avLst/>
          </a:prstGeom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xmlns="" id="{F77721F3-BE2E-7747-8884-688B309987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664736" y="1240156"/>
            <a:ext cx="914400" cy="914400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xmlns="" id="{5AF00589-6FD2-1D45-8A09-11099DFD89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811922" y="1240156"/>
            <a:ext cx="914400" cy="914400"/>
          </a:xfrm>
          <a:prstGeom prst="rect">
            <a:avLst/>
          </a:prstGeom>
        </p:spPr>
      </p:pic>
      <p:pic>
        <p:nvPicPr>
          <p:cNvPr id="10" name="Graphic 9" descr="Computer with solid fill">
            <a:extLst>
              <a:ext uri="{FF2B5EF4-FFF2-40B4-BE49-F238E27FC236}">
                <a16:creationId xmlns:a16="http://schemas.microsoft.com/office/drawing/2014/main" xmlns="" id="{AFF1AAF3-2076-8041-87B0-93E1199BE1D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51240" y="3637066"/>
            <a:ext cx="914400" cy="914400"/>
          </a:xfrm>
          <a:prstGeom prst="rect">
            <a:avLst/>
          </a:prstGeom>
        </p:spPr>
      </p:pic>
      <p:pic>
        <p:nvPicPr>
          <p:cNvPr id="12" name="Graphic 11" descr="Document with solid fill">
            <a:extLst>
              <a:ext uri="{FF2B5EF4-FFF2-40B4-BE49-F238E27FC236}">
                <a16:creationId xmlns:a16="http://schemas.microsoft.com/office/drawing/2014/main" xmlns="" id="{F3EF801A-CB36-9344-A63F-37BE9F3EFC8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577957" y="3769369"/>
            <a:ext cx="801880" cy="8018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D54DB66-A91B-6745-A6C2-F7EB7C66046B}"/>
              </a:ext>
            </a:extLst>
          </p:cNvPr>
          <p:cNvSpPr/>
          <p:nvPr/>
        </p:nvSpPr>
        <p:spPr>
          <a:xfrm>
            <a:off x="120639" y="3577489"/>
            <a:ext cx="3908808" cy="1396721"/>
          </a:xfrm>
          <a:prstGeom prst="rect">
            <a:avLst/>
          </a:prstGeom>
          <a:noFill/>
          <a:ln w="603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ABABE95-3702-0E49-92CA-FA34A9EF6D2F}"/>
              </a:ext>
            </a:extLst>
          </p:cNvPr>
          <p:cNvSpPr txBox="1"/>
          <p:nvPr/>
        </p:nvSpPr>
        <p:spPr>
          <a:xfrm>
            <a:off x="411393" y="4427835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70346C7-F88B-0848-8340-7F3799285DEF}"/>
              </a:ext>
            </a:extLst>
          </p:cNvPr>
          <p:cNvSpPr txBox="1"/>
          <p:nvPr/>
        </p:nvSpPr>
        <p:spPr>
          <a:xfrm>
            <a:off x="2077225" y="4498343"/>
            <a:ext cx="1880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F5CA5FBB-1F26-9F4D-AAFC-374D7E5B17D1}"/>
              </a:ext>
            </a:extLst>
          </p:cNvPr>
          <p:cNvSpPr/>
          <p:nvPr/>
        </p:nvSpPr>
        <p:spPr>
          <a:xfrm>
            <a:off x="753685" y="5998094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BB3A687-1BF1-5740-A228-9BD198415C61}"/>
              </a:ext>
            </a:extLst>
          </p:cNvPr>
          <p:cNvSpPr txBox="1"/>
          <p:nvPr/>
        </p:nvSpPr>
        <p:spPr>
          <a:xfrm>
            <a:off x="273458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B6FD2F5F-02AA-DF4C-BA55-BE463C61C835}"/>
              </a:ext>
            </a:extLst>
          </p:cNvPr>
          <p:cNvSpPr txBox="1"/>
          <p:nvPr/>
        </p:nvSpPr>
        <p:spPr>
          <a:xfrm>
            <a:off x="1637599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29E9B91-DE1B-664F-AD2F-7CBB7302AB9A}"/>
              </a:ext>
            </a:extLst>
          </p:cNvPr>
          <p:cNvSpPr txBox="1"/>
          <p:nvPr/>
        </p:nvSpPr>
        <p:spPr>
          <a:xfrm>
            <a:off x="2877943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xmlns="" id="{62691079-EB55-D54F-BC70-0351F2D88255}"/>
              </a:ext>
            </a:extLst>
          </p:cNvPr>
          <p:cNvSpPr txBox="1">
            <a:spLocks/>
          </p:cNvSpPr>
          <p:nvPr/>
        </p:nvSpPr>
        <p:spPr>
          <a:xfrm>
            <a:off x="9053698" y="-229662"/>
            <a:ext cx="473820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Remote State File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0DAA2D39-BA32-A241-83FC-78752717C7FD}"/>
              </a:ext>
            </a:extLst>
          </p:cNvPr>
          <p:cNvCxnSpPr/>
          <p:nvPr/>
        </p:nvCxnSpPr>
        <p:spPr>
          <a:xfrm>
            <a:off x="7214716" y="150725"/>
            <a:ext cx="0" cy="740563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4458243-A492-5344-94C2-A36423346240}"/>
              </a:ext>
            </a:extLst>
          </p:cNvPr>
          <p:cNvSpPr txBox="1"/>
          <p:nvPr/>
        </p:nvSpPr>
        <p:spPr>
          <a:xfrm>
            <a:off x="1387645" y="7007528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xmlns="" id="{0AB7F235-31A4-6D44-90F1-897C61CA82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008753" y="6175738"/>
            <a:ext cx="713774" cy="7137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BB7E861F-E8DE-9A4C-BA33-CAF4CA3E1D59}"/>
              </a:ext>
            </a:extLst>
          </p:cNvPr>
          <p:cNvSpPr txBox="1"/>
          <p:nvPr/>
        </p:nvSpPr>
        <p:spPr>
          <a:xfrm>
            <a:off x="1900318" y="6175738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5DD37A13-D48C-444C-9203-60E51A314266}"/>
              </a:ext>
            </a:extLst>
          </p:cNvPr>
          <p:cNvCxnSpPr>
            <a:stCxn id="6" idx="2"/>
          </p:cNvCxnSpPr>
          <p:nvPr/>
        </p:nvCxnSpPr>
        <p:spPr>
          <a:xfrm>
            <a:off x="743637" y="2154556"/>
            <a:ext cx="0" cy="142293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546B68C8-FD34-3646-9FAF-07CE870280FD}"/>
              </a:ext>
            </a:extLst>
          </p:cNvPr>
          <p:cNvCxnSpPr/>
          <p:nvPr/>
        </p:nvCxnSpPr>
        <p:spPr>
          <a:xfrm>
            <a:off x="2086767" y="2154555"/>
            <a:ext cx="0" cy="1422933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2CCBF87E-C4B4-354D-9E49-B8A1829A7D4F}"/>
              </a:ext>
            </a:extLst>
          </p:cNvPr>
          <p:cNvCxnSpPr/>
          <p:nvPr/>
        </p:nvCxnSpPr>
        <p:spPr>
          <a:xfrm>
            <a:off x="3269122" y="2154554"/>
            <a:ext cx="0" cy="1422933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D5B2F8A0-F7B4-624D-923D-A968DEB69B99}"/>
              </a:ext>
            </a:extLst>
          </p:cNvPr>
          <p:cNvCxnSpPr>
            <a:cxnSpLocks/>
          </p:cNvCxnSpPr>
          <p:nvPr/>
        </p:nvCxnSpPr>
        <p:spPr>
          <a:xfrm>
            <a:off x="1199163" y="4949075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2423993A-C77C-4B42-B846-06198C4247AD}"/>
              </a:ext>
            </a:extLst>
          </p:cNvPr>
          <p:cNvCxnSpPr>
            <a:cxnSpLocks/>
          </p:cNvCxnSpPr>
          <p:nvPr/>
        </p:nvCxnSpPr>
        <p:spPr>
          <a:xfrm>
            <a:off x="1727126" y="2715452"/>
            <a:ext cx="786271" cy="502417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ED7B4EFE-1105-7A4B-ACFE-5C972A7855E5}"/>
              </a:ext>
            </a:extLst>
          </p:cNvPr>
          <p:cNvCxnSpPr>
            <a:cxnSpLocks/>
          </p:cNvCxnSpPr>
          <p:nvPr/>
        </p:nvCxnSpPr>
        <p:spPr>
          <a:xfrm flipV="1">
            <a:off x="1727126" y="2725501"/>
            <a:ext cx="786271" cy="452176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BAAAE02D-BB46-D54B-80AC-EFC0ADBBAEFA}"/>
              </a:ext>
            </a:extLst>
          </p:cNvPr>
          <p:cNvCxnSpPr>
            <a:cxnSpLocks/>
          </p:cNvCxnSpPr>
          <p:nvPr/>
        </p:nvCxnSpPr>
        <p:spPr>
          <a:xfrm>
            <a:off x="2909482" y="2735043"/>
            <a:ext cx="786271" cy="502417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xmlns="" id="{3BC541A0-C6A0-B448-81B1-76B1D2174271}"/>
              </a:ext>
            </a:extLst>
          </p:cNvPr>
          <p:cNvCxnSpPr>
            <a:cxnSpLocks/>
          </p:cNvCxnSpPr>
          <p:nvPr/>
        </p:nvCxnSpPr>
        <p:spPr>
          <a:xfrm flipV="1">
            <a:off x="2909482" y="2745092"/>
            <a:ext cx="786271" cy="452176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xmlns="" id="{A86FCF13-1F1D-FC47-90B7-DEE09106E8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622188" y="1276158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xmlns="" id="{863347B7-8DD3-0740-A233-BB43F1FE9E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2000487" y="1276158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xmlns="" id="{7D89CE3A-8BCD-DB47-9189-F123A81E5D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3147673" y="1276158"/>
            <a:ext cx="914400" cy="914400"/>
          </a:xfrm>
          <a:prstGeom prst="rect">
            <a:avLst/>
          </a:prstGeom>
        </p:spPr>
      </p:pic>
      <p:pic>
        <p:nvPicPr>
          <p:cNvPr id="47" name="Graphic 46" descr="Computer with solid fill">
            <a:extLst>
              <a:ext uri="{FF2B5EF4-FFF2-40B4-BE49-F238E27FC236}">
                <a16:creationId xmlns:a16="http://schemas.microsoft.com/office/drawing/2014/main" xmlns="" id="{194981EC-AEE2-F445-BD4A-D4F7F70F3D1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788660" y="2392459"/>
            <a:ext cx="914400" cy="914400"/>
          </a:xfrm>
          <a:prstGeom prst="rect">
            <a:avLst/>
          </a:prstGeom>
        </p:spPr>
      </p:pic>
      <p:pic>
        <p:nvPicPr>
          <p:cNvPr id="48" name="Graphic 47" descr="Document with solid fill">
            <a:extLst>
              <a:ext uri="{FF2B5EF4-FFF2-40B4-BE49-F238E27FC236}">
                <a16:creationId xmlns:a16="http://schemas.microsoft.com/office/drawing/2014/main" xmlns="" id="{E58001CC-E33C-DD46-9400-7ED5075F074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2913708" y="3805371"/>
            <a:ext cx="801880" cy="80188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7A016AC6-23D1-6F40-B7C3-F4F61F650740}"/>
              </a:ext>
            </a:extLst>
          </p:cNvPr>
          <p:cNvSpPr/>
          <p:nvPr/>
        </p:nvSpPr>
        <p:spPr>
          <a:xfrm>
            <a:off x="10456390" y="3613491"/>
            <a:ext cx="3908808" cy="1396721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90A62A89-EB09-5B4B-B330-8CAF4358CDB2}"/>
              </a:ext>
            </a:extLst>
          </p:cNvPr>
          <p:cNvSpPr txBox="1"/>
          <p:nvPr/>
        </p:nvSpPr>
        <p:spPr>
          <a:xfrm>
            <a:off x="10167176" y="2066400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2B2377D1-9855-B34F-BED3-7A6675335D31}"/>
              </a:ext>
            </a:extLst>
          </p:cNvPr>
          <p:cNvSpPr txBox="1"/>
          <p:nvPr/>
        </p:nvSpPr>
        <p:spPr>
          <a:xfrm>
            <a:off x="12484327" y="4534135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81C3CFBF-C672-764F-AE1C-1945F1E9A180}"/>
              </a:ext>
            </a:extLst>
          </p:cNvPr>
          <p:cNvSpPr/>
          <p:nvPr/>
        </p:nvSpPr>
        <p:spPr>
          <a:xfrm>
            <a:off x="11089436" y="6034096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C78A2E04-2AB4-944C-9172-A98B1DFDDEAD}"/>
              </a:ext>
            </a:extLst>
          </p:cNvPr>
          <p:cNvSpPr txBox="1"/>
          <p:nvPr/>
        </p:nvSpPr>
        <p:spPr>
          <a:xfrm>
            <a:off x="10609209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96CE0BEC-109B-4241-B23E-A96C6EC4A073}"/>
              </a:ext>
            </a:extLst>
          </p:cNvPr>
          <p:cNvSpPr txBox="1"/>
          <p:nvPr/>
        </p:nvSpPr>
        <p:spPr>
          <a:xfrm>
            <a:off x="11973350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49FC1F7D-2B25-1842-B6F3-5A09C50D8F57}"/>
              </a:ext>
            </a:extLst>
          </p:cNvPr>
          <p:cNvSpPr txBox="1"/>
          <p:nvPr/>
        </p:nvSpPr>
        <p:spPr>
          <a:xfrm>
            <a:off x="13213694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1A35D402-70F0-EA4F-A588-20C287AFB240}"/>
              </a:ext>
            </a:extLst>
          </p:cNvPr>
          <p:cNvSpPr txBox="1"/>
          <p:nvPr/>
        </p:nvSpPr>
        <p:spPr>
          <a:xfrm>
            <a:off x="11620918" y="7027039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81706A98-250B-1247-8B3A-B0A04C5F30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1344504" y="6211740"/>
            <a:ext cx="713774" cy="71377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B33D1482-52E4-9C4F-BDCC-CE10A58BCAE2}"/>
              </a:ext>
            </a:extLst>
          </p:cNvPr>
          <p:cNvSpPr txBox="1"/>
          <p:nvPr/>
        </p:nvSpPr>
        <p:spPr>
          <a:xfrm>
            <a:off x="12236069" y="6211740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xmlns="" id="{F3DD6F06-A42B-A047-AC73-83C9B03CAD0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1079388" y="2190558"/>
            <a:ext cx="0" cy="40592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xmlns="" id="{5A08BBF4-94BE-1F45-9BF5-7C7C72816DFA}"/>
              </a:ext>
            </a:extLst>
          </p:cNvPr>
          <p:cNvCxnSpPr>
            <a:cxnSpLocks/>
          </p:cNvCxnSpPr>
          <p:nvPr/>
        </p:nvCxnSpPr>
        <p:spPr>
          <a:xfrm>
            <a:off x="11534914" y="4985077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 descr="Computer with solid fill">
            <a:extLst>
              <a:ext uri="{FF2B5EF4-FFF2-40B4-BE49-F238E27FC236}">
                <a16:creationId xmlns:a16="http://schemas.microsoft.com/office/drawing/2014/main" xmlns="" id="{8FBEA617-089B-B348-95DA-FFE20FB8287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2160260" y="2394500"/>
            <a:ext cx="9144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D63F5492-CE84-E245-9AF1-B45BC7152B4B}"/>
              </a:ext>
            </a:extLst>
          </p:cNvPr>
          <p:cNvSpPr txBox="1"/>
          <p:nvPr/>
        </p:nvSpPr>
        <p:spPr>
          <a:xfrm>
            <a:off x="11620918" y="2077143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Admin2</a:t>
            </a:r>
          </a:p>
          <a:p>
            <a:r>
              <a:rPr lang="en-US" sz="1600" dirty="0">
                <a:solidFill>
                  <a:srgbClr val="0070C0"/>
                </a:solidFill>
              </a:rPr>
              <a:t>Desktop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xmlns="" id="{D0442913-D32F-FE40-BBC1-EF7A3D98477B}"/>
              </a:ext>
            </a:extLst>
          </p:cNvPr>
          <p:cNvCxnSpPr>
            <a:cxnSpLocks/>
          </p:cNvCxnSpPr>
          <p:nvPr/>
        </p:nvCxnSpPr>
        <p:spPr>
          <a:xfrm>
            <a:off x="12450988" y="2192599"/>
            <a:ext cx="0" cy="405928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Computer with solid fill">
            <a:extLst>
              <a:ext uri="{FF2B5EF4-FFF2-40B4-BE49-F238E27FC236}">
                <a16:creationId xmlns:a16="http://schemas.microsoft.com/office/drawing/2014/main" xmlns="" id="{FF443480-0B14-584D-9E65-32518081975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3325581" y="2394580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xmlns="" id="{9FF4E22B-F97E-D04A-BA55-AB5C75F14CC1}"/>
              </a:ext>
            </a:extLst>
          </p:cNvPr>
          <p:cNvCxnSpPr>
            <a:cxnSpLocks/>
          </p:cNvCxnSpPr>
          <p:nvPr/>
        </p:nvCxnSpPr>
        <p:spPr>
          <a:xfrm>
            <a:off x="13616309" y="2192679"/>
            <a:ext cx="0" cy="40592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C1A4A077-7F37-7449-A1CB-9A0868E9E845}"/>
              </a:ext>
            </a:extLst>
          </p:cNvPr>
          <p:cNvSpPr txBox="1"/>
          <p:nvPr/>
        </p:nvSpPr>
        <p:spPr>
          <a:xfrm>
            <a:off x="13835872" y="2088229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Desktop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xmlns="" id="{5F08CCF4-7A5D-494C-A3B0-735656E29076}"/>
              </a:ext>
            </a:extLst>
          </p:cNvPr>
          <p:cNvCxnSpPr>
            <a:cxnSpLocks/>
          </p:cNvCxnSpPr>
          <p:nvPr/>
        </p:nvCxnSpPr>
        <p:spPr>
          <a:xfrm>
            <a:off x="11089436" y="3103895"/>
            <a:ext cx="0" cy="51681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xmlns="" id="{8A94C356-7ED7-5F4C-9E85-3F048D9D486C}"/>
              </a:ext>
            </a:extLst>
          </p:cNvPr>
          <p:cNvCxnSpPr>
            <a:cxnSpLocks/>
          </p:cNvCxnSpPr>
          <p:nvPr/>
        </p:nvCxnSpPr>
        <p:spPr>
          <a:xfrm>
            <a:off x="12494603" y="3103895"/>
            <a:ext cx="5552" cy="51681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xmlns="" id="{7ECD4DE5-220C-4749-8A96-91ED4DDDBDBB}"/>
              </a:ext>
            </a:extLst>
          </p:cNvPr>
          <p:cNvCxnSpPr>
            <a:cxnSpLocks/>
          </p:cNvCxnSpPr>
          <p:nvPr/>
        </p:nvCxnSpPr>
        <p:spPr>
          <a:xfrm>
            <a:off x="13626357" y="3106016"/>
            <a:ext cx="0" cy="455110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7EDB7E2-09B5-D342-8EAF-F3482AA9038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10955882" y="3875839"/>
            <a:ext cx="711200" cy="7112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FDB0B30D-774E-F045-A6FA-4DEFF597D5AA}"/>
              </a:ext>
            </a:extLst>
          </p:cNvPr>
          <p:cNvSpPr txBox="1"/>
          <p:nvPr/>
        </p:nvSpPr>
        <p:spPr>
          <a:xfrm>
            <a:off x="10593115" y="4564983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S3 Bucket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xmlns="" id="{B5F279B6-FC94-AF4E-8485-02DA33F5AB44}"/>
              </a:ext>
            </a:extLst>
          </p:cNvPr>
          <p:cNvCxnSpPr>
            <a:cxnSpLocks/>
          </p:cNvCxnSpPr>
          <p:nvPr/>
        </p:nvCxnSpPr>
        <p:spPr>
          <a:xfrm>
            <a:off x="12555087" y="5010212"/>
            <a:ext cx="0" cy="105058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xmlns="" id="{76364FF6-3F7B-2643-A9AE-504E0A7B8FAA}"/>
              </a:ext>
            </a:extLst>
          </p:cNvPr>
          <p:cNvCxnSpPr>
            <a:cxnSpLocks/>
          </p:cNvCxnSpPr>
          <p:nvPr/>
        </p:nvCxnSpPr>
        <p:spPr>
          <a:xfrm>
            <a:off x="13469091" y="5010212"/>
            <a:ext cx="0" cy="102388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F16FD2C7-3100-824C-8FE0-DFFCF6164AC6}"/>
              </a:ext>
            </a:extLst>
          </p:cNvPr>
          <p:cNvSpPr/>
          <p:nvPr/>
        </p:nvSpPr>
        <p:spPr>
          <a:xfrm>
            <a:off x="3984302" y="869302"/>
            <a:ext cx="3159611" cy="168430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Multiple Team members </a:t>
            </a:r>
          </a:p>
          <a:p>
            <a:r>
              <a:rPr lang="en-US" dirty="0">
                <a:solidFill>
                  <a:srgbClr val="FFFF00"/>
                </a:solidFill>
              </a:rPr>
              <a:t>cannot update </a:t>
            </a:r>
            <a:r>
              <a:rPr lang="en-US" dirty="0"/>
              <a:t>the infrastructure as they </a:t>
            </a:r>
            <a:r>
              <a:rPr lang="en-US" dirty="0">
                <a:solidFill>
                  <a:srgbClr val="FFFF00"/>
                </a:solidFill>
              </a:rPr>
              <a:t>don’t have access </a:t>
            </a:r>
            <a:r>
              <a:rPr lang="en-US" dirty="0"/>
              <a:t>to State File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xmlns="" id="{CF75C303-D494-7645-8926-C49F25F8A4E2}"/>
              </a:ext>
            </a:extLst>
          </p:cNvPr>
          <p:cNvSpPr/>
          <p:nvPr/>
        </p:nvSpPr>
        <p:spPr>
          <a:xfrm>
            <a:off x="4298489" y="2888530"/>
            <a:ext cx="2809227" cy="128032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This means we need store the state file in a </a:t>
            </a:r>
            <a:r>
              <a:rPr lang="en-US" dirty="0">
                <a:solidFill>
                  <a:srgbClr val="FFFF00"/>
                </a:solidFill>
              </a:rPr>
              <a:t>shared location</a:t>
            </a:r>
            <a:r>
              <a:rPr lang="en-US" dirty="0"/>
              <a:t>.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xmlns="" id="{9F43B3DC-6E84-F04D-BF3C-01EA16BF6E06}"/>
              </a:ext>
            </a:extLst>
          </p:cNvPr>
          <p:cNvSpPr/>
          <p:nvPr/>
        </p:nvSpPr>
        <p:spPr>
          <a:xfrm>
            <a:off x="7348041" y="879904"/>
            <a:ext cx="2809227" cy="182481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FFFF00"/>
                </a:solidFill>
              </a:rPr>
              <a:t>Terraform Backend </a:t>
            </a:r>
            <a:r>
              <a:rPr lang="en-US" dirty="0"/>
              <a:t>concept we can use </a:t>
            </a:r>
            <a:r>
              <a:rPr lang="en-US" dirty="0">
                <a:solidFill>
                  <a:srgbClr val="FFFF00"/>
                </a:solidFill>
              </a:rPr>
              <a:t>AWS S3 </a:t>
            </a:r>
            <a:r>
              <a:rPr lang="en-US" dirty="0"/>
              <a:t>as the shared storage for State Files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xmlns="" id="{EE555613-9971-3C42-9AB8-DC1BCEDC43C5}"/>
              </a:ext>
            </a:extLst>
          </p:cNvPr>
          <p:cNvSpPr/>
          <p:nvPr/>
        </p:nvSpPr>
        <p:spPr>
          <a:xfrm>
            <a:off x="7348041" y="2871919"/>
            <a:ext cx="2809227" cy="41247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two team members are running Terraform at the same time, you may run into </a:t>
            </a:r>
            <a:r>
              <a:rPr lang="en-IN" dirty="0">
                <a:solidFill>
                  <a:srgbClr val="C00000"/>
                </a:solidFill>
              </a:rPr>
              <a:t>race conditions</a:t>
            </a:r>
            <a:r>
              <a:rPr lang="en-IN" dirty="0"/>
              <a:t> as multiple Terraform processes make </a:t>
            </a:r>
            <a:r>
              <a:rPr lang="en-IN" dirty="0">
                <a:solidFill>
                  <a:srgbClr val="FFFF00"/>
                </a:solidFill>
              </a:rPr>
              <a:t>concurrent updates </a:t>
            </a:r>
            <a:r>
              <a:rPr lang="en-IN" dirty="0"/>
              <a:t>to the state files, leading to </a:t>
            </a:r>
            <a:r>
              <a:rPr lang="en-IN" dirty="0">
                <a:solidFill>
                  <a:srgbClr val="C00000"/>
                </a:solidFill>
              </a:rPr>
              <a:t>conflicts, data loss</a:t>
            </a:r>
            <a:r>
              <a:rPr lang="en-IN" dirty="0"/>
              <a:t>, and </a:t>
            </a:r>
            <a:r>
              <a:rPr lang="en-IN" dirty="0">
                <a:solidFill>
                  <a:srgbClr val="C00000"/>
                </a:solidFill>
              </a:rPr>
              <a:t>state file corruption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xmlns="" id="{57D08996-A624-C94A-BB44-C9EBF08EAD96}"/>
              </a:ext>
            </a:extLst>
          </p:cNvPr>
          <p:cNvSpPr/>
          <p:nvPr/>
        </p:nvSpPr>
        <p:spPr>
          <a:xfrm>
            <a:off x="7384905" y="7163914"/>
            <a:ext cx="3130573" cy="3257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Implement State Locking</a:t>
            </a:r>
          </a:p>
        </p:txBody>
      </p:sp>
    </p:spTree>
    <p:extLst>
      <p:ext uri="{BB962C8B-B14F-4D97-AF65-F5344CB8AC3E}">
        <p14:creationId xmlns:p14="http://schemas.microsoft.com/office/powerpoint/2010/main" val="225382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C64EB89B-58F7-F240-8421-EAA1C049EC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xmlns="" id="{62691079-EB55-D54F-BC70-0351F2D88255}"/>
              </a:ext>
            </a:extLst>
          </p:cNvPr>
          <p:cNvSpPr txBox="1">
            <a:spLocks/>
          </p:cNvSpPr>
          <p:nvPr/>
        </p:nvSpPr>
        <p:spPr>
          <a:xfrm>
            <a:off x="713433" y="-188704"/>
            <a:ext cx="1362556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Terraform Remote State File with State Locking</a:t>
            </a:r>
          </a:p>
        </p:txBody>
      </p: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xmlns="" id="{A86FCF13-1F1D-FC47-90B7-DEE09106E8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10743" y="1452549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xmlns="" id="{863347B7-8DD3-0740-A233-BB43F1FE9E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003033" y="1438277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xmlns="" id="{7D89CE3A-8BCD-DB47-9189-F123A81E5D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059069" y="1452549"/>
            <a:ext cx="914400" cy="914400"/>
          </a:xfrm>
          <a:prstGeom prst="rect">
            <a:avLst/>
          </a:prstGeom>
        </p:spPr>
      </p:pic>
      <p:pic>
        <p:nvPicPr>
          <p:cNvPr id="47" name="Graphic 46" descr="Computer with solid fill">
            <a:extLst>
              <a:ext uri="{FF2B5EF4-FFF2-40B4-BE49-F238E27FC236}">
                <a16:creationId xmlns:a16="http://schemas.microsoft.com/office/drawing/2014/main" xmlns="" id="{194981EC-AEE2-F445-BD4A-D4F7F70F3D1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77215" y="2568850"/>
            <a:ext cx="914400" cy="914400"/>
          </a:xfrm>
          <a:prstGeom prst="rect">
            <a:avLst/>
          </a:prstGeom>
        </p:spPr>
      </p:pic>
      <p:pic>
        <p:nvPicPr>
          <p:cNvPr id="48" name="Graphic 47" descr="Document with solid fill">
            <a:extLst>
              <a:ext uri="{FF2B5EF4-FFF2-40B4-BE49-F238E27FC236}">
                <a16:creationId xmlns:a16="http://schemas.microsoft.com/office/drawing/2014/main" xmlns="" id="{E58001CC-E33C-DD46-9400-7ED5075F074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3156693" y="3960468"/>
            <a:ext cx="801880" cy="80188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7A016AC6-23D1-6F40-B7C3-F4F61F650740}"/>
              </a:ext>
            </a:extLst>
          </p:cNvPr>
          <p:cNvSpPr/>
          <p:nvPr/>
        </p:nvSpPr>
        <p:spPr>
          <a:xfrm>
            <a:off x="341645" y="3775610"/>
            <a:ext cx="6571617" cy="1396721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90A62A89-EB09-5B4B-B330-8CAF4358CDB2}"/>
              </a:ext>
            </a:extLst>
          </p:cNvPr>
          <p:cNvSpPr txBox="1"/>
          <p:nvPr/>
        </p:nvSpPr>
        <p:spPr>
          <a:xfrm>
            <a:off x="221721" y="2262218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2B2377D1-9855-B34F-BED3-7A6675335D31}"/>
              </a:ext>
            </a:extLst>
          </p:cNvPr>
          <p:cNvSpPr txBox="1"/>
          <p:nvPr/>
        </p:nvSpPr>
        <p:spPr>
          <a:xfrm>
            <a:off x="2727312" y="4689232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81C3CFBF-C672-764F-AE1C-1945F1E9A180}"/>
              </a:ext>
            </a:extLst>
          </p:cNvPr>
          <p:cNvSpPr/>
          <p:nvPr/>
        </p:nvSpPr>
        <p:spPr>
          <a:xfrm>
            <a:off x="2091982" y="6196215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C78A2E04-2AB4-944C-9172-A98B1DFDDEAD}"/>
              </a:ext>
            </a:extLst>
          </p:cNvPr>
          <p:cNvSpPr txBox="1"/>
          <p:nvPr/>
        </p:nvSpPr>
        <p:spPr>
          <a:xfrm>
            <a:off x="797764" y="1135580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96CE0BEC-109B-4241-B23E-A96C6EC4A073}"/>
              </a:ext>
            </a:extLst>
          </p:cNvPr>
          <p:cNvSpPr txBox="1"/>
          <p:nvPr/>
        </p:nvSpPr>
        <p:spPr>
          <a:xfrm>
            <a:off x="2975896" y="1121308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49FC1F7D-2B25-1842-B6F3-5A09C50D8F57}"/>
              </a:ext>
            </a:extLst>
          </p:cNvPr>
          <p:cNvSpPr txBox="1"/>
          <p:nvPr/>
        </p:nvSpPr>
        <p:spPr>
          <a:xfrm>
            <a:off x="5125090" y="1135580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1A35D402-70F0-EA4F-A588-20C287AFB240}"/>
              </a:ext>
            </a:extLst>
          </p:cNvPr>
          <p:cNvSpPr txBox="1"/>
          <p:nvPr/>
        </p:nvSpPr>
        <p:spPr>
          <a:xfrm>
            <a:off x="2623464" y="7189158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xmlns="" id="{81706A98-250B-1247-8B3A-B0A04C5F30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2347050" y="6373859"/>
            <a:ext cx="713774" cy="71377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B33D1482-52E4-9C4F-BDCC-CE10A58BCAE2}"/>
              </a:ext>
            </a:extLst>
          </p:cNvPr>
          <p:cNvSpPr txBox="1"/>
          <p:nvPr/>
        </p:nvSpPr>
        <p:spPr>
          <a:xfrm>
            <a:off x="3238615" y="6373859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xmlns="" id="{F3DD6F06-A42B-A047-AC73-83C9B03CAD0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267943" y="2366949"/>
            <a:ext cx="0" cy="40592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xmlns="" id="{5A08BBF4-94BE-1F45-9BF5-7C7C72816DFA}"/>
              </a:ext>
            </a:extLst>
          </p:cNvPr>
          <p:cNvCxnSpPr>
            <a:cxnSpLocks/>
          </p:cNvCxnSpPr>
          <p:nvPr/>
        </p:nvCxnSpPr>
        <p:spPr>
          <a:xfrm>
            <a:off x="2537460" y="5147196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 descr="Computer with solid fill">
            <a:extLst>
              <a:ext uri="{FF2B5EF4-FFF2-40B4-BE49-F238E27FC236}">
                <a16:creationId xmlns:a16="http://schemas.microsoft.com/office/drawing/2014/main" xmlns="" id="{8FBEA617-089B-B348-95DA-FFE20FB8287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3162806" y="2556619"/>
            <a:ext cx="9144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D63F5492-CE84-E245-9AF1-B45BC7152B4B}"/>
              </a:ext>
            </a:extLst>
          </p:cNvPr>
          <p:cNvSpPr txBox="1"/>
          <p:nvPr/>
        </p:nvSpPr>
        <p:spPr>
          <a:xfrm>
            <a:off x="2623464" y="2239262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Admin2</a:t>
            </a:r>
          </a:p>
          <a:p>
            <a:r>
              <a:rPr lang="en-US" sz="1600" dirty="0">
                <a:solidFill>
                  <a:srgbClr val="0070C0"/>
                </a:solidFill>
              </a:rPr>
              <a:t>Desktop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xmlns="" id="{D0442913-D32F-FE40-BBC1-EF7A3D98477B}"/>
              </a:ext>
            </a:extLst>
          </p:cNvPr>
          <p:cNvCxnSpPr>
            <a:cxnSpLocks/>
          </p:cNvCxnSpPr>
          <p:nvPr/>
        </p:nvCxnSpPr>
        <p:spPr>
          <a:xfrm>
            <a:off x="3453534" y="2354718"/>
            <a:ext cx="0" cy="405928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Computer with solid fill">
            <a:extLst>
              <a:ext uri="{FF2B5EF4-FFF2-40B4-BE49-F238E27FC236}">
                <a16:creationId xmlns:a16="http://schemas.microsoft.com/office/drawing/2014/main" xmlns="" id="{FF443480-0B14-584D-9E65-32518081975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5236977" y="2570971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xmlns="" id="{9FF4E22B-F97E-D04A-BA55-AB5C75F14CC1}"/>
              </a:ext>
            </a:extLst>
          </p:cNvPr>
          <p:cNvCxnSpPr>
            <a:cxnSpLocks/>
          </p:cNvCxnSpPr>
          <p:nvPr/>
        </p:nvCxnSpPr>
        <p:spPr>
          <a:xfrm>
            <a:off x="5527705" y="2369070"/>
            <a:ext cx="0" cy="40592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C1A4A077-7F37-7449-A1CB-9A0868E9E845}"/>
              </a:ext>
            </a:extLst>
          </p:cNvPr>
          <p:cNvSpPr txBox="1"/>
          <p:nvPr/>
        </p:nvSpPr>
        <p:spPr>
          <a:xfrm>
            <a:off x="5747268" y="2264620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Desktop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xmlns="" id="{5F08CCF4-7A5D-494C-A3B0-735656E29076}"/>
              </a:ext>
            </a:extLst>
          </p:cNvPr>
          <p:cNvCxnSpPr>
            <a:cxnSpLocks/>
          </p:cNvCxnSpPr>
          <p:nvPr/>
        </p:nvCxnSpPr>
        <p:spPr>
          <a:xfrm>
            <a:off x="1277991" y="3280286"/>
            <a:ext cx="0" cy="51681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xmlns="" id="{8A94C356-7ED7-5F4C-9E85-3F048D9D486C}"/>
              </a:ext>
            </a:extLst>
          </p:cNvPr>
          <p:cNvCxnSpPr>
            <a:cxnSpLocks/>
          </p:cNvCxnSpPr>
          <p:nvPr/>
        </p:nvCxnSpPr>
        <p:spPr>
          <a:xfrm>
            <a:off x="3497149" y="3266014"/>
            <a:ext cx="5552" cy="51681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xmlns="" id="{7ECD4DE5-220C-4749-8A96-91ED4DDDBDBB}"/>
              </a:ext>
            </a:extLst>
          </p:cNvPr>
          <p:cNvCxnSpPr>
            <a:cxnSpLocks/>
          </p:cNvCxnSpPr>
          <p:nvPr/>
        </p:nvCxnSpPr>
        <p:spPr>
          <a:xfrm>
            <a:off x="5537753" y="3282407"/>
            <a:ext cx="0" cy="455110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F7EDB7E2-09B5-D342-8EAF-F3482AA9038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009926" y="3995102"/>
            <a:ext cx="711200" cy="7112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FDB0B30D-774E-F045-A6FA-4DEFF597D5AA}"/>
              </a:ext>
            </a:extLst>
          </p:cNvPr>
          <p:cNvSpPr txBox="1"/>
          <p:nvPr/>
        </p:nvSpPr>
        <p:spPr>
          <a:xfrm>
            <a:off x="647160" y="4684246"/>
            <a:ext cx="162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S3 Bucket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xmlns="" id="{B5F279B6-FC94-AF4E-8485-02DA33F5AB44}"/>
              </a:ext>
            </a:extLst>
          </p:cNvPr>
          <p:cNvCxnSpPr>
            <a:cxnSpLocks/>
          </p:cNvCxnSpPr>
          <p:nvPr/>
        </p:nvCxnSpPr>
        <p:spPr>
          <a:xfrm>
            <a:off x="3557633" y="5172331"/>
            <a:ext cx="0" cy="105058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xmlns="" id="{76364FF6-3F7B-2643-A9AE-504E0A7B8FAA}"/>
              </a:ext>
            </a:extLst>
          </p:cNvPr>
          <p:cNvCxnSpPr>
            <a:cxnSpLocks/>
          </p:cNvCxnSpPr>
          <p:nvPr/>
        </p:nvCxnSpPr>
        <p:spPr>
          <a:xfrm>
            <a:off x="4471637" y="5172331"/>
            <a:ext cx="0" cy="102388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>
            <a:extLst>
              <a:ext uri="{FF2B5EF4-FFF2-40B4-BE49-F238E27FC236}">
                <a16:creationId xmlns:a16="http://schemas.microsoft.com/office/drawing/2014/main" xmlns="" id="{97257660-A2DF-9446-AD75-4A5EDF78B95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5449451" y="4005808"/>
            <a:ext cx="711200" cy="7112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D9B814FE-F98A-124D-BC41-9ECC49AAA83B}"/>
              </a:ext>
            </a:extLst>
          </p:cNvPr>
          <p:cNvSpPr txBox="1"/>
          <p:nvPr/>
        </p:nvSpPr>
        <p:spPr>
          <a:xfrm>
            <a:off x="4943788" y="4748793"/>
            <a:ext cx="180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DynamoDB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12DE36C-9744-9F46-8B63-2560D6229350}"/>
              </a:ext>
            </a:extLst>
          </p:cNvPr>
          <p:cNvSpPr/>
          <p:nvPr/>
        </p:nvSpPr>
        <p:spPr>
          <a:xfrm>
            <a:off x="7273104" y="1074221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/>
              <a:t> all backends support State Locking. AWS S3 supports State Locking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xmlns="" id="{15DA6203-6063-DA45-BDF5-4EFCFACE62B3}"/>
              </a:ext>
            </a:extLst>
          </p:cNvPr>
          <p:cNvSpPr/>
          <p:nvPr/>
        </p:nvSpPr>
        <p:spPr>
          <a:xfrm>
            <a:off x="7273104" y="1925122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State locking happens automatically on all operations that could </a:t>
            </a:r>
            <a:r>
              <a:rPr lang="en-IN" dirty="0">
                <a:solidFill>
                  <a:srgbClr val="FFFF00"/>
                </a:solidFill>
              </a:rPr>
              <a:t>write state</a:t>
            </a:r>
            <a:r>
              <a:rPr lang="en-IN" dirty="0"/>
              <a:t>. </a:t>
            </a:r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6DEA3810-6EE7-034C-9D75-D149D8434728}"/>
              </a:ext>
            </a:extLst>
          </p:cNvPr>
          <p:cNvSpPr/>
          <p:nvPr/>
        </p:nvSpPr>
        <p:spPr>
          <a:xfrm>
            <a:off x="7273104" y="2796828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state locking </a:t>
            </a:r>
            <a:r>
              <a:rPr lang="en-IN" dirty="0">
                <a:solidFill>
                  <a:srgbClr val="C00000"/>
                </a:solidFill>
              </a:rPr>
              <a:t>fails</a:t>
            </a:r>
            <a:r>
              <a:rPr lang="en-IN" dirty="0"/>
              <a:t>, Terraform </a:t>
            </a:r>
            <a:r>
              <a:rPr lang="en-IN" dirty="0">
                <a:solidFill>
                  <a:srgbClr val="FFFF00"/>
                </a:solidFill>
              </a:rPr>
              <a:t>will not continue</a:t>
            </a:r>
            <a:r>
              <a:rPr lang="en-IN" dirty="0"/>
              <a:t>. </a:t>
            </a:r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09B199D4-2561-1A4F-A512-DB260AD87A4E}"/>
              </a:ext>
            </a:extLst>
          </p:cNvPr>
          <p:cNvSpPr/>
          <p:nvPr/>
        </p:nvSpPr>
        <p:spPr>
          <a:xfrm>
            <a:off x="7273104" y="3658006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You can </a:t>
            </a:r>
            <a:r>
              <a:rPr lang="en-IN" dirty="0">
                <a:solidFill>
                  <a:srgbClr val="FFFF00"/>
                </a:solidFill>
              </a:rPr>
              <a:t>disable</a:t>
            </a:r>
            <a:r>
              <a:rPr lang="en-IN" dirty="0"/>
              <a:t> state locking for most commands with the </a:t>
            </a:r>
            <a:r>
              <a:rPr lang="en-IN" dirty="0">
                <a:solidFill>
                  <a:srgbClr val="FFFF00"/>
                </a:solidFill>
              </a:rPr>
              <a:t>-lock flag </a:t>
            </a:r>
            <a:r>
              <a:rPr lang="en-IN" dirty="0"/>
              <a:t>but it is </a:t>
            </a:r>
            <a:r>
              <a:rPr lang="en-IN" dirty="0">
                <a:solidFill>
                  <a:srgbClr val="FFFF00"/>
                </a:solidFill>
              </a:rPr>
              <a:t>not recommended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xmlns="" id="{6AC8BA7B-4A59-8C47-A8A6-7ADB53ABFBC1}"/>
              </a:ext>
            </a:extLst>
          </p:cNvPr>
          <p:cNvSpPr/>
          <p:nvPr/>
        </p:nvSpPr>
        <p:spPr>
          <a:xfrm>
            <a:off x="7273104" y="4507955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acquiring the lock is taking </a:t>
            </a:r>
            <a:r>
              <a:rPr lang="en-IN" dirty="0">
                <a:solidFill>
                  <a:srgbClr val="FFFF00"/>
                </a:solidFill>
              </a:rPr>
              <a:t>longer</a:t>
            </a:r>
            <a:r>
              <a:rPr lang="en-IN" dirty="0"/>
              <a:t> than expected, Terraform will output a </a:t>
            </a:r>
            <a:r>
              <a:rPr lang="en-IN" dirty="0">
                <a:solidFill>
                  <a:srgbClr val="FFFF00"/>
                </a:solidFill>
              </a:rPr>
              <a:t>status message</a:t>
            </a:r>
            <a:r>
              <a:rPr lang="en-IN" dirty="0"/>
              <a:t>. 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DACDC4FB-F593-ED4C-8AC7-8808C0C9230E}"/>
              </a:ext>
            </a:extLst>
          </p:cNvPr>
          <p:cNvSpPr/>
          <p:nvPr/>
        </p:nvSpPr>
        <p:spPr>
          <a:xfrm>
            <a:off x="7273103" y="5360527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Terraform doesn't output a message, state locking is still </a:t>
            </a:r>
            <a:r>
              <a:rPr lang="en-IN" dirty="0">
                <a:solidFill>
                  <a:srgbClr val="FFFF00"/>
                </a:solidFill>
              </a:rPr>
              <a:t>occurring</a:t>
            </a:r>
            <a:r>
              <a:rPr lang="en-IN" dirty="0"/>
              <a:t> if your backend supports it.</a:t>
            </a:r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78E31F2F-A715-5346-BE32-972CCDA804D5}"/>
              </a:ext>
            </a:extLst>
          </p:cNvPr>
          <p:cNvSpPr/>
          <p:nvPr/>
        </p:nvSpPr>
        <p:spPr>
          <a:xfrm>
            <a:off x="7273103" y="6221705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has a </a:t>
            </a:r>
            <a:r>
              <a:rPr lang="en-IN" dirty="0">
                <a:solidFill>
                  <a:srgbClr val="FFFF00"/>
                </a:solidFill>
              </a:rPr>
              <a:t>force-unlock command </a:t>
            </a:r>
            <a:r>
              <a:rPr lang="en-IN" dirty="0"/>
              <a:t>to manually unlock the state if unlocking failed.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986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2966E7C9-BEAA-F645-B304-BD0856437F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F2510D4E-AA0B-494D-8BD6-163CA776E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Remote State Datasource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91BC796F-C328-3F44-A0D9-036AB0C02440}"/>
              </a:ext>
            </a:extLst>
          </p:cNvPr>
          <p:cNvSpPr/>
          <p:nvPr/>
        </p:nvSpPr>
        <p:spPr>
          <a:xfrm>
            <a:off x="372533" y="1354667"/>
            <a:ext cx="13907911" cy="9934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 </a:t>
            </a:r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 retrieves the </a:t>
            </a:r>
            <a:r>
              <a:rPr lang="en-US" dirty="0">
                <a:solidFill>
                  <a:srgbClr val="FFC000"/>
                </a:solidFill>
              </a:rPr>
              <a:t>root module output values </a:t>
            </a:r>
            <a:r>
              <a:rPr lang="en-US" dirty="0"/>
              <a:t>from some other Terraform configuration, using the latest state snapshot from the remote backend.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C8782D73-469E-4240-8D50-9E60A5D2011D}"/>
              </a:ext>
            </a:extLst>
          </p:cNvPr>
          <p:cNvSpPr/>
          <p:nvPr/>
        </p:nvSpPr>
        <p:spPr>
          <a:xfrm>
            <a:off x="824089" y="2912533"/>
            <a:ext cx="3668889" cy="83537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31F91046-9C64-AC4F-921F-C0B10B50CFD0}"/>
              </a:ext>
            </a:extLst>
          </p:cNvPr>
          <p:cNvSpPr/>
          <p:nvPr/>
        </p:nvSpPr>
        <p:spPr>
          <a:xfrm>
            <a:off x="9860845" y="2912533"/>
            <a:ext cx="3668889" cy="83537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38EA0560-A0B5-7840-A818-B0930D7FEEB6}"/>
              </a:ext>
            </a:extLst>
          </p:cNvPr>
          <p:cNvSpPr/>
          <p:nvPr/>
        </p:nvSpPr>
        <p:spPr>
          <a:xfrm>
            <a:off x="1005840" y="4114800"/>
            <a:ext cx="2996071" cy="222391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C5DA5342-9CF7-F547-8675-7CEEC15ED1B5}"/>
              </a:ext>
            </a:extLst>
          </p:cNvPr>
          <p:cNvSpPr/>
          <p:nvPr/>
        </p:nvSpPr>
        <p:spPr>
          <a:xfrm>
            <a:off x="10197253" y="4114800"/>
            <a:ext cx="2996071" cy="222391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ASG, ALB, Route53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0496927C-F8E6-0544-BCFB-7B7137579346}"/>
              </a:ext>
            </a:extLst>
          </p:cNvPr>
          <p:cNvSpPr/>
          <p:nvPr/>
        </p:nvSpPr>
        <p:spPr>
          <a:xfrm>
            <a:off x="482035" y="6854776"/>
            <a:ext cx="4103510" cy="62088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project-1/</a:t>
            </a:r>
            <a:r>
              <a:rPr lang="en-US" sz="2600" dirty="0" err="1"/>
              <a:t>terraform.tfstate</a:t>
            </a:r>
            <a:endParaRPr lang="en-US" sz="26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39091EE7-36DB-6941-9777-22D8957136A3}"/>
              </a:ext>
            </a:extLst>
          </p:cNvPr>
          <p:cNvSpPr/>
          <p:nvPr/>
        </p:nvSpPr>
        <p:spPr>
          <a:xfrm>
            <a:off x="9793112" y="6854776"/>
            <a:ext cx="4103510" cy="62088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project-2/</a:t>
            </a:r>
            <a:r>
              <a:rPr lang="en-US" sz="2600" dirty="0" err="1"/>
              <a:t>terraform.tfstate</a:t>
            </a:r>
            <a:endParaRPr lang="en-US" sz="26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D4155466-BD6F-AA46-B5DA-25EEF203FC12}"/>
              </a:ext>
            </a:extLst>
          </p:cNvPr>
          <p:cNvSpPr/>
          <p:nvPr/>
        </p:nvSpPr>
        <p:spPr>
          <a:xfrm>
            <a:off x="4967111" y="4687710"/>
            <a:ext cx="4264942" cy="10780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B01B33F5-2084-044F-A73C-B945BC36302C}"/>
              </a:ext>
            </a:extLst>
          </p:cNvPr>
          <p:cNvCxnSpPr>
            <a:stCxn id="9" idx="2"/>
            <a:endCxn id="12" idx="6"/>
          </p:cNvCxnSpPr>
          <p:nvPr/>
        </p:nvCxnSpPr>
        <p:spPr>
          <a:xfrm flipH="1" flipV="1">
            <a:off x="9232053" y="5226755"/>
            <a:ext cx="965200" cy="1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760D5037-ED86-DC41-A6E3-3E470B797985}"/>
              </a:ext>
            </a:extLst>
          </p:cNvPr>
          <p:cNvCxnSpPr>
            <a:cxnSpLocks/>
            <a:stCxn id="12" idx="2"/>
            <a:endCxn id="10" idx="3"/>
          </p:cNvCxnSpPr>
          <p:nvPr/>
        </p:nvCxnSpPr>
        <p:spPr>
          <a:xfrm flipH="1">
            <a:off x="4585545" y="5226755"/>
            <a:ext cx="381566" cy="1938466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44A82AF9-6342-5749-A17C-13C342B6B6B6}"/>
              </a:ext>
            </a:extLst>
          </p:cNvPr>
          <p:cNvCxnSpPr>
            <a:stCxn id="9" idx="2"/>
            <a:endCxn id="12" idx="6"/>
          </p:cNvCxnSpPr>
          <p:nvPr/>
        </p:nvCxnSpPr>
        <p:spPr>
          <a:xfrm flipH="1" flipV="1">
            <a:off x="9232053" y="5226755"/>
            <a:ext cx="965200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xmlns="" id="{7FDC0A09-171D-BC4C-9D6A-D5263FFE35D1}"/>
              </a:ext>
            </a:extLst>
          </p:cNvPr>
          <p:cNvCxnSpPr>
            <a:cxnSpLocks/>
            <a:stCxn id="12" idx="4"/>
            <a:endCxn id="10" idx="3"/>
          </p:cNvCxnSpPr>
          <p:nvPr/>
        </p:nvCxnSpPr>
        <p:spPr>
          <a:xfrm rot="5400000">
            <a:off x="5142853" y="5208492"/>
            <a:ext cx="1399422" cy="251403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5336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062" y="4302049"/>
            <a:ext cx="13170419" cy="1926324"/>
          </a:xfrm>
        </p:spPr>
        <p:txBody>
          <a:bodyPr>
            <a:noAutofit/>
          </a:bodyPr>
          <a:lstStyle/>
          <a:p>
            <a:r>
              <a:rPr lang="en-US" sz="6000" dirty="0"/>
              <a:t>Terraform on AWS with </a:t>
            </a:r>
            <a:r>
              <a:rPr lang="en-US" sz="6000" dirty="0" err="1"/>
              <a:t>IaC</a:t>
            </a:r>
            <a:r>
              <a:rPr lang="en-US" sz="6000" dirty="0"/>
              <a:t> DevOps &amp; SRE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062" y="6628271"/>
            <a:ext cx="8569236" cy="1400305"/>
          </a:xfrm>
        </p:spPr>
        <p:txBody>
          <a:bodyPr/>
          <a:lstStyle/>
          <a:p>
            <a:r>
              <a:rPr lang="en-US" dirty="0"/>
              <a:t>Kalyan Reddy Daida</a:t>
            </a:r>
          </a:p>
        </p:txBody>
      </p:sp>
    </p:spTree>
    <p:extLst>
      <p:ext uri="{BB962C8B-B14F-4D97-AF65-F5344CB8AC3E}">
        <p14:creationId xmlns:p14="http://schemas.microsoft.com/office/powerpoint/2010/main" val="13905602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xmlns="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xmlns="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xmlns="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xmlns="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xmlns="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Terraform Remote State Datasource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xmlns="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xmlns="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xmlns="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xmlns="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84A2FCC5-8FB5-384B-8DAD-EBB70EE778AD}"/>
              </a:ext>
            </a:extLst>
          </p:cNvPr>
          <p:cNvSpPr txBox="1"/>
          <p:nvPr/>
        </p:nvSpPr>
        <p:spPr>
          <a:xfrm>
            <a:off x="10202182" y="352312"/>
            <a:ext cx="3343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tfremoteds.devopsincloud.com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xmlns="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xmlns="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xmlns="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xmlns="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xmlns="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xmlns="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xmlns="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xmlns="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xmlns="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xmlns="" id="{E318ED51-2969-D24F-A9BF-A34CCB0F70DC}"/>
              </a:ext>
            </a:extLst>
          </p:cNvPr>
          <p:cNvSpPr/>
          <p:nvPr/>
        </p:nvSpPr>
        <p:spPr>
          <a:xfrm>
            <a:off x="183231" y="7668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Project-1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xmlns="" id="{CDD60661-BE3A-254C-8A99-57E3772C176D}"/>
              </a:ext>
            </a:extLst>
          </p:cNvPr>
          <p:cNvSpPr/>
          <p:nvPr/>
        </p:nvSpPr>
        <p:spPr>
          <a:xfrm>
            <a:off x="155703" y="26661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Project-2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xmlns="" id="{2D1F6631-2305-FB4E-8AA6-1C5335928662}"/>
              </a:ext>
            </a:extLst>
          </p:cNvPr>
          <p:cNvSpPr/>
          <p:nvPr/>
        </p:nvSpPr>
        <p:spPr>
          <a:xfrm>
            <a:off x="155703" y="3372474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xmlns="" id="{30DBBAD0-39AF-2849-9CA3-60C31B2CD3FD}"/>
              </a:ext>
            </a:extLst>
          </p:cNvPr>
          <p:cNvSpPr/>
          <p:nvPr/>
        </p:nvSpPr>
        <p:spPr>
          <a:xfrm>
            <a:off x="139819" y="406225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Load Balancers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xmlns="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xmlns="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xmlns="" id="{B364C179-FDB6-8F43-B3FA-21E5409A50D4}"/>
              </a:ext>
            </a:extLst>
          </p:cNvPr>
          <p:cNvSpPr/>
          <p:nvPr/>
        </p:nvSpPr>
        <p:spPr>
          <a:xfrm>
            <a:off x="164655" y="1503525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 Resources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xmlns="" id="{0BA749EC-44A7-C641-AD8C-B2D897FA7806}"/>
              </a:ext>
            </a:extLst>
          </p:cNvPr>
          <p:cNvSpPr/>
          <p:nvPr/>
        </p:nvSpPr>
        <p:spPr>
          <a:xfrm>
            <a:off x="135885" y="478765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Route53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xmlns="" id="{0F6F8073-FCAA-FC4D-8AD8-95C76BB3F655}"/>
              </a:ext>
            </a:extLst>
          </p:cNvPr>
          <p:cNvSpPr/>
          <p:nvPr/>
        </p:nvSpPr>
        <p:spPr>
          <a:xfrm>
            <a:off x="109048" y="552484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Certificate Manager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xmlns="" id="{4FBEBC4F-275E-0A47-A10C-C3BD64ABF673}"/>
              </a:ext>
            </a:extLst>
          </p:cNvPr>
          <p:cNvSpPr/>
          <p:nvPr/>
        </p:nvSpPr>
        <p:spPr>
          <a:xfrm>
            <a:off x="119860" y="625711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SNS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xmlns="" id="{3BB3EB89-1413-1D42-954B-2396ABED2C3E}"/>
              </a:ext>
            </a:extLst>
          </p:cNvPr>
          <p:cNvSpPr/>
          <p:nvPr/>
        </p:nvSpPr>
        <p:spPr>
          <a:xfrm>
            <a:off x="104726" y="69722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IAM</a:t>
            </a:r>
          </a:p>
        </p:txBody>
      </p:sp>
    </p:spTree>
    <p:extLst>
      <p:ext uri="{BB962C8B-B14F-4D97-AF65-F5344CB8AC3E}">
        <p14:creationId xmlns:p14="http://schemas.microsoft.com/office/powerpoint/2010/main" val="303657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19" grpId="0" animBg="1"/>
      <p:bldP spid="120" grpId="0" animBg="1"/>
      <p:bldP spid="124" grpId="0" animBg="1"/>
      <p:bldP spid="72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210F23A-F6C8-004A-97D0-070C81917D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Graphic 6">
            <a:extLst>
              <a:ext uri="{FF2B5EF4-FFF2-40B4-BE49-F238E27FC236}">
                <a16:creationId xmlns:a16="http://schemas.microsoft.com/office/drawing/2014/main" xmlns="" id="{A2A98971-0973-8943-A84F-4E182D695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61076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xmlns="" id="{262D57E6-053F-AC4D-9E9A-331B2ADD2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6998" y="251995"/>
            <a:ext cx="201120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CodePipeline</a:t>
            </a:r>
          </a:p>
        </p:txBody>
      </p:sp>
      <p:pic>
        <p:nvPicPr>
          <p:cNvPr id="7" name="Graphic 19">
            <a:extLst>
              <a:ext uri="{FF2B5EF4-FFF2-40B4-BE49-F238E27FC236}">
                <a16:creationId xmlns:a16="http://schemas.microsoft.com/office/drawing/2014/main" xmlns="" id="{00260482-CFA6-634A-9499-E92D975C0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655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xmlns="" id="{64CCB776-0AAD-CF48-A891-42791CC67E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1912" y="3990081"/>
            <a:ext cx="17774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CodeBuild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9365A9D-8C45-634F-8E60-983E0EAB7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622" y="3174159"/>
            <a:ext cx="828675" cy="762000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xmlns="" id="{6775EE50-8139-354C-8A43-1930C249C0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3085" y="3990081"/>
            <a:ext cx="9702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GitHub</a:t>
            </a: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xmlns="" id="{4F8A15BD-5918-634C-9535-CADD9D9C61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9131" y="3990081"/>
            <a:ext cx="9105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</a:t>
            </a:r>
          </a:p>
        </p:txBody>
      </p:sp>
      <p:pic>
        <p:nvPicPr>
          <p:cNvPr id="12" name="Graphic 6">
            <a:extLst>
              <a:ext uri="{FF2B5EF4-FFF2-40B4-BE49-F238E27FC236}">
                <a16:creationId xmlns:a16="http://schemas.microsoft.com/office/drawing/2014/main" xmlns="" id="{523C0031-59F3-354C-B39E-4D1E1DC87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391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xmlns="" id="{D845587F-25AE-1745-92DC-2BA5E956EA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03717" y="3070053"/>
            <a:ext cx="970211" cy="970211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541C16BE-ACDE-794C-928F-8171E9137FF3}"/>
              </a:ext>
            </a:extLst>
          </p:cNvPr>
          <p:cNvSpPr/>
          <p:nvPr/>
        </p:nvSpPr>
        <p:spPr>
          <a:xfrm>
            <a:off x="4633377" y="256745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xmlns="" id="{F0911E18-7FAB-914C-A70E-4F9D12D2E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1380" y="2605123"/>
            <a:ext cx="147506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Dev Deploy </a:t>
            </a:r>
          </a:p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67245EA0-853C-644B-8D21-65295F368FF4}"/>
              </a:ext>
            </a:extLst>
          </p:cNvPr>
          <p:cNvSpPr/>
          <p:nvPr/>
        </p:nvSpPr>
        <p:spPr>
          <a:xfrm>
            <a:off x="7461950" y="258139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xmlns="" id="{2B74AB05-7FC1-2C48-A4B1-598F15B01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0478" y="2679558"/>
            <a:ext cx="183304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Manual Approval Stage</a:t>
            </a:r>
          </a:p>
        </p:txBody>
      </p:sp>
      <p:pic>
        <p:nvPicPr>
          <p:cNvPr id="18" name="Graphic 19">
            <a:extLst>
              <a:ext uri="{FF2B5EF4-FFF2-40B4-BE49-F238E27FC236}">
                <a16:creationId xmlns:a16="http://schemas.microsoft.com/office/drawing/2014/main" xmlns="" id="{A5B5DFF9-E2AE-2248-8108-4B97102C8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286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1">
            <a:extLst>
              <a:ext uri="{FF2B5EF4-FFF2-40B4-BE49-F238E27FC236}">
                <a16:creationId xmlns:a16="http://schemas.microsoft.com/office/drawing/2014/main" xmlns="" id="{49FA8E1D-1262-2844-967F-41FE877D84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47543" y="3990081"/>
            <a:ext cx="17774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CodeBuild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4B98A59C-D43D-FC41-BD9A-5F0AA0BB3F2F}"/>
              </a:ext>
            </a:extLst>
          </p:cNvPr>
          <p:cNvSpPr/>
          <p:nvPr/>
        </p:nvSpPr>
        <p:spPr>
          <a:xfrm>
            <a:off x="10279008" y="256745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xmlns="" id="{945BE628-E72A-0D49-94DD-47FFE004F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09263" y="2615788"/>
            <a:ext cx="16639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 Deploy </a:t>
            </a:r>
          </a:p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3A1921CF-3C85-7A4F-AD9E-010C2FDEBB6F}"/>
              </a:ext>
            </a:extLst>
          </p:cNvPr>
          <p:cNvSpPr/>
          <p:nvPr/>
        </p:nvSpPr>
        <p:spPr>
          <a:xfrm>
            <a:off x="2230484" y="185057"/>
            <a:ext cx="10583754" cy="4789283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xmlns="" id="{67E77189-BB12-434A-A633-ED66515819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715" y="3998679"/>
            <a:ext cx="11330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Developer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B385C1E6-F162-F248-BB76-CCA48A4704EC}"/>
              </a:ext>
            </a:extLst>
          </p:cNvPr>
          <p:cNvCxnSpPr>
            <a:stCxn id="13" idx="3"/>
            <a:endCxn id="9" idx="1"/>
          </p:cNvCxnSpPr>
          <p:nvPr/>
        </p:nvCxnSpPr>
        <p:spPr>
          <a:xfrm>
            <a:off x="1173928" y="3555159"/>
            <a:ext cx="1650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086EF619-DE14-594D-AF91-5B7CB235CA3D}"/>
              </a:ext>
            </a:extLst>
          </p:cNvPr>
          <p:cNvCxnSpPr>
            <a:stCxn id="9" idx="0"/>
            <a:endCxn id="5" idx="1"/>
          </p:cNvCxnSpPr>
          <p:nvPr/>
        </p:nvCxnSpPr>
        <p:spPr>
          <a:xfrm flipV="1">
            <a:off x="3238960" y="991764"/>
            <a:ext cx="3695240" cy="21823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6670E0E7-226C-B842-9853-155E6377E9DC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flipH="1">
            <a:off x="5590656" y="1372764"/>
            <a:ext cx="1724544" cy="119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B9783F0B-66E4-E445-A268-31562D6FF7CB}"/>
              </a:ext>
            </a:extLst>
          </p:cNvPr>
          <p:cNvCxnSpPr>
            <a:stCxn id="5" idx="2"/>
            <a:endCxn id="16" idx="0"/>
          </p:cNvCxnSpPr>
          <p:nvPr/>
        </p:nvCxnSpPr>
        <p:spPr>
          <a:xfrm>
            <a:off x="7315200" y="1372764"/>
            <a:ext cx="1104029" cy="12086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5580E719-7FF1-1942-8DDB-4D503D4085C8}"/>
              </a:ext>
            </a:extLst>
          </p:cNvPr>
          <p:cNvCxnSpPr>
            <a:stCxn id="5" idx="2"/>
            <a:endCxn id="20" idx="0"/>
          </p:cNvCxnSpPr>
          <p:nvPr/>
        </p:nvCxnSpPr>
        <p:spPr>
          <a:xfrm>
            <a:off x="7315200" y="1372764"/>
            <a:ext cx="3921087" cy="119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Graphic 39" descr="User with solid fill">
            <a:extLst>
              <a:ext uri="{FF2B5EF4-FFF2-40B4-BE49-F238E27FC236}">
                <a16:creationId xmlns:a16="http://schemas.microsoft.com/office/drawing/2014/main" xmlns="" id="{72FF6460-4B28-0742-A698-E1F84E6EC0E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3309212" y="2689053"/>
            <a:ext cx="970211" cy="970211"/>
          </a:xfrm>
          <a:prstGeom prst="rect">
            <a:avLst/>
          </a:prstGeom>
        </p:spPr>
      </p:pic>
      <p:sp>
        <p:nvSpPr>
          <p:cNvPr id="41" name="TextBox 11">
            <a:extLst>
              <a:ext uri="{FF2B5EF4-FFF2-40B4-BE49-F238E27FC236}">
                <a16:creationId xmlns:a16="http://schemas.microsoft.com/office/drawing/2014/main" xmlns="" id="{6EEF6663-DF26-3348-8D9C-5C10C9FD38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51705" y="2363119"/>
            <a:ext cx="11330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sp>
        <p:nvSpPr>
          <p:cNvPr id="42" name="TextBox 18">
            <a:extLst>
              <a:ext uri="{FF2B5EF4-FFF2-40B4-BE49-F238E27FC236}">
                <a16:creationId xmlns:a16="http://schemas.microsoft.com/office/drawing/2014/main" xmlns="" id="{09AE344A-F092-0B42-B2E5-8E4B69E98A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0039" y="4943581"/>
            <a:ext cx="138588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notification</a:t>
            </a:r>
          </a:p>
        </p:txBody>
      </p:sp>
      <p:pic>
        <p:nvPicPr>
          <p:cNvPr id="43" name="Graphic 6">
            <a:extLst>
              <a:ext uri="{FF2B5EF4-FFF2-40B4-BE49-F238E27FC236}">
                <a16:creationId xmlns:a16="http://schemas.microsoft.com/office/drawing/2014/main" xmlns="" id="{73402A92-F036-DC4E-AA8D-901C725C3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2068" y="441811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xmlns="" id="{3DF19A4B-6DE2-9C4A-A62F-901F8DD549BD}"/>
              </a:ext>
            </a:extLst>
          </p:cNvPr>
          <p:cNvCxnSpPr>
            <a:stCxn id="16" idx="2"/>
            <a:endCxn id="43" idx="1"/>
          </p:cNvCxnSpPr>
          <p:nvPr/>
        </p:nvCxnSpPr>
        <p:spPr>
          <a:xfrm rot="16200000" flipH="1">
            <a:off x="10878173" y="1952824"/>
            <a:ext cx="234950" cy="515283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2BDB9B99-7145-9547-A2A3-A02212440922}"/>
              </a:ext>
            </a:extLst>
          </p:cNvPr>
          <p:cNvCxnSpPr>
            <a:stCxn id="43" idx="0"/>
            <a:endCxn id="40" idx="2"/>
          </p:cNvCxnSpPr>
          <p:nvPr/>
        </p:nvCxnSpPr>
        <p:spPr>
          <a:xfrm flipH="1" flipV="1">
            <a:off x="13794318" y="3659264"/>
            <a:ext cx="6350" cy="7588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8F9C5D6C-C04E-0A44-AD25-731ADB6447D7}"/>
              </a:ext>
            </a:extLst>
          </p:cNvPr>
          <p:cNvSpPr/>
          <p:nvPr/>
        </p:nvSpPr>
        <p:spPr>
          <a:xfrm>
            <a:off x="2256423" y="5272966"/>
            <a:ext cx="5183144" cy="2175615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raphic 20">
            <a:extLst>
              <a:ext uri="{FF2B5EF4-FFF2-40B4-BE49-F238E27FC236}">
                <a16:creationId xmlns:a16="http://schemas.microsoft.com/office/drawing/2014/main" xmlns="" id="{8D110820-4386-1046-BEC2-FA63A9809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940" y="5414776"/>
            <a:ext cx="624512" cy="62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12">
            <a:extLst>
              <a:ext uri="{FF2B5EF4-FFF2-40B4-BE49-F238E27FC236}">
                <a16:creationId xmlns:a16="http://schemas.microsoft.com/office/drawing/2014/main" xmlns="" id="{5DF59051-C16A-7943-880C-8DE791582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3272" y="6039288"/>
            <a:ext cx="9458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Certificate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pic>
        <p:nvPicPr>
          <p:cNvPr id="59" name="Graphic 24">
            <a:extLst>
              <a:ext uri="{FF2B5EF4-FFF2-40B4-BE49-F238E27FC236}">
                <a16:creationId xmlns:a16="http://schemas.microsoft.com/office/drawing/2014/main" xmlns="" id="{A45A6B57-4473-234C-A6EA-8E14589AB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894" y="6422066"/>
            <a:ext cx="616486" cy="616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9">
            <a:extLst>
              <a:ext uri="{FF2B5EF4-FFF2-40B4-BE49-F238E27FC236}">
                <a16:creationId xmlns:a16="http://schemas.microsoft.com/office/drawing/2014/main" xmlns="" id="{34B9BD27-9CA2-7343-8C90-D987CE96E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8359" y="7061782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SNS</a:t>
            </a:r>
          </a:p>
        </p:txBody>
      </p:sp>
      <p:pic>
        <p:nvPicPr>
          <p:cNvPr id="61" name="Graphic 13">
            <a:extLst>
              <a:ext uri="{FF2B5EF4-FFF2-40B4-BE49-F238E27FC236}">
                <a16:creationId xmlns:a16="http://schemas.microsoft.com/office/drawing/2014/main" xmlns="" id="{11B8E305-1B50-4642-BB18-4A59FCFA0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340" y="5420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14">
            <a:extLst>
              <a:ext uri="{FF2B5EF4-FFF2-40B4-BE49-F238E27FC236}">
                <a16:creationId xmlns:a16="http://schemas.microsoft.com/office/drawing/2014/main" xmlns="" id="{129D1F41-539E-6D40-A4B3-ECB7B08E37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7987" y="5976601"/>
            <a:ext cx="1038765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</a:t>
            </a:r>
          </a:p>
        </p:txBody>
      </p:sp>
      <p:pic>
        <p:nvPicPr>
          <p:cNvPr id="63" name="Graphic 27">
            <a:extLst>
              <a:ext uri="{FF2B5EF4-FFF2-40B4-BE49-F238E27FC236}">
                <a16:creationId xmlns:a16="http://schemas.microsoft.com/office/drawing/2014/main" xmlns="" id="{A0457528-C9AF-9B43-9887-B58EE4337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883" y="5412598"/>
            <a:ext cx="608289" cy="60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TextBox 26">
            <a:extLst>
              <a:ext uri="{FF2B5EF4-FFF2-40B4-BE49-F238E27FC236}">
                <a16:creationId xmlns:a16="http://schemas.microsoft.com/office/drawing/2014/main" xmlns="" id="{6ACE8B4C-975F-2A4C-A22A-97BEA46522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0566" y="6039288"/>
            <a:ext cx="1091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 Scaling</a:t>
            </a:r>
          </a:p>
        </p:txBody>
      </p:sp>
      <p:sp>
        <p:nvSpPr>
          <p:cNvPr id="65" name="TextBox 21">
            <a:extLst>
              <a:ext uri="{FF2B5EF4-FFF2-40B4-BE49-F238E27FC236}">
                <a16:creationId xmlns:a16="http://schemas.microsoft.com/office/drawing/2014/main" xmlns="" id="{1BFBF835-5B1F-A746-801C-A5C5F8796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592" y="5934741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66" name="Graphic 8">
            <a:extLst>
              <a:ext uri="{FF2B5EF4-FFF2-40B4-BE49-F238E27FC236}">
                <a16:creationId xmlns:a16="http://schemas.microsoft.com/office/drawing/2014/main" xmlns="" id="{7257C761-16EB-D946-8EFF-43B37AC3A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595" y="5407977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Graphic 21">
            <a:extLst>
              <a:ext uri="{FF2B5EF4-FFF2-40B4-BE49-F238E27FC236}">
                <a16:creationId xmlns:a16="http://schemas.microsoft.com/office/drawing/2014/main" xmlns="" id="{9FC09593-9255-214B-AE34-F46154ACC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008" y="541259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TextBox 12">
            <a:extLst>
              <a:ext uri="{FF2B5EF4-FFF2-40B4-BE49-F238E27FC236}">
                <a16:creationId xmlns:a16="http://schemas.microsoft.com/office/drawing/2014/main" xmlns="" id="{1332F915-5180-8C4C-94A5-562BE1753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4682" y="6080157"/>
            <a:ext cx="918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53</a:t>
            </a:r>
          </a:p>
        </p:txBody>
      </p:sp>
      <p:pic>
        <p:nvPicPr>
          <p:cNvPr id="69" name="Graphic 17">
            <a:extLst>
              <a:ext uri="{FF2B5EF4-FFF2-40B4-BE49-F238E27FC236}">
                <a16:creationId xmlns:a16="http://schemas.microsoft.com/office/drawing/2014/main" xmlns="" id="{F653BBFC-849D-C14F-92CD-7F104FB75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129" y="6410917"/>
            <a:ext cx="616485" cy="616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18">
            <a:extLst>
              <a:ext uri="{FF2B5EF4-FFF2-40B4-BE49-F238E27FC236}">
                <a16:creationId xmlns:a16="http://schemas.microsoft.com/office/drawing/2014/main" xmlns="" id="{07CCBC8C-6EED-4E46-A84A-633A3C072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9585" y="6974234"/>
            <a:ext cx="11748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</a:t>
            </a:r>
          </a:p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</a:t>
            </a:r>
          </a:p>
        </p:txBody>
      </p:sp>
      <p:pic>
        <p:nvPicPr>
          <p:cNvPr id="71" name="Graphic 19">
            <a:extLst>
              <a:ext uri="{FF2B5EF4-FFF2-40B4-BE49-F238E27FC236}">
                <a16:creationId xmlns:a16="http://schemas.microsoft.com/office/drawing/2014/main" xmlns="" id="{A283BAB8-24C4-B545-8146-9FEF6A71B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165" y="6480198"/>
            <a:ext cx="584072" cy="58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xmlns="" id="{D7FF28DA-A2B2-3A4E-853E-543F5686D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5374" y="7109559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BFB28B26-2432-284E-8612-B50ED5DDEE34}"/>
              </a:ext>
            </a:extLst>
          </p:cNvPr>
          <p:cNvSpPr/>
          <p:nvPr/>
        </p:nvSpPr>
        <p:spPr>
          <a:xfrm>
            <a:off x="6058803" y="6768725"/>
            <a:ext cx="1249670" cy="58611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Dev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xmlns="" id="{DD3237F1-8325-A34B-8C9E-E53DF5F15B84}"/>
              </a:ext>
            </a:extLst>
          </p:cNvPr>
          <p:cNvSpPr/>
          <p:nvPr/>
        </p:nvSpPr>
        <p:spPr>
          <a:xfrm>
            <a:off x="7644809" y="5272966"/>
            <a:ext cx="5183144" cy="2175615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Graphic 20">
            <a:extLst>
              <a:ext uri="{FF2B5EF4-FFF2-40B4-BE49-F238E27FC236}">
                <a16:creationId xmlns:a16="http://schemas.microsoft.com/office/drawing/2014/main" xmlns="" id="{BDBD0E65-46BE-6D47-8B1C-63803177A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326" y="5414776"/>
            <a:ext cx="624512" cy="62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12">
            <a:extLst>
              <a:ext uri="{FF2B5EF4-FFF2-40B4-BE49-F238E27FC236}">
                <a16:creationId xmlns:a16="http://schemas.microsoft.com/office/drawing/2014/main" xmlns="" id="{6D9AD518-426C-8E4A-AE3C-BCFEAE10D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1658" y="6039288"/>
            <a:ext cx="9458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Certificate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pic>
        <p:nvPicPr>
          <p:cNvPr id="78" name="Graphic 24">
            <a:extLst>
              <a:ext uri="{FF2B5EF4-FFF2-40B4-BE49-F238E27FC236}">
                <a16:creationId xmlns:a16="http://schemas.microsoft.com/office/drawing/2014/main" xmlns="" id="{63ED16A5-0A35-0B4D-9EFA-D16F8EC66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280" y="6422066"/>
            <a:ext cx="616486" cy="616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TextBox 9">
            <a:extLst>
              <a:ext uri="{FF2B5EF4-FFF2-40B4-BE49-F238E27FC236}">
                <a16:creationId xmlns:a16="http://schemas.microsoft.com/office/drawing/2014/main" xmlns="" id="{DE0DD374-62AD-BB44-9110-88F799E92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153" y="7115094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SNS</a:t>
            </a:r>
          </a:p>
        </p:txBody>
      </p:sp>
      <p:pic>
        <p:nvPicPr>
          <p:cNvPr id="80" name="Graphic 13">
            <a:extLst>
              <a:ext uri="{FF2B5EF4-FFF2-40B4-BE49-F238E27FC236}">
                <a16:creationId xmlns:a16="http://schemas.microsoft.com/office/drawing/2014/main" xmlns="" id="{CFFD05DD-828E-8545-AA01-BDFA4BC8F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0726" y="5420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4">
            <a:extLst>
              <a:ext uri="{FF2B5EF4-FFF2-40B4-BE49-F238E27FC236}">
                <a16:creationId xmlns:a16="http://schemas.microsoft.com/office/drawing/2014/main" xmlns="" id="{902279FD-1BCF-1640-9D61-D4800E3EDF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6373" y="5976601"/>
            <a:ext cx="1038765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</a:t>
            </a:r>
          </a:p>
        </p:txBody>
      </p:sp>
      <p:pic>
        <p:nvPicPr>
          <p:cNvPr id="82" name="Graphic 27">
            <a:extLst>
              <a:ext uri="{FF2B5EF4-FFF2-40B4-BE49-F238E27FC236}">
                <a16:creationId xmlns:a16="http://schemas.microsoft.com/office/drawing/2014/main" xmlns="" id="{E411F253-5AE2-5E4B-B348-F6489F251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269" y="5412598"/>
            <a:ext cx="608289" cy="60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TextBox 26">
            <a:extLst>
              <a:ext uri="{FF2B5EF4-FFF2-40B4-BE49-F238E27FC236}">
                <a16:creationId xmlns:a16="http://schemas.microsoft.com/office/drawing/2014/main" xmlns="" id="{BC6DAF28-4DBF-7640-A05E-8267B8B9C8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48952" y="6039288"/>
            <a:ext cx="1091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 Scaling</a:t>
            </a:r>
          </a:p>
        </p:txBody>
      </p:sp>
      <p:sp>
        <p:nvSpPr>
          <p:cNvPr id="84" name="TextBox 21">
            <a:extLst>
              <a:ext uri="{FF2B5EF4-FFF2-40B4-BE49-F238E27FC236}">
                <a16:creationId xmlns:a16="http://schemas.microsoft.com/office/drawing/2014/main" xmlns="" id="{00C5E156-36FF-B641-8120-D49A4BDF56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6978" y="5934741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85" name="Graphic 8">
            <a:extLst>
              <a:ext uri="{FF2B5EF4-FFF2-40B4-BE49-F238E27FC236}">
                <a16:creationId xmlns:a16="http://schemas.microsoft.com/office/drawing/2014/main" xmlns="" id="{C3E5C3A6-3AFD-3F40-AD25-96F7710FF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981" y="5407977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Graphic 21">
            <a:extLst>
              <a:ext uri="{FF2B5EF4-FFF2-40B4-BE49-F238E27FC236}">
                <a16:creationId xmlns:a16="http://schemas.microsoft.com/office/drawing/2014/main" xmlns="" id="{14A850A6-5FD6-914A-87C7-639601B16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394" y="541259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TextBox 12">
            <a:extLst>
              <a:ext uri="{FF2B5EF4-FFF2-40B4-BE49-F238E27FC236}">
                <a16:creationId xmlns:a16="http://schemas.microsoft.com/office/drawing/2014/main" xmlns="" id="{3D34CFCB-EB0B-7444-A123-A9323E7DD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3068" y="6080157"/>
            <a:ext cx="918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53</a:t>
            </a:r>
          </a:p>
        </p:txBody>
      </p:sp>
      <p:pic>
        <p:nvPicPr>
          <p:cNvPr id="88" name="Graphic 17">
            <a:extLst>
              <a:ext uri="{FF2B5EF4-FFF2-40B4-BE49-F238E27FC236}">
                <a16:creationId xmlns:a16="http://schemas.microsoft.com/office/drawing/2014/main" xmlns="" id="{4D880E98-A02D-4547-9CDA-678A578E4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515" y="6410917"/>
            <a:ext cx="616485" cy="616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18">
            <a:extLst>
              <a:ext uri="{FF2B5EF4-FFF2-40B4-BE49-F238E27FC236}">
                <a16:creationId xmlns:a16="http://schemas.microsoft.com/office/drawing/2014/main" xmlns="" id="{46D972EF-06B6-6D49-83B2-C95AA9355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4040" y="6974234"/>
            <a:ext cx="12496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</a:t>
            </a:r>
          </a:p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</a:t>
            </a:r>
          </a:p>
        </p:txBody>
      </p:sp>
      <p:pic>
        <p:nvPicPr>
          <p:cNvPr id="90" name="Graphic 19">
            <a:extLst>
              <a:ext uri="{FF2B5EF4-FFF2-40B4-BE49-F238E27FC236}">
                <a16:creationId xmlns:a16="http://schemas.microsoft.com/office/drawing/2014/main" xmlns="" id="{D515CC6E-18E7-3E44-9785-E208CF960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551" y="6480198"/>
            <a:ext cx="584072" cy="58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" name="TextBox 12">
            <a:extLst>
              <a:ext uri="{FF2B5EF4-FFF2-40B4-BE49-F238E27FC236}">
                <a16:creationId xmlns:a16="http://schemas.microsoft.com/office/drawing/2014/main" xmlns="" id="{E50C12E9-7633-624A-BA0D-FE6CA71B0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3760" y="7109559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xmlns="" id="{E543F944-9850-D844-A82F-28D92F4D39BC}"/>
              </a:ext>
            </a:extLst>
          </p:cNvPr>
          <p:cNvSpPr/>
          <p:nvPr/>
        </p:nvSpPr>
        <p:spPr>
          <a:xfrm>
            <a:off x="11448397" y="6798185"/>
            <a:ext cx="1249670" cy="58611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Stage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xmlns="" id="{434B81D0-4AB8-9749-A66A-9B8E3D63F95D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>
            <a:off x="6547935" y="3482641"/>
            <a:ext cx="914015" cy="139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xmlns="" id="{7175F1B6-DD0A-9642-BDAB-BD793D109752}"/>
              </a:ext>
            </a:extLst>
          </p:cNvPr>
          <p:cNvCxnSpPr>
            <a:stCxn id="16" idx="3"/>
            <a:endCxn id="20" idx="1"/>
          </p:cNvCxnSpPr>
          <p:nvPr/>
        </p:nvCxnSpPr>
        <p:spPr>
          <a:xfrm flipV="1">
            <a:off x="9376508" y="3482641"/>
            <a:ext cx="902500" cy="139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xmlns="" id="{CD59557A-45E1-604A-A498-75ED0089120C}"/>
              </a:ext>
            </a:extLst>
          </p:cNvPr>
          <p:cNvCxnSpPr>
            <a:stCxn id="14" idx="2"/>
            <a:endCxn id="50" idx="0"/>
          </p:cNvCxnSpPr>
          <p:nvPr/>
        </p:nvCxnSpPr>
        <p:spPr>
          <a:xfrm flipH="1">
            <a:off x="4847995" y="4397829"/>
            <a:ext cx="742661" cy="8751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xmlns="" id="{4F22F98D-4702-CE41-9C37-EC09B6E4C980}"/>
              </a:ext>
            </a:extLst>
          </p:cNvPr>
          <p:cNvCxnSpPr>
            <a:stCxn id="20" idx="2"/>
            <a:endCxn id="75" idx="0"/>
          </p:cNvCxnSpPr>
          <p:nvPr/>
        </p:nvCxnSpPr>
        <p:spPr>
          <a:xfrm flipH="1">
            <a:off x="10236381" y="4397829"/>
            <a:ext cx="999906" cy="8751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49724B71-2C48-D246-A4C1-AFE20F1F0791}"/>
              </a:ext>
            </a:extLst>
          </p:cNvPr>
          <p:cNvSpPr/>
          <p:nvPr/>
        </p:nvSpPr>
        <p:spPr>
          <a:xfrm>
            <a:off x="117675" y="186965"/>
            <a:ext cx="18268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</a:rPr>
              <a:t>IaC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DevOps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On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xmlns="" id="{FF2F43D4-B0FC-4948-8E33-3711721C972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51936" y="460197"/>
            <a:ext cx="3202846" cy="797997"/>
          </a:xfrm>
          <a:prstGeom prst="rect">
            <a:avLst/>
          </a:prstGeom>
        </p:spPr>
      </p:pic>
      <p:pic>
        <p:nvPicPr>
          <p:cNvPr id="104" name="Graphic 6">
            <a:extLst>
              <a:ext uri="{FF2B5EF4-FFF2-40B4-BE49-F238E27FC236}">
                <a16:creationId xmlns:a16="http://schemas.microsoft.com/office/drawing/2014/main" xmlns="" id="{F3A1BD4E-1BDE-3547-88B9-D237CDF73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036" y="6477767"/>
            <a:ext cx="640836" cy="64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" name="TextBox 9">
            <a:extLst>
              <a:ext uri="{FF2B5EF4-FFF2-40B4-BE49-F238E27FC236}">
                <a16:creationId xmlns:a16="http://schemas.microsoft.com/office/drawing/2014/main" xmlns="" id="{E7389FA7-FBC4-A741-942A-9C9049B37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3371" y="7106851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106" name="Graphic 6">
            <a:extLst>
              <a:ext uri="{FF2B5EF4-FFF2-40B4-BE49-F238E27FC236}">
                <a16:creationId xmlns:a16="http://schemas.microsoft.com/office/drawing/2014/main" xmlns="" id="{9DC6FEEE-43F3-3B48-ACCA-032320F90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507" y="6519354"/>
            <a:ext cx="640836" cy="64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" name="TextBox 9">
            <a:extLst>
              <a:ext uri="{FF2B5EF4-FFF2-40B4-BE49-F238E27FC236}">
                <a16:creationId xmlns:a16="http://schemas.microsoft.com/office/drawing/2014/main" xmlns="" id="{D25C1DF1-10D2-944F-92E5-F069795B26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02842" y="7148438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</p:spTree>
    <p:extLst>
      <p:ext uri="{BB962C8B-B14F-4D97-AF65-F5344CB8AC3E}">
        <p14:creationId xmlns:p14="http://schemas.microsoft.com/office/powerpoint/2010/main" val="3228709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xmlns="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xmlns="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xmlns="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xmlns="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xmlns="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xmlns="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xmlns="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xmlns="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xmlns="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32969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http://devdemo1.devopsincloud.com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xmlns="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xmlns="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xmlns="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xmlns="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xmlns="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xmlns="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xmlns="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xmlns="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xmlns="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xmlns="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xmlns="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xmlns="" id="{F9ACFD84-1BF0-BE47-862E-C4FB4FF07597}"/>
              </a:ext>
            </a:extLst>
          </p:cNvPr>
          <p:cNvSpPr/>
          <p:nvPr/>
        </p:nvSpPr>
        <p:spPr>
          <a:xfrm>
            <a:off x="390201" y="1077403"/>
            <a:ext cx="3058886" cy="206851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b="1" dirty="0"/>
              <a:t>Dev</a:t>
            </a:r>
          </a:p>
          <a:p>
            <a:pPr algn="ctr"/>
            <a:r>
              <a:rPr lang="en-US" sz="2900" b="1" dirty="0"/>
              <a:t>Environment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329C5FF7-8851-9C40-AB3A-F1C7A54D8A29}"/>
              </a:ext>
            </a:extLst>
          </p:cNvPr>
          <p:cNvSpPr/>
          <p:nvPr/>
        </p:nvSpPr>
        <p:spPr>
          <a:xfrm>
            <a:off x="320245" y="3814179"/>
            <a:ext cx="3058886" cy="206851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b="1" dirty="0"/>
              <a:t>Staging</a:t>
            </a:r>
          </a:p>
          <a:p>
            <a:pPr algn="ctr"/>
            <a:r>
              <a:rPr lang="en-US" sz="2900" b="1" dirty="0"/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2217165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660" y="2801757"/>
            <a:ext cx="847011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Infrastructure as Code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70C0"/>
                </a:solidFill>
              </a:rPr>
              <a:t>IaC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744587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772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8EBD085C-E66D-A241-81FF-EE5DBB7633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64E5DDBC-D0DC-F24A-904B-188BD0194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71" y="2618642"/>
            <a:ext cx="13665757" cy="1818752"/>
          </a:xfrm>
        </p:spPr>
        <p:txBody>
          <a:bodyPr>
            <a:noAutofit/>
          </a:bodyPr>
          <a:lstStyle/>
          <a:p>
            <a:r>
              <a:rPr lang="en-US" sz="7500" b="1" dirty="0"/>
              <a:t>What is Infrastructure as Code ?</a:t>
            </a:r>
          </a:p>
        </p:txBody>
      </p:sp>
    </p:spTree>
    <p:extLst>
      <p:ext uri="{BB962C8B-B14F-4D97-AF65-F5344CB8AC3E}">
        <p14:creationId xmlns:p14="http://schemas.microsoft.com/office/powerpoint/2010/main" val="1949943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DC1E8FE0-8DB6-054D-93CC-1EB22BE294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55000"/>
            <a:ext cx="12618720" cy="1188851"/>
          </a:xfrm>
        </p:spPr>
        <p:txBody>
          <a:bodyPr/>
          <a:lstStyle/>
          <a:p>
            <a:r>
              <a:rPr lang="en-US" dirty="0"/>
              <a:t>Traditional Way of Managing Infrastructure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F8017ABD-76CA-A149-8807-32B24CBFAA7A}"/>
              </a:ext>
            </a:extLst>
          </p:cNvPr>
          <p:cNvSpPr/>
          <p:nvPr/>
        </p:nvSpPr>
        <p:spPr>
          <a:xfrm>
            <a:off x="301451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26B6A081-A945-7C4D-B6A0-4B7D63282F88}"/>
              </a:ext>
            </a:extLst>
          </p:cNvPr>
          <p:cNvSpPr/>
          <p:nvPr/>
        </p:nvSpPr>
        <p:spPr>
          <a:xfrm>
            <a:off x="3170254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8EC04835-D036-DA4D-8CD0-3F85B38D8B9F}"/>
              </a:ext>
            </a:extLst>
          </p:cNvPr>
          <p:cNvSpPr/>
          <p:nvPr/>
        </p:nvSpPr>
        <p:spPr>
          <a:xfrm>
            <a:off x="604408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7F1CD807-FBF5-FD49-8E83-81DA4A1B6A99}"/>
              </a:ext>
            </a:extLst>
          </p:cNvPr>
          <p:cNvSpPr/>
          <p:nvPr/>
        </p:nvSpPr>
        <p:spPr>
          <a:xfrm>
            <a:off x="891791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7ADFDEE5-EBA4-DB4F-9BDD-B92A7C642204}"/>
              </a:ext>
            </a:extLst>
          </p:cNvPr>
          <p:cNvSpPr/>
          <p:nvPr/>
        </p:nvSpPr>
        <p:spPr>
          <a:xfrm>
            <a:off x="1179174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xmlns="" id="{7CABDFCE-7CEC-F345-B568-7BAD4CA31A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5367" y="1846906"/>
            <a:ext cx="914400" cy="914400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xmlns="" id="{BC732931-7742-5242-B56C-5ACC2D9BAB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984170" y="1846906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xmlns="" id="{F78CAFA9-D52D-E64C-AC83-1E3AE2C8A6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57999" y="1846906"/>
            <a:ext cx="914400" cy="914400"/>
          </a:xfrm>
          <a:prstGeom prst="rect">
            <a:avLst/>
          </a:prstGeom>
        </p:spPr>
      </p:pic>
      <p:pic>
        <p:nvPicPr>
          <p:cNvPr id="14" name="Graphic 13" descr="User with solid fill">
            <a:extLst>
              <a:ext uri="{FF2B5EF4-FFF2-40B4-BE49-F238E27FC236}">
                <a16:creationId xmlns:a16="http://schemas.microsoft.com/office/drawing/2014/main" xmlns="" id="{3BA4DF1F-20BF-BC4F-AF37-6718D4DD55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31828" y="1846906"/>
            <a:ext cx="914400" cy="914400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xmlns="" id="{ABB4FDBF-AC82-3842-BC65-3C65732A59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2600633" y="1918919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29BC624-7821-5348-8E94-9A284AA4ED1B}"/>
              </a:ext>
            </a:extLst>
          </p:cNvPr>
          <p:cNvSpPr txBox="1"/>
          <p:nvPr/>
        </p:nvSpPr>
        <p:spPr>
          <a:xfrm>
            <a:off x="1070076" y="1343091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017F75D-332D-E045-BC72-D1DAF5A14CE0}"/>
              </a:ext>
            </a:extLst>
          </p:cNvPr>
          <p:cNvSpPr txBox="1"/>
          <p:nvPr/>
        </p:nvSpPr>
        <p:spPr>
          <a:xfrm>
            <a:off x="3775262" y="1335877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33C06C13-AC2D-6841-B2FA-6705FEDAA9D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898570" y="2304106"/>
            <a:ext cx="195942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2F2D000-365A-8148-BE40-35BD6BE1C56A}"/>
              </a:ext>
            </a:extLst>
          </p:cNvPr>
          <p:cNvSpPr txBox="1"/>
          <p:nvPr/>
        </p:nvSpPr>
        <p:spPr>
          <a:xfrm>
            <a:off x="4861191" y="2354366"/>
            <a:ext cx="19632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BEF3082-BC29-AD4A-904B-48E712325247}"/>
              </a:ext>
            </a:extLst>
          </p:cNvPr>
          <p:cNvSpPr txBox="1"/>
          <p:nvPr/>
        </p:nvSpPr>
        <p:spPr>
          <a:xfrm>
            <a:off x="6733950" y="1388157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974A8D1-F1ED-9D4B-96A4-86CEFA8300A1}"/>
              </a:ext>
            </a:extLst>
          </p:cNvPr>
          <p:cNvSpPr txBox="1"/>
          <p:nvPr/>
        </p:nvSpPr>
        <p:spPr>
          <a:xfrm>
            <a:off x="9650888" y="1416019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FB5EA5F-375B-434D-B170-DF04BFC770C3}"/>
              </a:ext>
            </a:extLst>
          </p:cNvPr>
          <p:cNvSpPr txBox="1"/>
          <p:nvPr/>
        </p:nvSpPr>
        <p:spPr>
          <a:xfrm>
            <a:off x="12384040" y="1416019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xmlns="" id="{8BCE733B-7213-544C-BA82-27B5B80C2932}"/>
              </a:ext>
            </a:extLst>
          </p:cNvPr>
          <p:cNvSpPr/>
          <p:nvPr/>
        </p:nvSpPr>
        <p:spPr>
          <a:xfrm>
            <a:off x="2843684" y="4190163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4E231999-F209-5D40-849A-082E2DE5E2DA}"/>
              </a:ext>
            </a:extLst>
          </p:cNvPr>
          <p:cNvSpPr/>
          <p:nvPr/>
        </p:nvSpPr>
        <p:spPr>
          <a:xfrm>
            <a:off x="5714999" y="420523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xmlns="" id="{3E81E316-E630-A747-8C2E-112AAFFB4DB0}"/>
              </a:ext>
            </a:extLst>
          </p:cNvPr>
          <p:cNvSpPr/>
          <p:nvPr/>
        </p:nvSpPr>
        <p:spPr>
          <a:xfrm>
            <a:off x="8586316" y="420523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xmlns="" id="{14A7E1A7-15E4-DE4C-B762-8E7A5D1323DF}"/>
              </a:ext>
            </a:extLst>
          </p:cNvPr>
          <p:cNvSpPr/>
          <p:nvPr/>
        </p:nvSpPr>
        <p:spPr>
          <a:xfrm>
            <a:off x="11462659" y="4185138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EF8EDEDB-5E01-9747-AAF8-F7CC47370452}"/>
              </a:ext>
            </a:extLst>
          </p:cNvPr>
          <p:cNvSpPr/>
          <p:nvPr/>
        </p:nvSpPr>
        <p:spPr>
          <a:xfrm>
            <a:off x="633046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97EE2C90-8EB0-C840-8472-D704F520031E}"/>
              </a:ext>
            </a:extLst>
          </p:cNvPr>
          <p:cNvSpPr/>
          <p:nvPr/>
        </p:nvSpPr>
        <p:spPr>
          <a:xfrm>
            <a:off x="3556747" y="5605697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3134634C-33C7-C043-BCB3-B63F3543BFDD}"/>
              </a:ext>
            </a:extLst>
          </p:cNvPr>
          <p:cNvSpPr/>
          <p:nvPr/>
        </p:nvSpPr>
        <p:spPr>
          <a:xfrm>
            <a:off x="6613121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21F37F0F-5F59-5745-B0C4-6FDA1DA7F7F4}"/>
              </a:ext>
            </a:extLst>
          </p:cNvPr>
          <p:cNvSpPr/>
          <p:nvPr/>
        </p:nvSpPr>
        <p:spPr>
          <a:xfrm>
            <a:off x="9536822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F234FBFA-AD1C-7C4B-B066-1B16A0604644}"/>
              </a:ext>
            </a:extLst>
          </p:cNvPr>
          <p:cNvSpPr/>
          <p:nvPr/>
        </p:nvSpPr>
        <p:spPr>
          <a:xfrm>
            <a:off x="12352608" y="5602308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xmlns="" id="{C09FA951-5E4D-3D40-A79B-4E3BC882A6BD}"/>
              </a:ext>
            </a:extLst>
          </p:cNvPr>
          <p:cNvSpPr/>
          <p:nvPr/>
        </p:nvSpPr>
        <p:spPr>
          <a:xfrm>
            <a:off x="170822" y="6757072"/>
            <a:ext cx="14349046" cy="80933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Total Time: 25 Days</a:t>
            </a:r>
          </a:p>
        </p:txBody>
      </p:sp>
    </p:spTree>
    <p:extLst>
      <p:ext uri="{BB962C8B-B14F-4D97-AF65-F5344CB8AC3E}">
        <p14:creationId xmlns:p14="http://schemas.microsoft.com/office/powerpoint/2010/main" val="18545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6" grpId="0"/>
      <p:bldP spid="17" grpId="0"/>
      <p:bldP spid="20" grpId="0"/>
      <p:bldP spid="21" grpId="0"/>
      <p:bldP spid="22" grpId="0"/>
      <p:bldP spid="23" grpId="0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DC1E8FE0-8DB6-054D-93CC-1EB22BE294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55000"/>
            <a:ext cx="12618720" cy="1188851"/>
          </a:xfrm>
        </p:spPr>
        <p:txBody>
          <a:bodyPr/>
          <a:lstStyle/>
          <a:p>
            <a:r>
              <a:rPr lang="en-US" dirty="0"/>
              <a:t>Traditional Way of Managing Infrastructure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F8017ABD-76CA-A149-8807-32B24CBFAA7A}"/>
              </a:ext>
            </a:extLst>
          </p:cNvPr>
          <p:cNvSpPr/>
          <p:nvPr/>
        </p:nvSpPr>
        <p:spPr>
          <a:xfrm>
            <a:off x="301451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26B6A081-A945-7C4D-B6A0-4B7D63282F88}"/>
              </a:ext>
            </a:extLst>
          </p:cNvPr>
          <p:cNvSpPr/>
          <p:nvPr/>
        </p:nvSpPr>
        <p:spPr>
          <a:xfrm>
            <a:off x="3170254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8EC04835-D036-DA4D-8CD0-3F85B38D8B9F}"/>
              </a:ext>
            </a:extLst>
          </p:cNvPr>
          <p:cNvSpPr/>
          <p:nvPr/>
        </p:nvSpPr>
        <p:spPr>
          <a:xfrm>
            <a:off x="604408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7F1CD807-FBF5-FD49-8E83-81DA4A1B6A99}"/>
              </a:ext>
            </a:extLst>
          </p:cNvPr>
          <p:cNvSpPr/>
          <p:nvPr/>
        </p:nvSpPr>
        <p:spPr>
          <a:xfrm>
            <a:off x="891791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7ADFDEE5-EBA4-DB4F-9BDD-B92A7C642204}"/>
              </a:ext>
            </a:extLst>
          </p:cNvPr>
          <p:cNvSpPr/>
          <p:nvPr/>
        </p:nvSpPr>
        <p:spPr>
          <a:xfrm>
            <a:off x="1179174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xmlns="" id="{7CABDFCE-7CEC-F345-B568-7BAD4CA31A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5367" y="1846906"/>
            <a:ext cx="914400" cy="914400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xmlns="" id="{BC732931-7742-5242-B56C-5ACC2D9BAB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984170" y="1846906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xmlns="" id="{F78CAFA9-D52D-E64C-AC83-1E3AE2C8A6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57999" y="1846906"/>
            <a:ext cx="914400" cy="914400"/>
          </a:xfrm>
          <a:prstGeom prst="rect">
            <a:avLst/>
          </a:prstGeom>
        </p:spPr>
      </p:pic>
      <p:pic>
        <p:nvPicPr>
          <p:cNvPr id="14" name="Graphic 13" descr="User with solid fill">
            <a:extLst>
              <a:ext uri="{FF2B5EF4-FFF2-40B4-BE49-F238E27FC236}">
                <a16:creationId xmlns:a16="http://schemas.microsoft.com/office/drawing/2014/main" xmlns="" id="{3BA4DF1F-20BF-BC4F-AF37-6718D4DD55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31828" y="1846906"/>
            <a:ext cx="914400" cy="914400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xmlns="" id="{ABB4FDBF-AC82-3842-BC65-3C65732A59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2600633" y="1918919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29BC624-7821-5348-8E94-9A284AA4ED1B}"/>
              </a:ext>
            </a:extLst>
          </p:cNvPr>
          <p:cNvSpPr txBox="1"/>
          <p:nvPr/>
        </p:nvSpPr>
        <p:spPr>
          <a:xfrm>
            <a:off x="1070076" y="1343091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017F75D-332D-E045-BC72-D1DAF5A14CE0}"/>
              </a:ext>
            </a:extLst>
          </p:cNvPr>
          <p:cNvSpPr txBox="1"/>
          <p:nvPr/>
        </p:nvSpPr>
        <p:spPr>
          <a:xfrm>
            <a:off x="3775262" y="1335877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33C06C13-AC2D-6841-B2FA-6705FEDAA9D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898570" y="2304106"/>
            <a:ext cx="195942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2F2D000-365A-8148-BE40-35BD6BE1C56A}"/>
              </a:ext>
            </a:extLst>
          </p:cNvPr>
          <p:cNvSpPr txBox="1"/>
          <p:nvPr/>
        </p:nvSpPr>
        <p:spPr>
          <a:xfrm>
            <a:off x="4861191" y="2354366"/>
            <a:ext cx="19632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  <a:p>
            <a:r>
              <a:rPr lang="en-US" dirty="0">
                <a:solidFill>
                  <a:srgbClr val="FF0000"/>
                </a:solidFill>
              </a:rPr>
              <a:t>(Steps Missing)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BEF3082-BC29-AD4A-904B-48E712325247}"/>
              </a:ext>
            </a:extLst>
          </p:cNvPr>
          <p:cNvSpPr txBox="1"/>
          <p:nvPr/>
        </p:nvSpPr>
        <p:spPr>
          <a:xfrm>
            <a:off x="6733950" y="1388157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974A8D1-F1ED-9D4B-96A4-86CEFA8300A1}"/>
              </a:ext>
            </a:extLst>
          </p:cNvPr>
          <p:cNvSpPr txBox="1"/>
          <p:nvPr/>
        </p:nvSpPr>
        <p:spPr>
          <a:xfrm>
            <a:off x="9650888" y="1416019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FB5EA5F-375B-434D-B170-DF04BFC770C3}"/>
              </a:ext>
            </a:extLst>
          </p:cNvPr>
          <p:cNvSpPr txBox="1"/>
          <p:nvPr/>
        </p:nvSpPr>
        <p:spPr>
          <a:xfrm>
            <a:off x="12384040" y="1416019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xmlns="" id="{8BCE733B-7213-544C-BA82-27B5B80C2932}"/>
              </a:ext>
            </a:extLst>
          </p:cNvPr>
          <p:cNvSpPr/>
          <p:nvPr/>
        </p:nvSpPr>
        <p:spPr>
          <a:xfrm>
            <a:off x="2843684" y="4190163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4E231999-F209-5D40-849A-082E2DE5E2DA}"/>
              </a:ext>
            </a:extLst>
          </p:cNvPr>
          <p:cNvSpPr/>
          <p:nvPr/>
        </p:nvSpPr>
        <p:spPr>
          <a:xfrm>
            <a:off x="5714999" y="420523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xmlns="" id="{3E81E316-E630-A747-8C2E-112AAFFB4DB0}"/>
              </a:ext>
            </a:extLst>
          </p:cNvPr>
          <p:cNvSpPr/>
          <p:nvPr/>
        </p:nvSpPr>
        <p:spPr>
          <a:xfrm>
            <a:off x="8586316" y="420523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xmlns="" id="{14A7E1A7-15E4-DE4C-B762-8E7A5D1323DF}"/>
              </a:ext>
            </a:extLst>
          </p:cNvPr>
          <p:cNvSpPr/>
          <p:nvPr/>
        </p:nvSpPr>
        <p:spPr>
          <a:xfrm>
            <a:off x="11462659" y="4185138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EF8EDEDB-5E01-9747-AAF8-F7CC47370452}"/>
              </a:ext>
            </a:extLst>
          </p:cNvPr>
          <p:cNvSpPr/>
          <p:nvPr/>
        </p:nvSpPr>
        <p:spPr>
          <a:xfrm>
            <a:off x="633046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CI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97EE2C90-8EB0-C840-8472-D704F520031E}"/>
              </a:ext>
            </a:extLst>
          </p:cNvPr>
          <p:cNvSpPr/>
          <p:nvPr/>
        </p:nvSpPr>
        <p:spPr>
          <a:xfrm>
            <a:off x="3556747" y="5605697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Delays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3134634C-33C7-C043-BCB3-B63F3543BFDD}"/>
              </a:ext>
            </a:extLst>
          </p:cNvPr>
          <p:cNvSpPr/>
          <p:nvPr/>
        </p:nvSpPr>
        <p:spPr>
          <a:xfrm>
            <a:off x="6613121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Issues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21F37F0F-5F59-5745-B0C4-6FDA1DA7F7F4}"/>
              </a:ext>
            </a:extLst>
          </p:cNvPr>
          <p:cNvSpPr/>
          <p:nvPr/>
        </p:nvSpPr>
        <p:spPr>
          <a:xfrm>
            <a:off x="9536822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Outages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F234FBFA-AD1C-7C4B-B066-1B16A0604644}"/>
              </a:ext>
            </a:extLst>
          </p:cNvPr>
          <p:cNvSpPr/>
          <p:nvPr/>
        </p:nvSpPr>
        <p:spPr>
          <a:xfrm>
            <a:off x="12352608" y="5602308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Not-in-Sync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xmlns="" id="{C09FA951-5E4D-3D40-A79B-4E3BC882A6BD}"/>
              </a:ext>
            </a:extLst>
          </p:cNvPr>
          <p:cNvSpPr/>
          <p:nvPr/>
        </p:nvSpPr>
        <p:spPr>
          <a:xfrm>
            <a:off x="170822" y="6757072"/>
            <a:ext cx="14349046" cy="88972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Many Problems at many places in manual process</a:t>
            </a:r>
          </a:p>
        </p:txBody>
      </p:sp>
    </p:spTree>
    <p:extLst>
      <p:ext uri="{BB962C8B-B14F-4D97-AF65-F5344CB8AC3E}">
        <p14:creationId xmlns:p14="http://schemas.microsoft.com/office/powerpoint/2010/main" val="135537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DC1E8FE0-8DB6-054D-93CC-1EB22BE294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604" y="13968"/>
            <a:ext cx="12618720" cy="1188851"/>
          </a:xfrm>
        </p:spPr>
        <p:txBody>
          <a:bodyPr/>
          <a:lstStyle/>
          <a:p>
            <a:r>
              <a:rPr lang="en-US" dirty="0"/>
              <a:t>Traditional Way of Managing Infrastructure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F8017ABD-76CA-A149-8807-32B24CBFAA7A}"/>
              </a:ext>
            </a:extLst>
          </p:cNvPr>
          <p:cNvSpPr/>
          <p:nvPr/>
        </p:nvSpPr>
        <p:spPr>
          <a:xfrm>
            <a:off x="301451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26B6A081-A945-7C4D-B6A0-4B7D63282F88}"/>
              </a:ext>
            </a:extLst>
          </p:cNvPr>
          <p:cNvSpPr/>
          <p:nvPr/>
        </p:nvSpPr>
        <p:spPr>
          <a:xfrm>
            <a:off x="3170254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8EC04835-D036-DA4D-8CD0-3F85B38D8B9F}"/>
              </a:ext>
            </a:extLst>
          </p:cNvPr>
          <p:cNvSpPr/>
          <p:nvPr/>
        </p:nvSpPr>
        <p:spPr>
          <a:xfrm>
            <a:off x="6044083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7F1CD807-FBF5-FD49-8E83-81DA4A1B6A99}"/>
              </a:ext>
            </a:extLst>
          </p:cNvPr>
          <p:cNvSpPr/>
          <p:nvPr/>
        </p:nvSpPr>
        <p:spPr>
          <a:xfrm>
            <a:off x="8917913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7ADFDEE5-EBA4-DB4F-9BDD-B92A7C642204}"/>
              </a:ext>
            </a:extLst>
          </p:cNvPr>
          <p:cNvSpPr/>
          <p:nvPr/>
        </p:nvSpPr>
        <p:spPr>
          <a:xfrm>
            <a:off x="11791743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xmlns="" id="{7CABDFCE-7CEC-F345-B568-7BAD4CA31A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5367" y="1304299"/>
            <a:ext cx="914400" cy="914400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xmlns="" id="{BC732931-7742-5242-B56C-5ACC2D9BAB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984170" y="1304299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xmlns="" id="{F78CAFA9-D52D-E64C-AC83-1E3AE2C8A6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857999" y="1304299"/>
            <a:ext cx="914400" cy="914400"/>
          </a:xfrm>
          <a:prstGeom prst="rect">
            <a:avLst/>
          </a:prstGeom>
        </p:spPr>
      </p:pic>
      <p:pic>
        <p:nvPicPr>
          <p:cNvPr id="14" name="Graphic 13" descr="User with solid fill">
            <a:extLst>
              <a:ext uri="{FF2B5EF4-FFF2-40B4-BE49-F238E27FC236}">
                <a16:creationId xmlns:a16="http://schemas.microsoft.com/office/drawing/2014/main" xmlns="" id="{3BA4DF1F-20BF-BC4F-AF37-6718D4DD55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31828" y="1304299"/>
            <a:ext cx="914400" cy="914400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xmlns="" id="{ABB4FDBF-AC82-3842-BC65-3C65732A59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2600633" y="1376312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29BC624-7821-5348-8E94-9A284AA4ED1B}"/>
              </a:ext>
            </a:extLst>
          </p:cNvPr>
          <p:cNvSpPr txBox="1"/>
          <p:nvPr/>
        </p:nvSpPr>
        <p:spPr>
          <a:xfrm>
            <a:off x="1070076" y="800484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017F75D-332D-E045-BC72-D1DAF5A14CE0}"/>
              </a:ext>
            </a:extLst>
          </p:cNvPr>
          <p:cNvSpPr txBox="1"/>
          <p:nvPr/>
        </p:nvSpPr>
        <p:spPr>
          <a:xfrm>
            <a:off x="3775262" y="793270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33C06C13-AC2D-6841-B2FA-6705FEDAA9D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898570" y="1761499"/>
            <a:ext cx="195942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2F2D000-365A-8148-BE40-35BD6BE1C56A}"/>
              </a:ext>
            </a:extLst>
          </p:cNvPr>
          <p:cNvSpPr txBox="1"/>
          <p:nvPr/>
        </p:nvSpPr>
        <p:spPr>
          <a:xfrm>
            <a:off x="4861191" y="1811759"/>
            <a:ext cx="19632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BEF3082-BC29-AD4A-904B-48E712325247}"/>
              </a:ext>
            </a:extLst>
          </p:cNvPr>
          <p:cNvSpPr txBox="1"/>
          <p:nvPr/>
        </p:nvSpPr>
        <p:spPr>
          <a:xfrm>
            <a:off x="6733950" y="845550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974A8D1-F1ED-9D4B-96A4-86CEFA8300A1}"/>
              </a:ext>
            </a:extLst>
          </p:cNvPr>
          <p:cNvSpPr txBox="1"/>
          <p:nvPr/>
        </p:nvSpPr>
        <p:spPr>
          <a:xfrm>
            <a:off x="9650888" y="873412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FB5EA5F-375B-434D-B170-DF04BFC770C3}"/>
              </a:ext>
            </a:extLst>
          </p:cNvPr>
          <p:cNvSpPr txBox="1"/>
          <p:nvPr/>
        </p:nvSpPr>
        <p:spPr>
          <a:xfrm>
            <a:off x="12384040" y="873412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xmlns="" id="{8BCE733B-7213-544C-BA82-27B5B80C2932}"/>
              </a:ext>
            </a:extLst>
          </p:cNvPr>
          <p:cNvSpPr/>
          <p:nvPr/>
        </p:nvSpPr>
        <p:spPr>
          <a:xfrm>
            <a:off x="2843684" y="323557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4E231999-F209-5D40-849A-082E2DE5E2DA}"/>
              </a:ext>
            </a:extLst>
          </p:cNvPr>
          <p:cNvSpPr/>
          <p:nvPr/>
        </p:nvSpPr>
        <p:spPr>
          <a:xfrm>
            <a:off x="5714999" y="3250647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xmlns="" id="{3E81E316-E630-A747-8C2E-112AAFFB4DB0}"/>
              </a:ext>
            </a:extLst>
          </p:cNvPr>
          <p:cNvSpPr/>
          <p:nvPr/>
        </p:nvSpPr>
        <p:spPr>
          <a:xfrm>
            <a:off x="8586316" y="3250647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xmlns="" id="{14A7E1A7-15E4-DE4C-B762-8E7A5D1323DF}"/>
              </a:ext>
            </a:extLst>
          </p:cNvPr>
          <p:cNvSpPr/>
          <p:nvPr/>
        </p:nvSpPr>
        <p:spPr>
          <a:xfrm>
            <a:off x="11462659" y="3230550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xmlns="" id="{C09FA951-5E4D-3D40-A79B-4E3BC882A6BD}"/>
              </a:ext>
            </a:extLst>
          </p:cNvPr>
          <p:cNvSpPr/>
          <p:nvPr/>
        </p:nvSpPr>
        <p:spPr>
          <a:xfrm>
            <a:off x="123130" y="6844856"/>
            <a:ext cx="14349046" cy="93744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Infrastructure scalability – Workforce need to be increased to meet the timelines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E4997C33-5841-B844-AD7F-F030B9F3D8CE}"/>
              </a:ext>
            </a:extLst>
          </p:cNvPr>
          <p:cNvSpPr/>
          <p:nvPr/>
        </p:nvSpPr>
        <p:spPr>
          <a:xfrm>
            <a:off x="301451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66943FF8-96A0-5F42-81D2-FBEA66BED0AC}"/>
              </a:ext>
            </a:extLst>
          </p:cNvPr>
          <p:cNvSpPr/>
          <p:nvPr/>
        </p:nvSpPr>
        <p:spPr>
          <a:xfrm>
            <a:off x="3170254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7BC0EED4-8D45-EF4B-9001-363673ECD409}"/>
              </a:ext>
            </a:extLst>
          </p:cNvPr>
          <p:cNvSpPr/>
          <p:nvPr/>
        </p:nvSpPr>
        <p:spPr>
          <a:xfrm>
            <a:off x="6044083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DCF2E9D8-B880-F141-B0D0-8AC9F2024405}"/>
              </a:ext>
            </a:extLst>
          </p:cNvPr>
          <p:cNvSpPr/>
          <p:nvPr/>
        </p:nvSpPr>
        <p:spPr>
          <a:xfrm>
            <a:off x="8917913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287921D7-ACFF-204E-B6CD-9CFB7DB0E58E}"/>
              </a:ext>
            </a:extLst>
          </p:cNvPr>
          <p:cNvSpPr/>
          <p:nvPr/>
        </p:nvSpPr>
        <p:spPr>
          <a:xfrm>
            <a:off x="11791743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xmlns="" id="{E8912CDB-E683-A24E-8B9F-F898740C0E54}"/>
              </a:ext>
            </a:extLst>
          </p:cNvPr>
          <p:cNvSpPr/>
          <p:nvPr/>
        </p:nvSpPr>
        <p:spPr>
          <a:xfrm>
            <a:off x="2843684" y="5074999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xmlns="" id="{74D51FA5-FCE0-7B4E-9B4D-3D2313A30814}"/>
              </a:ext>
            </a:extLst>
          </p:cNvPr>
          <p:cNvSpPr/>
          <p:nvPr/>
        </p:nvSpPr>
        <p:spPr>
          <a:xfrm>
            <a:off x="5714999" y="5090071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xmlns="" id="{EC158E99-9783-DE44-9C13-8AB30281EBF5}"/>
              </a:ext>
            </a:extLst>
          </p:cNvPr>
          <p:cNvSpPr/>
          <p:nvPr/>
        </p:nvSpPr>
        <p:spPr>
          <a:xfrm>
            <a:off x="8586316" y="5090071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xmlns="" id="{195B2D1A-13B3-684D-ACF7-F856B28D932D}"/>
              </a:ext>
            </a:extLst>
          </p:cNvPr>
          <p:cNvSpPr/>
          <p:nvPr/>
        </p:nvSpPr>
        <p:spPr>
          <a:xfrm>
            <a:off x="11462659" y="5069974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xmlns="" id="{E89B4087-F1F4-8149-8C64-D32857BEF1F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71748" y="6000085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xmlns="" id="{0A4C3641-8188-9943-9DA0-7FC5BA4CA17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840551" y="6000085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xmlns="" id="{A6C21DC0-71B1-2442-AD80-83609E4909C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14380" y="6000085"/>
            <a:ext cx="914400" cy="914400"/>
          </a:xfrm>
          <a:prstGeom prst="rect">
            <a:avLst/>
          </a:prstGeom>
        </p:spPr>
      </p:pic>
      <p:pic>
        <p:nvPicPr>
          <p:cNvPr id="47" name="Graphic 46" descr="User with solid fill">
            <a:extLst>
              <a:ext uri="{FF2B5EF4-FFF2-40B4-BE49-F238E27FC236}">
                <a16:creationId xmlns:a16="http://schemas.microsoft.com/office/drawing/2014/main" xmlns="" id="{C1E83CE2-2510-EF44-B5B2-B46F16F1126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88209" y="6000085"/>
            <a:ext cx="914400" cy="914400"/>
          </a:xfrm>
          <a:prstGeom prst="rect">
            <a:avLst/>
          </a:prstGeom>
        </p:spPr>
      </p:pic>
      <p:pic>
        <p:nvPicPr>
          <p:cNvPr id="48" name="Graphic 47" descr="User with solid fill">
            <a:extLst>
              <a:ext uri="{FF2B5EF4-FFF2-40B4-BE49-F238E27FC236}">
                <a16:creationId xmlns:a16="http://schemas.microsoft.com/office/drawing/2014/main" xmlns="" id="{732AB337-5076-BA47-AE72-C3638D548C2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2457014" y="6072098"/>
            <a:ext cx="914400" cy="914400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956C12C3-7C80-C34C-9C60-BFB76FE6D603}"/>
              </a:ext>
            </a:extLst>
          </p:cNvPr>
          <p:cNvCxnSpPr>
            <a:stCxn id="45" idx="3"/>
            <a:endCxn id="46" idx="1"/>
          </p:cNvCxnSpPr>
          <p:nvPr/>
        </p:nvCxnSpPr>
        <p:spPr>
          <a:xfrm>
            <a:off x="4754951" y="6457285"/>
            <a:ext cx="195942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28B2BCC-AC40-F047-AC48-4106331905F9}"/>
              </a:ext>
            </a:extLst>
          </p:cNvPr>
          <p:cNvSpPr txBox="1"/>
          <p:nvPr/>
        </p:nvSpPr>
        <p:spPr>
          <a:xfrm>
            <a:off x="4717572" y="6507545"/>
            <a:ext cx="19632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2AA36BA3-EB24-2146-954C-12C5CE023061}"/>
              </a:ext>
            </a:extLst>
          </p:cNvPr>
          <p:cNvSpPr txBox="1"/>
          <p:nvPr/>
        </p:nvSpPr>
        <p:spPr>
          <a:xfrm>
            <a:off x="123130" y="6118922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Admin-3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FB7A222A-202D-974F-83ED-AC8EDEC304A3}"/>
              </a:ext>
            </a:extLst>
          </p:cNvPr>
          <p:cNvSpPr txBox="1"/>
          <p:nvPr/>
        </p:nvSpPr>
        <p:spPr>
          <a:xfrm>
            <a:off x="2884568" y="6133666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Admin-3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4995F4E1-6882-7042-884D-E2E3455E77B2}"/>
              </a:ext>
            </a:extLst>
          </p:cNvPr>
          <p:cNvSpPr txBox="1"/>
          <p:nvPr/>
        </p:nvSpPr>
        <p:spPr>
          <a:xfrm>
            <a:off x="7351162" y="6133666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Admin-4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5CD5810B-0487-3C41-A7FB-C3C70635CED5}"/>
              </a:ext>
            </a:extLst>
          </p:cNvPr>
          <p:cNvSpPr txBox="1"/>
          <p:nvPr/>
        </p:nvSpPr>
        <p:spPr>
          <a:xfrm>
            <a:off x="10414660" y="6103540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Admin-4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FB2A6CE9-49D0-DE46-88D0-D09703AA1B22}"/>
              </a:ext>
            </a:extLst>
          </p:cNvPr>
          <p:cNvSpPr txBox="1"/>
          <p:nvPr/>
        </p:nvSpPr>
        <p:spPr>
          <a:xfrm>
            <a:off x="13171478" y="6175130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Admin-4</a:t>
            </a:r>
          </a:p>
        </p:txBody>
      </p:sp>
    </p:spTree>
    <p:extLst>
      <p:ext uri="{BB962C8B-B14F-4D97-AF65-F5344CB8AC3E}">
        <p14:creationId xmlns:p14="http://schemas.microsoft.com/office/powerpoint/2010/main" val="3350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50" grpId="0"/>
      <p:bldP spid="51" grpId="0"/>
      <p:bldP spid="52" grpId="0"/>
      <p:bldP spid="53" grpId="0"/>
      <p:bldP spid="54" grpId="0"/>
      <p:bldP spid="5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DC1E8FE0-8DB6-054D-93CC-1EB22BE294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55000"/>
            <a:ext cx="12618720" cy="1188851"/>
          </a:xfrm>
        </p:spPr>
        <p:txBody>
          <a:bodyPr/>
          <a:lstStyle/>
          <a:p>
            <a:r>
              <a:rPr lang="en-US" dirty="0"/>
              <a:t>Traditional Way of Managing Infrastructure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F8017ABD-76CA-A149-8807-32B24CBFAA7A}"/>
              </a:ext>
            </a:extLst>
          </p:cNvPr>
          <p:cNvSpPr/>
          <p:nvPr/>
        </p:nvSpPr>
        <p:spPr>
          <a:xfrm>
            <a:off x="301451" y="1243851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26B6A081-A945-7C4D-B6A0-4B7D63282F88}"/>
              </a:ext>
            </a:extLst>
          </p:cNvPr>
          <p:cNvSpPr/>
          <p:nvPr/>
        </p:nvSpPr>
        <p:spPr>
          <a:xfrm>
            <a:off x="3170254" y="1243851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8EC04835-D036-DA4D-8CD0-3F85B38D8B9F}"/>
              </a:ext>
            </a:extLst>
          </p:cNvPr>
          <p:cNvSpPr/>
          <p:nvPr/>
        </p:nvSpPr>
        <p:spPr>
          <a:xfrm>
            <a:off x="6044083" y="1243851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7F1CD807-FBF5-FD49-8E83-81DA4A1B6A99}"/>
              </a:ext>
            </a:extLst>
          </p:cNvPr>
          <p:cNvSpPr/>
          <p:nvPr/>
        </p:nvSpPr>
        <p:spPr>
          <a:xfrm>
            <a:off x="8917913" y="1243851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Prod-4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xmlns="" id="{C09FA951-5E4D-3D40-A79B-4E3BC882A6BD}"/>
              </a:ext>
            </a:extLst>
          </p:cNvPr>
          <p:cNvSpPr/>
          <p:nvPr/>
        </p:nvSpPr>
        <p:spPr>
          <a:xfrm>
            <a:off x="522513" y="5300065"/>
            <a:ext cx="13967209" cy="176988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On-Demand Scale-Up and Scale-Down is not an option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F6A88EFF-3C11-DC41-BC22-CCAFAB77D448}"/>
              </a:ext>
            </a:extLst>
          </p:cNvPr>
          <p:cNvSpPr/>
          <p:nvPr/>
        </p:nvSpPr>
        <p:spPr>
          <a:xfrm>
            <a:off x="393561" y="3246369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CCE2B9F1-72F9-0D41-879C-86D2918256DC}"/>
              </a:ext>
            </a:extLst>
          </p:cNvPr>
          <p:cNvSpPr/>
          <p:nvPr/>
        </p:nvSpPr>
        <p:spPr>
          <a:xfrm>
            <a:off x="3262364" y="3246369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Prod-2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BACF5B26-B1B4-3A49-93BE-E17771F3D932}"/>
              </a:ext>
            </a:extLst>
          </p:cNvPr>
          <p:cNvSpPr/>
          <p:nvPr/>
        </p:nvSpPr>
        <p:spPr>
          <a:xfrm>
            <a:off x="11987601" y="1607826"/>
            <a:ext cx="2329542" cy="82524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Scale Up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xmlns="" id="{2AA89DEE-637A-CD44-BA81-947BE15DA3DC}"/>
              </a:ext>
            </a:extLst>
          </p:cNvPr>
          <p:cNvSpPr/>
          <p:nvPr/>
        </p:nvSpPr>
        <p:spPr>
          <a:xfrm>
            <a:off x="11987601" y="3498364"/>
            <a:ext cx="2329542" cy="82524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Scale Down</a:t>
            </a:r>
          </a:p>
        </p:txBody>
      </p:sp>
    </p:spTree>
    <p:extLst>
      <p:ext uri="{BB962C8B-B14F-4D97-AF65-F5344CB8AC3E}">
        <p14:creationId xmlns:p14="http://schemas.microsoft.com/office/powerpoint/2010/main" val="290345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33" grpId="0" animBg="1"/>
      <p:bldP spid="34" grpId="0" animBg="1"/>
      <p:bldP spid="35" grpId="0" animBg="1"/>
      <p:bldP spid="3" grpId="0" animBg="1"/>
      <p:bldP spid="3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DC1E8FE0-8DB6-054D-93CC-1EB22BE294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0785" y="68289"/>
            <a:ext cx="8448154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Manage using </a:t>
            </a:r>
            <a:r>
              <a:rPr lang="en-US" dirty="0" err="1"/>
              <a:t>IaC</a:t>
            </a:r>
            <a:r>
              <a:rPr lang="en-US" dirty="0"/>
              <a:t> with Terraform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F8017ABD-76CA-A149-8807-32B24CBFAA7A}"/>
              </a:ext>
            </a:extLst>
          </p:cNvPr>
          <p:cNvSpPr/>
          <p:nvPr/>
        </p:nvSpPr>
        <p:spPr>
          <a:xfrm>
            <a:off x="241161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26B6A081-A945-7C4D-B6A0-4B7D63282F88}"/>
              </a:ext>
            </a:extLst>
          </p:cNvPr>
          <p:cNvSpPr/>
          <p:nvPr/>
        </p:nvSpPr>
        <p:spPr>
          <a:xfrm>
            <a:off x="3109964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8EC04835-D036-DA4D-8CD0-3F85B38D8B9F}"/>
              </a:ext>
            </a:extLst>
          </p:cNvPr>
          <p:cNvSpPr/>
          <p:nvPr/>
        </p:nvSpPr>
        <p:spPr>
          <a:xfrm>
            <a:off x="5983793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7F1CD807-FBF5-FD49-8E83-81DA4A1B6A99}"/>
              </a:ext>
            </a:extLst>
          </p:cNvPr>
          <p:cNvSpPr/>
          <p:nvPr/>
        </p:nvSpPr>
        <p:spPr>
          <a:xfrm>
            <a:off x="8857623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7ADFDEE5-EBA4-DB4F-9BDD-B92A7C642204}"/>
              </a:ext>
            </a:extLst>
          </p:cNvPr>
          <p:cNvSpPr/>
          <p:nvPr/>
        </p:nvSpPr>
        <p:spPr>
          <a:xfrm>
            <a:off x="11731453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xmlns="" id="{7CABDFCE-7CEC-F345-B568-7BAD4CA31A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93366" y="1451635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29BC624-7821-5348-8E94-9A284AA4ED1B}"/>
              </a:ext>
            </a:extLst>
          </p:cNvPr>
          <p:cNvSpPr txBox="1"/>
          <p:nvPr/>
        </p:nvSpPr>
        <p:spPr>
          <a:xfrm>
            <a:off x="768651" y="1088208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xmlns="" id="{8BCE733B-7213-544C-BA82-27B5B80C2932}"/>
              </a:ext>
            </a:extLst>
          </p:cNvPr>
          <p:cNvSpPr/>
          <p:nvPr/>
        </p:nvSpPr>
        <p:spPr>
          <a:xfrm>
            <a:off x="2783394" y="4252189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4E231999-F209-5D40-849A-082E2DE5E2DA}"/>
              </a:ext>
            </a:extLst>
          </p:cNvPr>
          <p:cNvSpPr/>
          <p:nvPr/>
        </p:nvSpPr>
        <p:spPr>
          <a:xfrm>
            <a:off x="5654709" y="4267261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xmlns="" id="{3E81E316-E630-A747-8C2E-112AAFFB4DB0}"/>
              </a:ext>
            </a:extLst>
          </p:cNvPr>
          <p:cNvSpPr/>
          <p:nvPr/>
        </p:nvSpPr>
        <p:spPr>
          <a:xfrm>
            <a:off x="8526026" y="4267261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xmlns="" id="{14A7E1A7-15E4-DE4C-B762-8E7A5D1323DF}"/>
              </a:ext>
            </a:extLst>
          </p:cNvPr>
          <p:cNvSpPr/>
          <p:nvPr/>
        </p:nvSpPr>
        <p:spPr>
          <a:xfrm>
            <a:off x="11402369" y="4247164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EF8EDEDB-5E01-9747-AAF8-F7CC47370452}"/>
              </a:ext>
            </a:extLst>
          </p:cNvPr>
          <p:cNvSpPr/>
          <p:nvPr/>
        </p:nvSpPr>
        <p:spPr>
          <a:xfrm>
            <a:off x="644868" y="194439"/>
            <a:ext cx="1599528" cy="873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xmlns="" id="{C09FA951-5E4D-3D40-A79B-4E3BC882A6BD}"/>
              </a:ext>
            </a:extLst>
          </p:cNvPr>
          <p:cNvSpPr/>
          <p:nvPr/>
        </p:nvSpPr>
        <p:spPr>
          <a:xfrm>
            <a:off x="238362" y="6738374"/>
            <a:ext cx="14349046" cy="973341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Total Time: 25 Days reduced to 5 days, Provisioning environments will be in minutes or seconds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002D49C-36E6-B04A-ABF9-E7C637008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923" y="1347436"/>
            <a:ext cx="1079500" cy="1104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51FF33C-D571-3646-8B61-D8EA4F31D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9552" y="1406960"/>
            <a:ext cx="1193800" cy="952500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2684EAAA-01E7-B84D-B22C-51B6D71A8E7C}"/>
              </a:ext>
            </a:extLst>
          </p:cNvPr>
          <p:cNvCxnSpPr>
            <a:cxnSpLocks/>
            <a:stCxn id="11" idx="3"/>
            <a:endCxn id="3" idx="1"/>
          </p:cNvCxnSpPr>
          <p:nvPr/>
        </p:nvCxnSpPr>
        <p:spPr>
          <a:xfrm flipV="1">
            <a:off x="1807766" y="1899886"/>
            <a:ext cx="2421157" cy="894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E30644FD-EEB2-414A-9BC2-77A4ECA303B5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 flipV="1">
            <a:off x="5308423" y="1883210"/>
            <a:ext cx="1501129" cy="1667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0D28F287-030F-DF47-BC79-E132C509A312}"/>
              </a:ext>
            </a:extLst>
          </p:cNvPr>
          <p:cNvCxnSpPr>
            <a:stCxn id="10" idx="2"/>
            <a:endCxn id="5" idx="0"/>
          </p:cNvCxnSpPr>
          <p:nvPr/>
        </p:nvCxnSpPr>
        <p:spPr>
          <a:xfrm flipH="1">
            <a:off x="1512278" y="2359460"/>
            <a:ext cx="5894174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689273DE-65A9-854C-8404-F808B1E6FD4E}"/>
              </a:ext>
            </a:extLst>
          </p:cNvPr>
          <p:cNvSpPr txBox="1"/>
          <p:nvPr/>
        </p:nvSpPr>
        <p:spPr>
          <a:xfrm>
            <a:off x="1909156" y="1446947"/>
            <a:ext cx="21489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Check-In TF Code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D6E06787-8B60-1242-9FD0-0516C6FE8A6D}"/>
              </a:ext>
            </a:extLst>
          </p:cNvPr>
          <p:cNvSpPr txBox="1"/>
          <p:nvPr/>
        </p:nvSpPr>
        <p:spPr>
          <a:xfrm>
            <a:off x="5410257" y="1491226"/>
            <a:ext cx="11420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Triggers </a:t>
            </a:r>
          </a:p>
          <a:p>
            <a:r>
              <a:rPr lang="en-US" dirty="0"/>
              <a:t>TF Runs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A83081D6-841D-564A-A84D-7EAE179E973C}"/>
              </a:ext>
            </a:extLst>
          </p:cNvPr>
          <p:cNvSpPr txBox="1"/>
          <p:nvPr/>
        </p:nvSpPr>
        <p:spPr>
          <a:xfrm>
            <a:off x="6432295" y="2733642"/>
            <a:ext cx="16394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Creates Infra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xmlns="" id="{84F7C81B-9901-F440-85C4-AED85CBD4341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 flipH="1">
            <a:off x="4381081" y="2359460"/>
            <a:ext cx="3025371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xmlns="" id="{0622593D-813D-D640-A516-262D3F806BA0}"/>
              </a:ext>
            </a:extLst>
          </p:cNvPr>
          <p:cNvCxnSpPr>
            <a:cxnSpLocks/>
            <a:stCxn id="10" idx="2"/>
            <a:endCxn id="7" idx="0"/>
          </p:cNvCxnSpPr>
          <p:nvPr/>
        </p:nvCxnSpPr>
        <p:spPr>
          <a:xfrm flipH="1">
            <a:off x="7254910" y="2359460"/>
            <a:ext cx="151542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xmlns="" id="{3C32A0BF-7381-7F4C-89E6-BD56DE7B4F9F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>
            <a:off x="7406452" y="2359460"/>
            <a:ext cx="2722288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xmlns="" id="{C9C3BC04-0FB9-304D-AE9B-D2DDAFBAC8BB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7406452" y="2359460"/>
            <a:ext cx="5596118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27F1499C-0202-E146-88B0-62E3259C1928}"/>
              </a:ext>
            </a:extLst>
          </p:cNvPr>
          <p:cNvSpPr txBox="1"/>
          <p:nvPr/>
        </p:nvSpPr>
        <p:spPr>
          <a:xfrm>
            <a:off x="8031887" y="1541609"/>
            <a:ext cx="13148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</a:t>
            </a:r>
          </a:p>
          <a:p>
            <a:pPr algn="ctr"/>
            <a:r>
              <a:rPr lang="en-US" dirty="0"/>
              <a:t>Cloud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9DA0BD40-ABB7-B248-B621-A089271CEC54}"/>
              </a:ext>
            </a:extLst>
          </p:cNvPr>
          <p:cNvSpPr/>
          <p:nvPr/>
        </p:nvSpPr>
        <p:spPr>
          <a:xfrm>
            <a:off x="414943" y="5602308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One-Time</a:t>
            </a:r>
          </a:p>
          <a:p>
            <a:pPr algn="ctr"/>
            <a:r>
              <a:rPr lang="en-US" dirty="0"/>
              <a:t>Work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109E4CF8-B35E-DD42-A567-189175EC7F43}"/>
              </a:ext>
            </a:extLst>
          </p:cNvPr>
          <p:cNvSpPr/>
          <p:nvPr/>
        </p:nvSpPr>
        <p:spPr>
          <a:xfrm>
            <a:off x="3446123" y="5602307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Re-Use</a:t>
            </a:r>
          </a:p>
          <a:p>
            <a:pPr algn="ctr"/>
            <a:r>
              <a:rPr lang="en-US" dirty="0"/>
              <a:t>Templates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FF8A2718-938C-8F40-B71D-22A253AF1DED}"/>
              </a:ext>
            </a:extLst>
          </p:cNvPr>
          <p:cNvSpPr/>
          <p:nvPr/>
        </p:nvSpPr>
        <p:spPr>
          <a:xfrm>
            <a:off x="6380243" y="5602307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Quick &amp; Fast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xmlns="" id="{3E4F450D-2DE9-3845-BCC8-86F487BB6299}"/>
              </a:ext>
            </a:extLst>
          </p:cNvPr>
          <p:cNvSpPr/>
          <p:nvPr/>
        </p:nvSpPr>
        <p:spPr>
          <a:xfrm>
            <a:off x="9314364" y="5602307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Reliable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1F8C8F19-840E-EC4E-BC90-B9D65C8C47CB}"/>
              </a:ext>
            </a:extLst>
          </p:cNvPr>
          <p:cNvSpPr/>
          <p:nvPr/>
        </p:nvSpPr>
        <p:spPr>
          <a:xfrm>
            <a:off x="12248485" y="5604575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Tracked for Audit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xmlns="" id="{BF3A0713-15CB-6446-A011-91ECDB49170E}"/>
              </a:ext>
            </a:extLst>
          </p:cNvPr>
          <p:cNvSpPr/>
          <p:nvPr/>
        </p:nvSpPr>
        <p:spPr>
          <a:xfrm>
            <a:off x="9562410" y="1225377"/>
            <a:ext cx="4803271" cy="53169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DevOps / CI CD for </a:t>
            </a:r>
            <a:r>
              <a:rPr lang="en-US" dirty="0" err="1"/>
              <a:t>IaC</a:t>
            </a:r>
            <a:endParaRPr lang="en-US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xmlns="" id="{2BD69B10-0483-1D4B-97FA-4A547E11389B}"/>
              </a:ext>
            </a:extLst>
          </p:cNvPr>
          <p:cNvSpPr/>
          <p:nvPr/>
        </p:nvSpPr>
        <p:spPr>
          <a:xfrm>
            <a:off x="9606065" y="1920639"/>
            <a:ext cx="4803271" cy="53169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Scale-Up and Scale-Down On-Demand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xmlns="" id="{79839BD1-5F39-EA4C-94DA-C44AF018DCF3}"/>
              </a:ext>
            </a:extLst>
          </p:cNvPr>
          <p:cNvSpPr txBox="1"/>
          <p:nvPr/>
        </p:nvSpPr>
        <p:spPr>
          <a:xfrm>
            <a:off x="4244203" y="997808"/>
            <a:ext cx="963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67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6" grpId="0"/>
      <p:bldP spid="24" grpId="0" animBg="1"/>
      <p:bldP spid="25" grpId="0" animBg="1"/>
      <p:bldP spid="26" grpId="0" animBg="1"/>
      <p:bldP spid="27" grpId="0" animBg="1"/>
      <p:bldP spid="28" grpId="0" animBg="1"/>
      <p:bldP spid="33" grpId="0" animBg="1"/>
      <p:bldP spid="41" grpId="0"/>
      <p:bldP spid="42" grpId="0"/>
      <p:bldP spid="43" grpId="0"/>
      <p:bldP spid="78" grpId="0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480282F-8EAE-1045-BFE1-E3EF0E88AF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GB" dirty="0"/>
              <a:t>@Kalyan Reddy Daida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322C57E0-CA8A-B641-A3FB-0850FCC72D2F}"/>
              </a:ext>
            </a:extLst>
          </p:cNvPr>
          <p:cNvSpPr/>
          <p:nvPr/>
        </p:nvSpPr>
        <p:spPr>
          <a:xfrm>
            <a:off x="5941423" y="978173"/>
            <a:ext cx="2791097" cy="13973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</a:t>
            </a:r>
          </a:p>
          <a:p>
            <a:pPr algn="ctr"/>
            <a:r>
              <a:rPr lang="en-US" dirty="0"/>
              <a:t>On </a:t>
            </a:r>
          </a:p>
          <a:p>
            <a:pPr algn="ctr"/>
            <a:r>
              <a:rPr lang="en-US" dirty="0"/>
              <a:t>AWS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A5890DAB-65B6-8843-B3A2-5A4A71CA70E7}"/>
              </a:ext>
            </a:extLst>
          </p:cNvPr>
          <p:cNvSpPr/>
          <p:nvPr/>
        </p:nvSpPr>
        <p:spPr>
          <a:xfrm>
            <a:off x="185058" y="1099486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VPC 3-Tier Architecture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D547616B-F0C0-9746-B30A-2B918FBEEA06}"/>
              </a:ext>
            </a:extLst>
          </p:cNvPr>
          <p:cNvSpPr/>
          <p:nvPr/>
        </p:nvSpPr>
        <p:spPr>
          <a:xfrm>
            <a:off x="185058" y="1817940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EC2 Instances &amp; Security Groups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36E6D1C5-E87D-AF47-AA9D-6D0392A143F3}"/>
              </a:ext>
            </a:extLst>
          </p:cNvPr>
          <p:cNvSpPr/>
          <p:nvPr/>
        </p:nvSpPr>
        <p:spPr>
          <a:xfrm>
            <a:off x="185058" y="2536394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Classic Load Balancer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38BFEBE9-F871-0E41-9116-2ACFF26F2CE7}"/>
              </a:ext>
            </a:extLst>
          </p:cNvPr>
          <p:cNvSpPr/>
          <p:nvPr/>
        </p:nvSpPr>
        <p:spPr>
          <a:xfrm>
            <a:off x="185058" y="3265734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Application Load Balancer ALB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DB060BD6-E727-1643-9A81-118C67C915AC}"/>
              </a:ext>
            </a:extLst>
          </p:cNvPr>
          <p:cNvSpPr/>
          <p:nvPr/>
        </p:nvSpPr>
        <p:spPr>
          <a:xfrm>
            <a:off x="185058" y="3984188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Context-Path based Routing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AD628141-CBAC-5346-A269-83BA947CBF54}"/>
              </a:ext>
            </a:extLst>
          </p:cNvPr>
          <p:cNvSpPr/>
          <p:nvPr/>
        </p:nvSpPr>
        <p:spPr>
          <a:xfrm>
            <a:off x="185058" y="4691756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Host-Header based Routing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69991959-5CB8-BD4B-8B9A-520602BAEBA7}"/>
              </a:ext>
            </a:extLst>
          </p:cNvPr>
          <p:cNvSpPr/>
          <p:nvPr/>
        </p:nvSpPr>
        <p:spPr>
          <a:xfrm>
            <a:off x="185058" y="5399324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Custom HTTP Header &amp; Query String Redirects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785A50DF-C762-5843-8EE4-CFA3C5C88298}"/>
              </a:ext>
            </a:extLst>
          </p:cNvPr>
          <p:cNvSpPr/>
          <p:nvPr/>
        </p:nvSpPr>
        <p:spPr>
          <a:xfrm>
            <a:off x="185058" y="6106892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DNS to DB Implementation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BCED748A-BE25-344B-B5C5-68D13B651F8A}"/>
              </a:ext>
            </a:extLst>
          </p:cNvPr>
          <p:cNvSpPr/>
          <p:nvPr/>
        </p:nvSpPr>
        <p:spPr>
          <a:xfrm>
            <a:off x="9002487" y="1099486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Autoscaling with Launch Configuration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E591F761-D352-A44C-96CB-4D5D7E4D0078}"/>
              </a:ext>
            </a:extLst>
          </p:cNvPr>
          <p:cNvSpPr/>
          <p:nvPr/>
        </p:nvSpPr>
        <p:spPr>
          <a:xfrm>
            <a:off x="9002487" y="1817940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Autoscaling with Launch Templates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A0A1FEC0-143A-044F-BED8-DAF195607B9C}"/>
              </a:ext>
            </a:extLst>
          </p:cNvPr>
          <p:cNvSpPr/>
          <p:nvPr/>
        </p:nvSpPr>
        <p:spPr>
          <a:xfrm>
            <a:off x="9002487" y="2536394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Network Load Balancer with TCP &amp; TLS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xmlns="" id="{4931D97D-1F3A-5C4D-834A-41E1D0272144}"/>
              </a:ext>
            </a:extLst>
          </p:cNvPr>
          <p:cNvSpPr/>
          <p:nvPr/>
        </p:nvSpPr>
        <p:spPr>
          <a:xfrm>
            <a:off x="9002487" y="3265734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Alarms for ALB, ASG and CIS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ECCCF5DB-CA0B-8849-821D-B83E909FE3D3}"/>
              </a:ext>
            </a:extLst>
          </p:cNvPr>
          <p:cNvSpPr/>
          <p:nvPr/>
        </p:nvSpPr>
        <p:spPr>
          <a:xfrm>
            <a:off x="9002487" y="3984188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Local Modules – Leverage Public Registry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xmlns="" id="{53284336-3F86-E947-9634-89FBFF67B55E}"/>
              </a:ext>
            </a:extLst>
          </p:cNvPr>
          <p:cNvSpPr/>
          <p:nvPr/>
        </p:nvSpPr>
        <p:spPr>
          <a:xfrm>
            <a:off x="9002487" y="4691756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Local Modules – Build from scratch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62D9A416-7E10-7843-837E-E4116F44F7CA}"/>
              </a:ext>
            </a:extLst>
          </p:cNvPr>
          <p:cNvSpPr/>
          <p:nvPr/>
        </p:nvSpPr>
        <p:spPr>
          <a:xfrm>
            <a:off x="9002487" y="5399324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Remote State Storage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B56C9CF8-5A98-1D4E-BBCA-D5CC224713D5}"/>
              </a:ext>
            </a:extLst>
          </p:cNvPr>
          <p:cNvSpPr/>
          <p:nvPr/>
        </p:nvSpPr>
        <p:spPr>
          <a:xfrm>
            <a:off x="9002487" y="6106892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Remote State Datasource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DFBF62AB-964F-9F40-B543-92370544BB9B}"/>
              </a:ext>
            </a:extLst>
          </p:cNvPr>
          <p:cNvSpPr/>
          <p:nvPr/>
        </p:nvSpPr>
        <p:spPr>
          <a:xfrm>
            <a:off x="185057" y="6809753"/>
            <a:ext cx="14173201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IaC</a:t>
            </a:r>
            <a:r>
              <a:rPr lang="en-US" dirty="0"/>
              <a:t> DevOps with AWS </a:t>
            </a:r>
            <a:r>
              <a:rPr lang="en-US" dirty="0" err="1"/>
              <a:t>CodePipeline</a:t>
            </a:r>
            <a:r>
              <a:rPr lang="en-US" dirty="0"/>
              <a:t> for Terraform Project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F0FDE502-F85D-0242-B4E1-A7BC3B3700E4}"/>
              </a:ext>
            </a:extLst>
          </p:cNvPr>
          <p:cNvSpPr/>
          <p:nvPr/>
        </p:nvSpPr>
        <p:spPr>
          <a:xfrm>
            <a:off x="5876108" y="2436068"/>
            <a:ext cx="2791097" cy="1397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Real-World</a:t>
            </a:r>
          </a:p>
          <a:p>
            <a:pPr algn="ctr"/>
            <a:r>
              <a:rPr lang="en-US" dirty="0"/>
              <a:t>Approach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4853180D-5BFD-CA42-A871-710DE142AD14}"/>
              </a:ext>
            </a:extLst>
          </p:cNvPr>
          <p:cNvSpPr/>
          <p:nvPr/>
        </p:nvSpPr>
        <p:spPr>
          <a:xfrm>
            <a:off x="5876108" y="3893963"/>
            <a:ext cx="2791097" cy="13973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by Step Documentation</a:t>
            </a:r>
          </a:p>
          <a:p>
            <a:pPr algn="ctr"/>
            <a:r>
              <a:rPr lang="en-US" dirty="0"/>
              <a:t>On GitHub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DE52167F-8F14-EB46-9D7B-17A9747372C3}"/>
              </a:ext>
            </a:extLst>
          </p:cNvPr>
          <p:cNvSpPr/>
          <p:nvPr/>
        </p:nvSpPr>
        <p:spPr>
          <a:xfrm>
            <a:off x="5876108" y="5351858"/>
            <a:ext cx="2791097" cy="1397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Incremental way to Build Complex Infra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xmlns="" id="{0AE2CC87-D36A-6740-A07B-7C57A7CAEF44}"/>
              </a:ext>
            </a:extLst>
          </p:cNvPr>
          <p:cNvSpPr/>
          <p:nvPr/>
        </p:nvSpPr>
        <p:spPr>
          <a:xfrm>
            <a:off x="185057" y="286931"/>
            <a:ext cx="14173201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Fundamentals (Commands, Language, Settings, Providers, Resources, Variables, </a:t>
            </a:r>
            <a:r>
              <a:rPr lang="en-US" dirty="0" err="1"/>
              <a:t>Datasources</a:t>
            </a:r>
            <a:r>
              <a:rPr lang="en-US" dirty="0"/>
              <a:t>, Meta-Arguments)</a:t>
            </a:r>
          </a:p>
        </p:txBody>
      </p:sp>
    </p:spTree>
    <p:extLst>
      <p:ext uri="{BB962C8B-B14F-4D97-AF65-F5344CB8AC3E}">
        <p14:creationId xmlns:p14="http://schemas.microsoft.com/office/powerpoint/2010/main" val="171491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04F72DF5-E2A4-B448-8523-207D2E2EFC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B868C97D-2868-C240-90D7-4C57DA1EC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using </a:t>
            </a:r>
            <a:r>
              <a:rPr lang="en-US" dirty="0" err="1"/>
              <a:t>IaC</a:t>
            </a:r>
            <a:r>
              <a:rPr lang="en-US" dirty="0"/>
              <a:t> with Terraform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E27CF545-2F6F-944B-8A24-C4F90440E905}"/>
              </a:ext>
            </a:extLst>
          </p:cNvPr>
          <p:cNvSpPr/>
          <p:nvPr/>
        </p:nvSpPr>
        <p:spPr>
          <a:xfrm>
            <a:off x="251209" y="1678075"/>
            <a:ext cx="2622620" cy="81391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Visibility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C5811D54-EB7E-5E46-BCB4-592E1FDBE761}"/>
              </a:ext>
            </a:extLst>
          </p:cNvPr>
          <p:cNvSpPr/>
          <p:nvPr/>
        </p:nvSpPr>
        <p:spPr>
          <a:xfrm>
            <a:off x="3096567" y="1678075"/>
            <a:ext cx="11282624" cy="81391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IaC</a:t>
            </a:r>
            <a:r>
              <a:rPr lang="en-US" dirty="0"/>
              <a:t> serves as a very </a:t>
            </a:r>
            <a:r>
              <a:rPr lang="en-US" dirty="0">
                <a:solidFill>
                  <a:srgbClr val="FFFF00"/>
                </a:solidFill>
              </a:rPr>
              <a:t>clear reference </a:t>
            </a:r>
            <a:r>
              <a:rPr lang="en-US" dirty="0"/>
              <a:t>of what resources we created, and what their settings are. We don’t have to </a:t>
            </a:r>
            <a:r>
              <a:rPr lang="en-US" dirty="0">
                <a:solidFill>
                  <a:srgbClr val="FFFF00"/>
                </a:solidFill>
              </a:rPr>
              <a:t>navigate</a:t>
            </a:r>
            <a:r>
              <a:rPr lang="en-US" dirty="0"/>
              <a:t> to the web console to check the parameters.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A604048F-C4AC-EA46-954A-15E0384D754B}"/>
              </a:ext>
            </a:extLst>
          </p:cNvPr>
          <p:cNvSpPr/>
          <p:nvPr/>
        </p:nvSpPr>
        <p:spPr>
          <a:xfrm>
            <a:off x="251209" y="2708408"/>
            <a:ext cx="2622620" cy="1029578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Stability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DE34DCC3-8D57-D04B-B9FA-216FAE65E1A5}"/>
              </a:ext>
            </a:extLst>
          </p:cNvPr>
          <p:cNvSpPr/>
          <p:nvPr/>
        </p:nvSpPr>
        <p:spPr>
          <a:xfrm>
            <a:off x="3096567" y="2708407"/>
            <a:ext cx="11282624" cy="1029579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you </a:t>
            </a:r>
            <a:r>
              <a:rPr lang="en-IN" dirty="0">
                <a:solidFill>
                  <a:srgbClr val="FF0000"/>
                </a:solidFill>
              </a:rPr>
              <a:t>accidentally</a:t>
            </a:r>
            <a:r>
              <a:rPr lang="en-IN" dirty="0"/>
              <a:t> change the </a:t>
            </a:r>
            <a:r>
              <a:rPr lang="en-IN" dirty="0">
                <a:solidFill>
                  <a:srgbClr val="FF0000"/>
                </a:solidFill>
              </a:rPr>
              <a:t>wrong</a:t>
            </a:r>
            <a:r>
              <a:rPr lang="en-IN" dirty="0"/>
              <a:t> setting or delete the </a:t>
            </a:r>
            <a:r>
              <a:rPr lang="en-IN" dirty="0">
                <a:solidFill>
                  <a:srgbClr val="FF0000"/>
                </a:solidFill>
              </a:rPr>
              <a:t>wrong</a:t>
            </a:r>
            <a:r>
              <a:rPr lang="en-IN" dirty="0"/>
              <a:t> resource in the web console you can </a:t>
            </a:r>
            <a:r>
              <a:rPr lang="en-IN" dirty="0">
                <a:solidFill>
                  <a:srgbClr val="FF0000"/>
                </a:solidFill>
              </a:rPr>
              <a:t>break things</a:t>
            </a:r>
            <a:r>
              <a:rPr lang="en-IN" dirty="0"/>
              <a:t>. </a:t>
            </a:r>
            <a:r>
              <a:rPr lang="en-IN" dirty="0" err="1"/>
              <a:t>IaC</a:t>
            </a:r>
            <a:r>
              <a:rPr lang="en-IN" dirty="0"/>
              <a:t> helps </a:t>
            </a:r>
            <a:r>
              <a:rPr lang="en-IN" dirty="0">
                <a:solidFill>
                  <a:srgbClr val="FFFF00"/>
                </a:solidFill>
              </a:rPr>
              <a:t>solve this</a:t>
            </a:r>
            <a:r>
              <a:rPr lang="en-IN" dirty="0"/>
              <a:t>, especially when it is combined with </a:t>
            </a:r>
            <a:r>
              <a:rPr lang="en-IN" dirty="0">
                <a:solidFill>
                  <a:srgbClr val="FFFF00"/>
                </a:solidFill>
              </a:rPr>
              <a:t>version control, </a:t>
            </a:r>
            <a:r>
              <a:rPr lang="en-IN" dirty="0"/>
              <a:t>such as Git.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433E34FA-623E-1B41-AB06-D693719D4E12}"/>
              </a:ext>
            </a:extLst>
          </p:cNvPr>
          <p:cNvSpPr/>
          <p:nvPr/>
        </p:nvSpPr>
        <p:spPr>
          <a:xfrm>
            <a:off x="251209" y="3955743"/>
            <a:ext cx="2622620" cy="102957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Scalability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E29D9E82-F461-A144-9A68-AB14CF476637}"/>
              </a:ext>
            </a:extLst>
          </p:cNvPr>
          <p:cNvSpPr/>
          <p:nvPr/>
        </p:nvSpPr>
        <p:spPr>
          <a:xfrm>
            <a:off x="3096567" y="3954402"/>
            <a:ext cx="11282624" cy="102957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With </a:t>
            </a:r>
            <a:r>
              <a:rPr lang="en-IN" dirty="0" err="1"/>
              <a:t>IaC</a:t>
            </a:r>
            <a:r>
              <a:rPr lang="en-IN" dirty="0"/>
              <a:t> we can </a:t>
            </a:r>
            <a:r>
              <a:rPr lang="en-IN" dirty="0">
                <a:solidFill>
                  <a:srgbClr val="FFFF00"/>
                </a:solidFill>
              </a:rPr>
              <a:t>write it once </a:t>
            </a:r>
            <a:r>
              <a:rPr lang="en-IN" dirty="0"/>
              <a:t>and then </a:t>
            </a:r>
            <a:r>
              <a:rPr lang="en-IN" dirty="0">
                <a:solidFill>
                  <a:srgbClr val="FFFF00"/>
                </a:solidFill>
              </a:rPr>
              <a:t>reuse it many times</a:t>
            </a:r>
            <a:r>
              <a:rPr lang="en-IN" dirty="0"/>
              <a:t>. This means that one well written template can be used as the </a:t>
            </a:r>
            <a:r>
              <a:rPr lang="en-IN" dirty="0">
                <a:solidFill>
                  <a:srgbClr val="FFFF00"/>
                </a:solidFill>
              </a:rPr>
              <a:t>basis for multiple services</a:t>
            </a:r>
            <a:r>
              <a:rPr lang="en-IN" dirty="0"/>
              <a:t>, in multiple regions around the world, making it much easier to horizontally scale.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AE86B4E0-8323-4745-8BF1-A5386365F346}"/>
              </a:ext>
            </a:extLst>
          </p:cNvPr>
          <p:cNvSpPr/>
          <p:nvPr/>
        </p:nvSpPr>
        <p:spPr>
          <a:xfrm>
            <a:off x="251209" y="5203078"/>
            <a:ext cx="2622620" cy="1029578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Security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B27C22AC-1ED9-E14B-B826-78AB19F1C473}"/>
              </a:ext>
            </a:extLst>
          </p:cNvPr>
          <p:cNvSpPr/>
          <p:nvPr/>
        </p:nvSpPr>
        <p:spPr>
          <a:xfrm>
            <a:off x="3096567" y="5185324"/>
            <a:ext cx="11282624" cy="1029579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Once again </a:t>
            </a:r>
            <a:r>
              <a:rPr lang="en-IN" dirty="0" err="1"/>
              <a:t>IaC</a:t>
            </a:r>
            <a:r>
              <a:rPr lang="en-IN" dirty="0"/>
              <a:t> gives you a </a:t>
            </a:r>
            <a:r>
              <a:rPr lang="en-IN" dirty="0">
                <a:solidFill>
                  <a:srgbClr val="FFFF00"/>
                </a:solidFill>
              </a:rPr>
              <a:t>unified template </a:t>
            </a:r>
            <a:r>
              <a:rPr lang="en-IN" dirty="0"/>
              <a:t>for how to deploy our architecture. If we create one well </a:t>
            </a:r>
            <a:r>
              <a:rPr lang="en-IN" dirty="0">
                <a:solidFill>
                  <a:srgbClr val="FFFF00"/>
                </a:solidFill>
              </a:rPr>
              <a:t>secured architecture </a:t>
            </a:r>
            <a:r>
              <a:rPr lang="en-IN" dirty="0"/>
              <a:t>we can reuse it multiple times, and know that each deployed version is following the same settings.</a:t>
            </a:r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xmlns="" id="{9453332F-02DD-144C-8F6C-908A5592C22F}"/>
              </a:ext>
            </a:extLst>
          </p:cNvPr>
          <p:cNvSpPr/>
          <p:nvPr/>
        </p:nvSpPr>
        <p:spPr>
          <a:xfrm>
            <a:off x="251209" y="6450413"/>
            <a:ext cx="2622620" cy="102957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Audit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CF13A99E-2442-234B-8CCB-DD4AE10F4FF8}"/>
              </a:ext>
            </a:extLst>
          </p:cNvPr>
          <p:cNvSpPr/>
          <p:nvPr/>
        </p:nvSpPr>
        <p:spPr>
          <a:xfrm>
            <a:off x="3096567" y="6416246"/>
            <a:ext cx="11282624" cy="102957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not only creates resources it also </a:t>
            </a:r>
            <a:r>
              <a:rPr lang="en-IN" dirty="0">
                <a:solidFill>
                  <a:srgbClr val="FFFF00"/>
                </a:solidFill>
              </a:rPr>
              <a:t>maintains the record </a:t>
            </a:r>
            <a:r>
              <a:rPr lang="en-IN" dirty="0"/>
              <a:t>of what is created in real world cloud environments using its State files.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42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4A85C33-9865-D442-AE9A-5A3192F0DF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A9467942-A801-B847-9699-BC9CC319C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Trends – </a:t>
            </a:r>
            <a:r>
              <a:rPr lang="en-US" dirty="0">
                <a:solidFill>
                  <a:srgbClr val="00B050"/>
                </a:solidFill>
              </a:rPr>
              <a:t>Past 5 Years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619638A-EF31-CD44-A02C-386367846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20" y="1845264"/>
            <a:ext cx="12337531" cy="504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916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944B4485-765E-3647-87A1-D7854AB2E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A7EEC71B-C245-8C4E-B586-4C5A669C6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Trends – </a:t>
            </a:r>
            <a:r>
              <a:rPr lang="en-US" dirty="0">
                <a:solidFill>
                  <a:srgbClr val="00B050"/>
                </a:solidFill>
              </a:rPr>
              <a:t>Past 1 Year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21EB353-566F-8347-AD79-9187A8535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5" y="1832596"/>
            <a:ext cx="12618720" cy="511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889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4086" y="2801757"/>
            <a:ext cx="7198685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Installation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744587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493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3B97CD6-2D50-BB46-A3D7-E49A406B71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51D38FD7-7C45-E944-B37A-FD3ECD386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Installation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B33EEFF-264F-7A4C-BABA-633BDD6EAC4E}"/>
              </a:ext>
            </a:extLst>
          </p:cNvPr>
          <p:cNvSpPr/>
          <p:nvPr/>
        </p:nvSpPr>
        <p:spPr>
          <a:xfrm>
            <a:off x="249382" y="2005413"/>
            <a:ext cx="2493819" cy="96635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Terraform CLI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03AD80F-EC02-CB45-B220-66779EB7DC04}"/>
              </a:ext>
            </a:extLst>
          </p:cNvPr>
          <p:cNvSpPr/>
          <p:nvPr/>
        </p:nvSpPr>
        <p:spPr>
          <a:xfrm>
            <a:off x="4109599" y="2001567"/>
            <a:ext cx="2493819" cy="966355"/>
          </a:xfrm>
          <a:prstGeom prst="rect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AWS CLI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2C409BC-89C9-D34F-A3E5-578D630C6A18}"/>
              </a:ext>
            </a:extLst>
          </p:cNvPr>
          <p:cNvSpPr/>
          <p:nvPr/>
        </p:nvSpPr>
        <p:spPr>
          <a:xfrm>
            <a:off x="8364678" y="2001568"/>
            <a:ext cx="2493819" cy="9663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VS Code Editor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D758071-0016-B24A-A876-859389F67752}"/>
              </a:ext>
            </a:extLst>
          </p:cNvPr>
          <p:cNvSpPr/>
          <p:nvPr/>
        </p:nvSpPr>
        <p:spPr>
          <a:xfrm>
            <a:off x="11887199" y="2005412"/>
            <a:ext cx="2493819" cy="9663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600" dirty="0"/>
              <a:t>Terraform plugin for VS 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C7DFFC6-F322-6C4B-92E8-9B749A9EC189}"/>
              </a:ext>
            </a:extLst>
          </p:cNvPr>
          <p:cNvSpPr/>
          <p:nvPr/>
        </p:nvSpPr>
        <p:spPr>
          <a:xfrm>
            <a:off x="249382" y="3511678"/>
            <a:ext cx="14131636" cy="77327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Mac 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C8C0745-D431-084F-ABB5-DC0A4D2BB587}"/>
              </a:ext>
            </a:extLst>
          </p:cNvPr>
          <p:cNvSpPr/>
          <p:nvPr/>
        </p:nvSpPr>
        <p:spPr>
          <a:xfrm>
            <a:off x="249382" y="5779472"/>
            <a:ext cx="14131636" cy="77327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Linux OS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6613117F-2CDF-1F4A-905E-D674590F591E}"/>
              </a:ext>
            </a:extLst>
          </p:cNvPr>
          <p:cNvSpPr/>
          <p:nvPr/>
        </p:nvSpPr>
        <p:spPr>
          <a:xfrm>
            <a:off x="249382" y="4645575"/>
            <a:ext cx="14131636" cy="7732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Windows OS</a:t>
            </a:r>
          </a:p>
        </p:txBody>
      </p:sp>
    </p:spTree>
    <p:extLst>
      <p:ext uri="{BB962C8B-B14F-4D97-AF65-F5344CB8AC3E}">
        <p14:creationId xmlns:p14="http://schemas.microsoft.com/office/powerpoint/2010/main" val="249981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2" y="267706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Command Basics</a:t>
            </a:r>
          </a:p>
          <a:p>
            <a:pPr marL="0" indent="0" algn="ctr">
              <a:buNone/>
            </a:pP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9559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1AA8757-1F13-1940-8E2E-5C8F10C4F3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xmlns="" id="{21C99002-099A-DE49-B824-DE6DBD84A1A5}"/>
              </a:ext>
            </a:extLst>
          </p:cNvPr>
          <p:cNvGraphicFramePr/>
          <p:nvPr/>
        </p:nvGraphicFramePr>
        <p:xfrm>
          <a:off x="135082" y="2025379"/>
          <a:ext cx="14360235" cy="359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xmlns="" id="{A161CE93-17E0-9D44-98AD-D4837A3A3DD5}"/>
              </a:ext>
            </a:extLst>
          </p:cNvPr>
          <p:cNvSpPr/>
          <p:nvPr/>
        </p:nvSpPr>
        <p:spPr>
          <a:xfrm>
            <a:off x="1316183" y="2389917"/>
            <a:ext cx="467591" cy="47798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80A41790-BF06-9A49-9D2E-C12021E9D759}"/>
              </a:ext>
            </a:extLst>
          </p:cNvPr>
          <p:cNvSpPr/>
          <p:nvPr/>
        </p:nvSpPr>
        <p:spPr>
          <a:xfrm>
            <a:off x="4035137" y="2389917"/>
            <a:ext cx="467591" cy="47798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80FF8689-3E6C-9E45-AF11-DA6AFBA29F5A}"/>
              </a:ext>
            </a:extLst>
          </p:cNvPr>
          <p:cNvSpPr/>
          <p:nvPr/>
        </p:nvSpPr>
        <p:spPr>
          <a:xfrm>
            <a:off x="6847609" y="2389917"/>
            <a:ext cx="467591" cy="47798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5146D40A-581C-3C47-80C6-76F25ACE8ED5}"/>
              </a:ext>
            </a:extLst>
          </p:cNvPr>
          <p:cNvSpPr/>
          <p:nvPr/>
        </p:nvSpPr>
        <p:spPr>
          <a:xfrm>
            <a:off x="9660081" y="2389917"/>
            <a:ext cx="467591" cy="4779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E0C8899-83C5-9B42-99AB-8B988F1ED88A}"/>
              </a:ext>
            </a:extLst>
          </p:cNvPr>
          <p:cNvSpPr/>
          <p:nvPr/>
        </p:nvSpPr>
        <p:spPr>
          <a:xfrm>
            <a:off x="12566072" y="2389917"/>
            <a:ext cx="467591" cy="47798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E13BDB4-4041-8043-A0D7-8D047D882BE5}"/>
              </a:ext>
            </a:extLst>
          </p:cNvPr>
          <p:cNvSpPr/>
          <p:nvPr/>
        </p:nvSpPr>
        <p:spPr>
          <a:xfrm>
            <a:off x="135082" y="5269053"/>
            <a:ext cx="2473036" cy="5195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 err="1"/>
              <a:t>init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98537D96-B1EC-9C48-BB22-66D49D5A75A1}"/>
              </a:ext>
            </a:extLst>
          </p:cNvPr>
          <p:cNvSpPr/>
          <p:nvPr/>
        </p:nvSpPr>
        <p:spPr>
          <a:xfrm>
            <a:off x="3032414" y="5269053"/>
            <a:ext cx="2473036" cy="5195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validate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AA67C3BE-B259-574A-8CAA-A27587CF1269}"/>
              </a:ext>
            </a:extLst>
          </p:cNvPr>
          <p:cNvSpPr/>
          <p:nvPr/>
        </p:nvSpPr>
        <p:spPr>
          <a:xfrm>
            <a:off x="5866533" y="5269053"/>
            <a:ext cx="2473036" cy="5195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plan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E8AAE04-2F94-6B46-B34F-7C9B206A3B41}"/>
              </a:ext>
            </a:extLst>
          </p:cNvPr>
          <p:cNvSpPr/>
          <p:nvPr/>
        </p:nvSpPr>
        <p:spPr>
          <a:xfrm>
            <a:off x="8657358" y="5269053"/>
            <a:ext cx="2473036" cy="51954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apply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5285BE2F-2B87-F043-BF5D-167699751B3B}"/>
              </a:ext>
            </a:extLst>
          </p:cNvPr>
          <p:cNvSpPr/>
          <p:nvPr/>
        </p:nvSpPr>
        <p:spPr>
          <a:xfrm>
            <a:off x="11448183" y="5269053"/>
            <a:ext cx="2473036" cy="51954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destroy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EC834C2D-2EB0-574E-9EDD-7AE763983A12}"/>
              </a:ext>
            </a:extLst>
          </p:cNvPr>
          <p:cNvSpPr/>
          <p:nvPr/>
        </p:nvSpPr>
        <p:spPr>
          <a:xfrm>
            <a:off x="135083" y="581054"/>
            <a:ext cx="14360234" cy="84166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Workflow</a:t>
            </a:r>
          </a:p>
        </p:txBody>
      </p:sp>
    </p:spTree>
    <p:extLst>
      <p:ext uri="{BB962C8B-B14F-4D97-AF65-F5344CB8AC3E}">
        <p14:creationId xmlns:p14="http://schemas.microsoft.com/office/powerpoint/2010/main" val="15468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 animBg="1"/>
      <p:bldP spid="8" grpId="0" animBg="1"/>
      <p:bldP spid="9" grpId="0" animBg="1"/>
      <p:bldP spid="10" grpId="0" animBg="1"/>
      <p:bldP spid="11" grpId="0" animBg="1"/>
      <p:bldP spid="3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1AA8757-1F13-1940-8E2E-5C8F10C4F3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xmlns="" id="{21C99002-099A-DE49-B824-DE6DBD84A1A5}"/>
              </a:ext>
            </a:extLst>
          </p:cNvPr>
          <p:cNvGraphicFramePr/>
          <p:nvPr/>
        </p:nvGraphicFramePr>
        <p:xfrm>
          <a:off x="135082" y="944716"/>
          <a:ext cx="14360235" cy="359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xmlns="" id="{A161CE93-17E0-9D44-98AD-D4837A3A3DD5}"/>
              </a:ext>
            </a:extLst>
          </p:cNvPr>
          <p:cNvSpPr/>
          <p:nvPr/>
        </p:nvSpPr>
        <p:spPr>
          <a:xfrm>
            <a:off x="1316183" y="1309254"/>
            <a:ext cx="467591" cy="47798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80A41790-BF06-9A49-9D2E-C12021E9D759}"/>
              </a:ext>
            </a:extLst>
          </p:cNvPr>
          <p:cNvSpPr/>
          <p:nvPr/>
        </p:nvSpPr>
        <p:spPr>
          <a:xfrm>
            <a:off x="4035137" y="1309254"/>
            <a:ext cx="467591" cy="47798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80FF8689-3E6C-9E45-AF11-DA6AFBA29F5A}"/>
              </a:ext>
            </a:extLst>
          </p:cNvPr>
          <p:cNvSpPr/>
          <p:nvPr/>
        </p:nvSpPr>
        <p:spPr>
          <a:xfrm>
            <a:off x="6847609" y="1309254"/>
            <a:ext cx="467591" cy="47798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5146D40A-581C-3C47-80C6-76F25ACE8ED5}"/>
              </a:ext>
            </a:extLst>
          </p:cNvPr>
          <p:cNvSpPr/>
          <p:nvPr/>
        </p:nvSpPr>
        <p:spPr>
          <a:xfrm>
            <a:off x="9660081" y="1309254"/>
            <a:ext cx="467591" cy="4779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E0C8899-83C5-9B42-99AB-8B988F1ED88A}"/>
              </a:ext>
            </a:extLst>
          </p:cNvPr>
          <p:cNvSpPr/>
          <p:nvPr/>
        </p:nvSpPr>
        <p:spPr>
          <a:xfrm>
            <a:off x="12566072" y="1309254"/>
            <a:ext cx="467591" cy="47798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18C97AF1-5C1C-0048-A78D-3A72CA11CA19}"/>
              </a:ext>
            </a:extLst>
          </p:cNvPr>
          <p:cNvSpPr/>
          <p:nvPr/>
        </p:nvSpPr>
        <p:spPr>
          <a:xfrm>
            <a:off x="135083" y="3532909"/>
            <a:ext cx="2535382" cy="401089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Used to Initialize a working directory containing terraform config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900" dirty="0"/>
              <a:t>This is the first command that should be run after writing a new Terraform configuration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900" dirty="0"/>
              <a:t>Downloads </a:t>
            </a:r>
            <a:r>
              <a:rPr lang="en-IN" sz="1900" dirty="0">
                <a:solidFill>
                  <a:srgbClr val="FFFF00"/>
                </a:solidFill>
              </a:rPr>
              <a:t>Providers</a:t>
            </a:r>
            <a:endParaRPr lang="en-US" sz="1900" dirty="0">
              <a:solidFill>
                <a:srgbClr val="FFFF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FC0460A0-E145-FF4E-A86D-3C0C48402798}"/>
              </a:ext>
            </a:extLst>
          </p:cNvPr>
          <p:cNvSpPr/>
          <p:nvPr/>
        </p:nvSpPr>
        <p:spPr>
          <a:xfrm>
            <a:off x="3001241" y="3532908"/>
            <a:ext cx="2535382" cy="40108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Validates the terraform configurations files in that respective directory to ensure they are </a:t>
            </a:r>
            <a:r>
              <a:rPr lang="en-US" sz="2000" dirty="0">
                <a:solidFill>
                  <a:srgbClr val="FFFF00"/>
                </a:solidFill>
              </a:rPr>
              <a:t>syntactically valid and internally consistent.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4657BB7F-D76F-5C45-AFC3-7EFF8C1C080D}"/>
              </a:ext>
            </a:extLst>
          </p:cNvPr>
          <p:cNvSpPr/>
          <p:nvPr/>
        </p:nvSpPr>
        <p:spPr>
          <a:xfrm>
            <a:off x="5813713" y="3543297"/>
            <a:ext cx="2535382" cy="40108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Creates an execution plan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Terraform performs a refresh and determines what actions are necessary to achieve the </a:t>
            </a:r>
            <a:r>
              <a:rPr lang="en-US" sz="2000" dirty="0">
                <a:solidFill>
                  <a:srgbClr val="FFFF00"/>
                </a:solidFill>
              </a:rPr>
              <a:t>desired state </a:t>
            </a:r>
            <a:r>
              <a:rPr lang="en-US" sz="2000" dirty="0"/>
              <a:t>specified in configuration files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6E2E1547-D5E2-F24E-B189-1D9E635BB5E2}"/>
              </a:ext>
            </a:extLst>
          </p:cNvPr>
          <p:cNvSpPr/>
          <p:nvPr/>
        </p:nvSpPr>
        <p:spPr>
          <a:xfrm>
            <a:off x="8626185" y="3532907"/>
            <a:ext cx="2535382" cy="40108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Used to apply the changes required </a:t>
            </a:r>
            <a:r>
              <a:rPr lang="en-US" sz="2000" dirty="0">
                <a:solidFill>
                  <a:srgbClr val="FFFF00"/>
                </a:solidFill>
              </a:rPr>
              <a:t>to reach the desired state</a:t>
            </a:r>
            <a:r>
              <a:rPr lang="en-US" sz="2000" dirty="0"/>
              <a:t> of the configuration.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By default, apply scans the current directory for the configuration and applies the changes appropriately.</a:t>
            </a:r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8C794B5E-6FBE-B841-B471-8F0A441CCFDB}"/>
              </a:ext>
            </a:extLst>
          </p:cNvPr>
          <p:cNvSpPr/>
          <p:nvPr/>
        </p:nvSpPr>
        <p:spPr>
          <a:xfrm>
            <a:off x="11435193" y="3532906"/>
            <a:ext cx="2535382" cy="40108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Used to destroy the Terraform-managed infrastructure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will ask for confirmation before destroying.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9C04A9AB-1307-5548-87DE-B927514C2815}"/>
              </a:ext>
            </a:extLst>
          </p:cNvPr>
          <p:cNvSpPr/>
          <p:nvPr/>
        </p:nvSpPr>
        <p:spPr>
          <a:xfrm>
            <a:off x="135083" y="103051"/>
            <a:ext cx="14360234" cy="84166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Workflow</a:t>
            </a:r>
          </a:p>
        </p:txBody>
      </p:sp>
    </p:spTree>
    <p:extLst>
      <p:ext uri="{BB962C8B-B14F-4D97-AF65-F5344CB8AC3E}">
        <p14:creationId xmlns:p14="http://schemas.microsoft.com/office/powerpoint/2010/main" val="295789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2" y="267706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Language Basics</a:t>
            </a:r>
          </a:p>
          <a:p>
            <a:pPr marL="0" indent="0" algn="ctr">
              <a:buNone/>
            </a:pP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518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C2C2F4B2-02D4-C347-9F09-F60184E955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FCA191D-FF0F-AB47-87D5-8DA911291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477" y="1805971"/>
            <a:ext cx="7587442" cy="5590922"/>
          </a:xfrm>
        </p:spPr>
        <p:txBody>
          <a:bodyPr/>
          <a:lstStyle/>
          <a:p>
            <a:r>
              <a:rPr lang="en-IN" dirty="0"/>
              <a:t>Code in the Terraform language is stored in </a:t>
            </a:r>
            <a:r>
              <a:rPr lang="en-IN" dirty="0">
                <a:solidFill>
                  <a:srgbClr val="7030A0"/>
                </a:solidFill>
              </a:rPr>
              <a:t>plain text files </a:t>
            </a:r>
            <a:r>
              <a:rPr lang="en-IN" dirty="0"/>
              <a:t>with the </a:t>
            </a:r>
            <a:r>
              <a:rPr lang="en-IN" dirty="0">
                <a:solidFill>
                  <a:srgbClr val="7030A0"/>
                </a:solidFill>
              </a:rPr>
              <a:t>.</a:t>
            </a:r>
            <a:r>
              <a:rPr lang="en-IN" dirty="0" err="1">
                <a:solidFill>
                  <a:srgbClr val="7030A0"/>
                </a:solidFill>
              </a:rPr>
              <a:t>tf</a:t>
            </a:r>
            <a:r>
              <a:rPr lang="en-IN" dirty="0">
                <a:solidFill>
                  <a:srgbClr val="7030A0"/>
                </a:solidFill>
              </a:rPr>
              <a:t> </a:t>
            </a:r>
            <a:r>
              <a:rPr lang="en-IN" dirty="0"/>
              <a:t>file extension.</a:t>
            </a:r>
            <a:r>
              <a:rPr lang="en-US" dirty="0"/>
              <a:t> </a:t>
            </a:r>
          </a:p>
          <a:p>
            <a:r>
              <a:rPr lang="en-US" dirty="0"/>
              <a:t>There is also a </a:t>
            </a:r>
            <a:r>
              <a:rPr lang="en-US" dirty="0">
                <a:solidFill>
                  <a:srgbClr val="7030A0"/>
                </a:solidFill>
              </a:rPr>
              <a:t>JSON-based</a:t>
            </a:r>
            <a:r>
              <a:rPr lang="en-US" dirty="0"/>
              <a:t> variant of the language that is named with the </a:t>
            </a:r>
            <a:r>
              <a:rPr lang="en-US" dirty="0">
                <a:solidFill>
                  <a:srgbClr val="7030A0"/>
                </a:solidFill>
              </a:rPr>
              <a:t>.</a:t>
            </a:r>
            <a:r>
              <a:rPr lang="en-US" dirty="0" err="1">
                <a:solidFill>
                  <a:srgbClr val="7030A0"/>
                </a:solidFill>
              </a:rPr>
              <a:t>tf.json</a:t>
            </a:r>
            <a:r>
              <a:rPr lang="en-US" dirty="0">
                <a:solidFill>
                  <a:srgbClr val="7030A0"/>
                </a:solidFill>
              </a:rPr>
              <a:t> </a:t>
            </a:r>
            <a:r>
              <a:rPr lang="en-US" dirty="0"/>
              <a:t>file extension.</a:t>
            </a:r>
          </a:p>
          <a:p>
            <a:r>
              <a:rPr lang="en-US" dirty="0"/>
              <a:t>We can call the files containing terraform code as </a:t>
            </a:r>
            <a:r>
              <a:rPr lang="en-US" dirty="0">
                <a:solidFill>
                  <a:srgbClr val="7030A0"/>
                </a:solidFill>
              </a:rPr>
              <a:t>Terraform Configuration Files </a:t>
            </a:r>
            <a:r>
              <a:rPr lang="en-US" dirty="0"/>
              <a:t>or </a:t>
            </a:r>
            <a:r>
              <a:rPr lang="en-US" dirty="0">
                <a:solidFill>
                  <a:srgbClr val="7030A0"/>
                </a:solidFill>
              </a:rPr>
              <a:t>Terraform Manifests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755068FD-443E-D34C-A77E-96C0DCBBD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0"/>
            <a:ext cx="12618720" cy="1188851"/>
          </a:xfrm>
        </p:spPr>
        <p:txBody>
          <a:bodyPr/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C2E87AB-8771-654B-88F7-ADFFD2E56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245" y="2202295"/>
            <a:ext cx="5410200" cy="4406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C7CC8FE-8F43-144B-B944-990081424BA0}"/>
              </a:ext>
            </a:extLst>
          </p:cNvPr>
          <p:cNvSpPr/>
          <p:nvPr/>
        </p:nvSpPr>
        <p:spPr>
          <a:xfrm>
            <a:off x="9133609" y="2909455"/>
            <a:ext cx="2992582" cy="35329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xmlns="" id="{9E0C017A-8ED3-6945-9950-366F4B2EEE1E}"/>
              </a:ext>
            </a:extLst>
          </p:cNvPr>
          <p:cNvSpPr/>
          <p:nvPr/>
        </p:nvSpPr>
        <p:spPr>
          <a:xfrm>
            <a:off x="10416886" y="1280635"/>
            <a:ext cx="3418609" cy="710135"/>
          </a:xfrm>
          <a:prstGeom prst="wedgeRoundRectCallout">
            <a:avLst>
              <a:gd name="adj1" fmla="val 2573"/>
              <a:gd name="adj2" fmla="val 211094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Working Directory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xmlns="" id="{3F3A6789-BD6D-D049-85CB-DD818FC14627}"/>
              </a:ext>
            </a:extLst>
          </p:cNvPr>
          <p:cNvSpPr/>
          <p:nvPr/>
        </p:nvSpPr>
        <p:spPr>
          <a:xfrm>
            <a:off x="8780318" y="6886040"/>
            <a:ext cx="3699163" cy="748145"/>
          </a:xfrm>
          <a:prstGeom prst="wedgeRoundRectCallout">
            <a:avLst>
              <a:gd name="adj1" fmla="val -36844"/>
              <a:gd name="adj2" fmla="val -100000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Configuration Files ending with </a:t>
            </a:r>
            <a:r>
              <a:rPr lang="en-US" dirty="0">
                <a:solidFill>
                  <a:srgbClr val="7030A0"/>
                </a:solidFill>
              </a:rPr>
              <a:t>.</a:t>
            </a:r>
            <a:r>
              <a:rPr lang="en-US" dirty="0" err="1">
                <a:solidFill>
                  <a:srgbClr val="7030A0"/>
                </a:solidFill>
              </a:rPr>
              <a:t>tf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as extension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7FF0C07-4B81-154F-978A-FF6E03FB2A72}"/>
              </a:ext>
            </a:extLst>
          </p:cNvPr>
          <p:cNvSpPr/>
          <p:nvPr/>
        </p:nvSpPr>
        <p:spPr>
          <a:xfrm>
            <a:off x="9268691" y="3335481"/>
            <a:ext cx="4355869" cy="320040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96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1AA8757-1F13-1940-8E2E-5C8F10C4F3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xmlns="" id="{21C99002-099A-DE49-B824-DE6DBD84A1A5}"/>
              </a:ext>
            </a:extLst>
          </p:cNvPr>
          <p:cNvGraphicFramePr/>
          <p:nvPr/>
        </p:nvGraphicFramePr>
        <p:xfrm>
          <a:off x="135082" y="2025379"/>
          <a:ext cx="14360235" cy="359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xmlns="" id="{A161CE93-17E0-9D44-98AD-D4837A3A3DD5}"/>
              </a:ext>
            </a:extLst>
          </p:cNvPr>
          <p:cNvSpPr/>
          <p:nvPr/>
        </p:nvSpPr>
        <p:spPr>
          <a:xfrm>
            <a:off x="1316183" y="2389917"/>
            <a:ext cx="467591" cy="47798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80A41790-BF06-9A49-9D2E-C12021E9D759}"/>
              </a:ext>
            </a:extLst>
          </p:cNvPr>
          <p:cNvSpPr/>
          <p:nvPr/>
        </p:nvSpPr>
        <p:spPr>
          <a:xfrm>
            <a:off x="4035137" y="2389917"/>
            <a:ext cx="467591" cy="47798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80FF8689-3E6C-9E45-AF11-DA6AFBA29F5A}"/>
              </a:ext>
            </a:extLst>
          </p:cNvPr>
          <p:cNvSpPr/>
          <p:nvPr/>
        </p:nvSpPr>
        <p:spPr>
          <a:xfrm>
            <a:off x="6847609" y="2389917"/>
            <a:ext cx="467591" cy="47798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5146D40A-581C-3C47-80C6-76F25ACE8ED5}"/>
              </a:ext>
            </a:extLst>
          </p:cNvPr>
          <p:cNvSpPr/>
          <p:nvPr/>
        </p:nvSpPr>
        <p:spPr>
          <a:xfrm>
            <a:off x="9660081" y="2389917"/>
            <a:ext cx="467591" cy="4779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E0C8899-83C5-9B42-99AB-8B988F1ED88A}"/>
              </a:ext>
            </a:extLst>
          </p:cNvPr>
          <p:cNvSpPr/>
          <p:nvPr/>
        </p:nvSpPr>
        <p:spPr>
          <a:xfrm>
            <a:off x="12566072" y="2389917"/>
            <a:ext cx="467591" cy="47798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E13BDB4-4041-8043-A0D7-8D047D882BE5}"/>
              </a:ext>
            </a:extLst>
          </p:cNvPr>
          <p:cNvSpPr/>
          <p:nvPr/>
        </p:nvSpPr>
        <p:spPr>
          <a:xfrm>
            <a:off x="135082" y="5269053"/>
            <a:ext cx="2473036" cy="5195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 err="1"/>
              <a:t>init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98537D96-B1EC-9C48-BB22-66D49D5A75A1}"/>
              </a:ext>
            </a:extLst>
          </p:cNvPr>
          <p:cNvSpPr/>
          <p:nvPr/>
        </p:nvSpPr>
        <p:spPr>
          <a:xfrm>
            <a:off x="3032414" y="5269053"/>
            <a:ext cx="2473036" cy="5195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validate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AA67C3BE-B259-574A-8CAA-A27587CF1269}"/>
              </a:ext>
            </a:extLst>
          </p:cNvPr>
          <p:cNvSpPr/>
          <p:nvPr/>
        </p:nvSpPr>
        <p:spPr>
          <a:xfrm>
            <a:off x="5866533" y="5269053"/>
            <a:ext cx="2473036" cy="5195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plan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E8AAE04-2F94-6B46-B34F-7C9B206A3B41}"/>
              </a:ext>
            </a:extLst>
          </p:cNvPr>
          <p:cNvSpPr/>
          <p:nvPr/>
        </p:nvSpPr>
        <p:spPr>
          <a:xfrm>
            <a:off x="8657358" y="5269053"/>
            <a:ext cx="2473036" cy="51954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apply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5285BE2F-2B87-F043-BF5D-167699751B3B}"/>
              </a:ext>
            </a:extLst>
          </p:cNvPr>
          <p:cNvSpPr/>
          <p:nvPr/>
        </p:nvSpPr>
        <p:spPr>
          <a:xfrm>
            <a:off x="11448183" y="5269053"/>
            <a:ext cx="2473036" cy="51954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destroy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EC834C2D-2EB0-574E-9EDD-7AE763983A12}"/>
              </a:ext>
            </a:extLst>
          </p:cNvPr>
          <p:cNvSpPr/>
          <p:nvPr/>
        </p:nvSpPr>
        <p:spPr>
          <a:xfrm>
            <a:off x="135083" y="581054"/>
            <a:ext cx="14360234" cy="84166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Workflow</a:t>
            </a:r>
          </a:p>
        </p:txBody>
      </p:sp>
    </p:spTree>
    <p:extLst>
      <p:ext uri="{BB962C8B-B14F-4D97-AF65-F5344CB8AC3E}">
        <p14:creationId xmlns:p14="http://schemas.microsoft.com/office/powerpoint/2010/main" val="2124917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6AC7CBA-A254-904C-8AC0-2F0C5C6AAC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67C9079C-BF26-4E4B-84F5-6D8D02F88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359" y="129446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1A4675A-E4BA-D241-989C-6FAA372EB933}"/>
              </a:ext>
            </a:extLst>
          </p:cNvPr>
          <p:cNvSpPr/>
          <p:nvPr/>
        </p:nvSpPr>
        <p:spPr>
          <a:xfrm>
            <a:off x="10796150" y="2122586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Blocks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95B43F1-5D94-174F-8068-DAE6132D8D38}"/>
              </a:ext>
            </a:extLst>
          </p:cNvPr>
          <p:cNvSpPr/>
          <p:nvPr/>
        </p:nvSpPr>
        <p:spPr>
          <a:xfrm>
            <a:off x="10796150" y="3237243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Arguments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F962775-E0B5-1642-88FD-011EE4392E7F}"/>
              </a:ext>
            </a:extLst>
          </p:cNvPr>
          <p:cNvSpPr/>
          <p:nvPr/>
        </p:nvSpPr>
        <p:spPr>
          <a:xfrm>
            <a:off x="10796150" y="4445186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Identifiers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C8628355-4D7F-7F45-8EDD-F4780BAAFAC5}"/>
              </a:ext>
            </a:extLst>
          </p:cNvPr>
          <p:cNvSpPr/>
          <p:nvPr/>
        </p:nvSpPr>
        <p:spPr>
          <a:xfrm>
            <a:off x="10796150" y="5602303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Comments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FC10BAD-91D4-334B-82C1-E332D487F8E5}"/>
              </a:ext>
            </a:extLst>
          </p:cNvPr>
          <p:cNvSpPr/>
          <p:nvPr/>
        </p:nvSpPr>
        <p:spPr>
          <a:xfrm>
            <a:off x="379273" y="3846082"/>
            <a:ext cx="3953738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HCL – </a:t>
            </a:r>
            <a:r>
              <a:rPr lang="en-US" sz="2600" dirty="0" err="1"/>
              <a:t>HashiCorp</a:t>
            </a:r>
            <a:r>
              <a:rPr lang="en-US" sz="2600" dirty="0"/>
              <a:t> Language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D4A9258D-7F78-364A-88F5-996653A9CE6F}"/>
              </a:ext>
            </a:extLst>
          </p:cNvPr>
          <p:cNvSpPr/>
          <p:nvPr/>
        </p:nvSpPr>
        <p:spPr>
          <a:xfrm>
            <a:off x="6068290" y="3846082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Terraform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59ECAF25-B7F2-B745-884E-D5EECBBF9F73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4333011" y="4189405"/>
            <a:ext cx="1735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3B696D46-12C3-0D4D-BC02-5D0C78685AF5}"/>
              </a:ext>
            </a:extLst>
          </p:cNvPr>
          <p:cNvCxnSpPr>
            <a:stCxn id="12" idx="3"/>
            <a:endCxn id="5" idx="1"/>
          </p:cNvCxnSpPr>
          <p:nvPr/>
        </p:nvCxnSpPr>
        <p:spPr>
          <a:xfrm flipV="1">
            <a:off x="8562109" y="2465909"/>
            <a:ext cx="2234041" cy="17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C86B676D-A52F-824C-BF3D-FE6297566438}"/>
              </a:ext>
            </a:extLst>
          </p:cNvPr>
          <p:cNvCxnSpPr>
            <a:stCxn id="12" idx="3"/>
            <a:endCxn id="7" idx="1"/>
          </p:cNvCxnSpPr>
          <p:nvPr/>
        </p:nvCxnSpPr>
        <p:spPr>
          <a:xfrm flipV="1">
            <a:off x="8562109" y="3580566"/>
            <a:ext cx="2234041" cy="608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AC606647-7E54-C847-9369-DF1069247C96}"/>
              </a:ext>
            </a:extLst>
          </p:cNvPr>
          <p:cNvCxnSpPr>
            <a:stCxn id="12" idx="3"/>
            <a:endCxn id="8" idx="1"/>
          </p:cNvCxnSpPr>
          <p:nvPr/>
        </p:nvCxnSpPr>
        <p:spPr>
          <a:xfrm>
            <a:off x="8562109" y="4189405"/>
            <a:ext cx="2234041" cy="599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D901121A-2F9F-B243-BF9A-0523F17AEC94}"/>
              </a:ext>
            </a:extLst>
          </p:cNvPr>
          <p:cNvCxnSpPr>
            <a:stCxn id="12" idx="3"/>
            <a:endCxn id="9" idx="1"/>
          </p:cNvCxnSpPr>
          <p:nvPr/>
        </p:nvCxnSpPr>
        <p:spPr>
          <a:xfrm>
            <a:off x="8562109" y="4189405"/>
            <a:ext cx="2234041" cy="1756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24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C5A3A74A-A06B-9D4B-940A-0AA074A0D9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DFD65C79-7671-814D-A232-105A3CB7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2EF3E9F-0C95-0048-8D0B-166326F5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19" y="1408545"/>
            <a:ext cx="9232900" cy="4851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CBBC29B-DB2E-4448-B170-693A30B7CC64}"/>
              </a:ext>
            </a:extLst>
          </p:cNvPr>
          <p:cNvSpPr/>
          <p:nvPr/>
        </p:nvSpPr>
        <p:spPr>
          <a:xfrm>
            <a:off x="348089" y="4523514"/>
            <a:ext cx="1963883" cy="5299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Type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2CED80-C7D6-FE4F-8734-12079E13F279}"/>
              </a:ext>
            </a:extLst>
          </p:cNvPr>
          <p:cNvSpPr/>
          <p:nvPr/>
        </p:nvSpPr>
        <p:spPr>
          <a:xfrm>
            <a:off x="12214512" y="3758043"/>
            <a:ext cx="1963884" cy="5299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Labels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805803E-2383-5049-A7B4-C4A332DB9F28}"/>
              </a:ext>
            </a:extLst>
          </p:cNvPr>
          <p:cNvSpPr/>
          <p:nvPr/>
        </p:nvSpPr>
        <p:spPr>
          <a:xfrm>
            <a:off x="7747576" y="6426362"/>
            <a:ext cx="1963884" cy="5299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B32EA88-6570-8648-8841-37259EABE226}"/>
              </a:ext>
            </a:extLst>
          </p:cNvPr>
          <p:cNvSpPr/>
          <p:nvPr/>
        </p:nvSpPr>
        <p:spPr>
          <a:xfrm>
            <a:off x="2836714" y="4569196"/>
            <a:ext cx="1641764" cy="4572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1CB03B02-A944-E247-89E6-6D43E616AF8E}"/>
              </a:ext>
            </a:extLst>
          </p:cNvPr>
          <p:cNvSpPr/>
          <p:nvPr/>
        </p:nvSpPr>
        <p:spPr>
          <a:xfrm>
            <a:off x="4585272" y="4597317"/>
            <a:ext cx="4485989" cy="4572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1E3AD7EF-5A9F-A349-BE29-2046EC84DCD1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2311972" y="4788483"/>
            <a:ext cx="524742" cy="931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A56B1656-B191-F741-B458-E6C29B6CB4E4}"/>
              </a:ext>
            </a:extLst>
          </p:cNvPr>
          <p:cNvSpPr/>
          <p:nvPr/>
        </p:nvSpPr>
        <p:spPr>
          <a:xfrm>
            <a:off x="3293918" y="5133109"/>
            <a:ext cx="7273637" cy="935182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E3208960-4FDA-8E4B-A94B-91ED21F255CA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8729518" y="6068291"/>
            <a:ext cx="0" cy="35807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547AE146-127B-8143-A92E-68CD9BFF29F4}"/>
              </a:ext>
            </a:extLst>
          </p:cNvPr>
          <p:cNvCxnSpPr>
            <a:stCxn id="10" idx="1"/>
          </p:cNvCxnSpPr>
          <p:nvPr/>
        </p:nvCxnSpPr>
        <p:spPr>
          <a:xfrm flipH="1">
            <a:off x="6930736" y="4023012"/>
            <a:ext cx="5283776" cy="54618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AAD3738B-2023-0C43-ADA2-6B9C6B72AA8B}"/>
              </a:ext>
            </a:extLst>
          </p:cNvPr>
          <p:cNvSpPr/>
          <p:nvPr/>
        </p:nvSpPr>
        <p:spPr>
          <a:xfrm>
            <a:off x="12214512" y="4569196"/>
            <a:ext cx="2249633" cy="28187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Based on Block Type block labels will be 1 or 2</a:t>
            </a:r>
          </a:p>
          <a:p>
            <a:r>
              <a:rPr lang="en-US" b="1" dirty="0"/>
              <a:t>Example: </a:t>
            </a:r>
            <a:r>
              <a:rPr lang="en-US" dirty="0"/>
              <a:t>Resource – 2 labels</a:t>
            </a:r>
          </a:p>
          <a:p>
            <a:r>
              <a:rPr lang="en-US" dirty="0"/>
              <a:t>Variables – 1 label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F315B4F7-6163-C349-89ED-F2C246E4E792}"/>
              </a:ext>
            </a:extLst>
          </p:cNvPr>
          <p:cNvSpPr/>
          <p:nvPr/>
        </p:nvSpPr>
        <p:spPr>
          <a:xfrm>
            <a:off x="348088" y="5204532"/>
            <a:ext cx="1963883" cy="106119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Level &amp; Block inside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DE66D795-6D4C-F541-8D30-37DECE0837B6}"/>
              </a:ext>
            </a:extLst>
          </p:cNvPr>
          <p:cNvSpPr/>
          <p:nvPr/>
        </p:nvSpPr>
        <p:spPr>
          <a:xfrm>
            <a:off x="327298" y="6346824"/>
            <a:ext cx="4610462" cy="5611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Top Level Blocks: </a:t>
            </a:r>
            <a:r>
              <a:rPr lang="en-US" dirty="0"/>
              <a:t>resource, provider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928F12F5-F84C-8842-89C2-24028F2D1E9C}"/>
              </a:ext>
            </a:extLst>
          </p:cNvPr>
          <p:cNvSpPr/>
          <p:nvPr/>
        </p:nvSpPr>
        <p:spPr>
          <a:xfrm>
            <a:off x="327298" y="6984566"/>
            <a:ext cx="4610462" cy="5611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Block Inside Block: </a:t>
            </a:r>
            <a:r>
              <a:rPr lang="en-US" dirty="0"/>
              <a:t>provisioners, resource specific blocks like tags </a:t>
            </a:r>
          </a:p>
        </p:txBody>
      </p:sp>
    </p:spTree>
    <p:extLst>
      <p:ext uri="{BB962C8B-B14F-4D97-AF65-F5344CB8AC3E}">
        <p14:creationId xmlns:p14="http://schemas.microsoft.com/office/powerpoint/2010/main" val="342047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3" grpId="0" animBg="1"/>
      <p:bldP spid="16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C5A3A74A-A06B-9D4B-940A-0AA074A0D9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DFD65C79-7671-814D-A232-105A3CB7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2EF3E9F-0C95-0048-8D0B-166326F5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264" y="1408545"/>
            <a:ext cx="9232900" cy="4851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805803E-2383-5049-A7B4-C4A332DB9F28}"/>
              </a:ext>
            </a:extLst>
          </p:cNvPr>
          <p:cNvSpPr/>
          <p:nvPr/>
        </p:nvSpPr>
        <p:spPr>
          <a:xfrm>
            <a:off x="152393" y="4420754"/>
            <a:ext cx="1963884" cy="1839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 Name</a:t>
            </a:r>
          </a:p>
          <a:p>
            <a:pPr algn="ctr"/>
            <a:r>
              <a:rPr lang="en-US" dirty="0"/>
              <a:t>[or]</a:t>
            </a:r>
          </a:p>
          <a:p>
            <a:pPr algn="ctr"/>
            <a:r>
              <a:rPr lang="en-US" dirty="0"/>
              <a:t>Identifier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A518274-D2D2-1A4C-BB1D-5D91444F3288}"/>
              </a:ext>
            </a:extLst>
          </p:cNvPr>
          <p:cNvSpPr/>
          <p:nvPr/>
        </p:nvSpPr>
        <p:spPr>
          <a:xfrm>
            <a:off x="3283523" y="5101936"/>
            <a:ext cx="2597727" cy="9144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721F315-8CDB-074B-9C27-40B37C497D64}"/>
              </a:ext>
            </a:extLst>
          </p:cNvPr>
          <p:cNvSpPr/>
          <p:nvPr/>
        </p:nvSpPr>
        <p:spPr>
          <a:xfrm>
            <a:off x="6251859" y="5101936"/>
            <a:ext cx="4357255" cy="9144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FAC771F-5AD7-EE4C-BA33-21C7018B8552}"/>
              </a:ext>
            </a:extLst>
          </p:cNvPr>
          <p:cNvSpPr/>
          <p:nvPr/>
        </p:nvSpPr>
        <p:spPr>
          <a:xfrm>
            <a:off x="12516423" y="4639540"/>
            <a:ext cx="1963884" cy="1839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 Value</a:t>
            </a:r>
          </a:p>
          <a:p>
            <a:pPr algn="ctr"/>
            <a:r>
              <a:rPr lang="en-US" dirty="0"/>
              <a:t>[or]</a:t>
            </a:r>
          </a:p>
          <a:p>
            <a:pPr algn="ctr"/>
            <a:r>
              <a:rPr lang="en-US" dirty="0"/>
              <a:t>Expression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4640B18E-1C54-F94E-AFE5-25E5ECD14AFF}"/>
              </a:ext>
            </a:extLst>
          </p:cNvPr>
          <p:cNvCxnSpPr>
            <a:stCxn id="11" idx="3"/>
          </p:cNvCxnSpPr>
          <p:nvPr/>
        </p:nvCxnSpPr>
        <p:spPr>
          <a:xfrm flipV="1">
            <a:off x="2116277" y="5340349"/>
            <a:ext cx="1167246" cy="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56ECF984-F6EC-094E-9DA2-8978FE711215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10609114" y="5559135"/>
            <a:ext cx="1907309" cy="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90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  <p:bldP spid="9" grpId="0" animBg="1"/>
      <p:bldP spid="1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2CBB7A28-F196-CD49-815D-EA4C9FA670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B27D2E22-0B1D-314F-B58F-84B112BFD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2560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CA9F112-A450-8242-8A18-055FC3262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886" y="2731078"/>
            <a:ext cx="11722100" cy="4762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73A1A5B-82F0-884A-B34C-9075ADD8D069}"/>
              </a:ext>
            </a:extLst>
          </p:cNvPr>
          <p:cNvSpPr/>
          <p:nvPr/>
        </p:nvSpPr>
        <p:spPr>
          <a:xfrm>
            <a:off x="4301836" y="1709287"/>
            <a:ext cx="9322724" cy="48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Line Comments with # or //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CE8CAD09-5BE0-8D4F-8539-C2C7170AB6E7}"/>
              </a:ext>
            </a:extLst>
          </p:cNvPr>
          <p:cNvCxnSpPr>
            <a:stCxn id="6" idx="2"/>
          </p:cNvCxnSpPr>
          <p:nvPr/>
        </p:nvCxnSpPr>
        <p:spPr>
          <a:xfrm flipH="1">
            <a:off x="6213764" y="2197659"/>
            <a:ext cx="2749434" cy="72218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6D08149E-C440-B747-ABB8-9C67029240DA}"/>
              </a:ext>
            </a:extLst>
          </p:cNvPr>
          <p:cNvCxnSpPr>
            <a:stCxn id="6" idx="2"/>
          </p:cNvCxnSpPr>
          <p:nvPr/>
        </p:nvCxnSpPr>
        <p:spPr>
          <a:xfrm>
            <a:off x="8963198" y="2197659"/>
            <a:ext cx="3173384" cy="158463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296A8AA-B812-7643-8140-1B8964AF7BEF}"/>
              </a:ext>
            </a:extLst>
          </p:cNvPr>
          <p:cNvSpPr/>
          <p:nvPr/>
        </p:nvSpPr>
        <p:spPr>
          <a:xfrm>
            <a:off x="93518" y="3331135"/>
            <a:ext cx="2493818" cy="10642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Multi-line comment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xmlns="" id="{A5AD1F1E-4E4E-0142-BCF2-7DB69252F118}"/>
              </a:ext>
            </a:extLst>
          </p:cNvPr>
          <p:cNvCxnSpPr>
            <a:stCxn id="11" idx="2"/>
          </p:cNvCxnSpPr>
          <p:nvPr/>
        </p:nvCxnSpPr>
        <p:spPr>
          <a:xfrm rot="16200000" flipH="1">
            <a:off x="1657350" y="4078431"/>
            <a:ext cx="1226127" cy="1859973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30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DFC97CF5-77BF-7B47-91AD-D8EB7E2CBD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17F0CC-B0B4-9945-B850-90D349F1826C}"/>
              </a:ext>
            </a:extLst>
          </p:cNvPr>
          <p:cNvSpPr/>
          <p:nvPr/>
        </p:nvSpPr>
        <p:spPr>
          <a:xfrm>
            <a:off x="426026" y="3330199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Block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939CE44-617D-AF43-9595-F3D0EE3960FC}"/>
              </a:ext>
            </a:extLst>
          </p:cNvPr>
          <p:cNvSpPr/>
          <p:nvPr/>
        </p:nvSpPr>
        <p:spPr>
          <a:xfrm>
            <a:off x="426026" y="4253302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Providers Block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F0DE979-CE3B-9C4F-8C23-BB498B00FB6A}"/>
              </a:ext>
            </a:extLst>
          </p:cNvPr>
          <p:cNvSpPr/>
          <p:nvPr/>
        </p:nvSpPr>
        <p:spPr>
          <a:xfrm>
            <a:off x="426026" y="5176405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Resources Block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F401727-2908-A54C-81CE-02C05B47DD94}"/>
              </a:ext>
            </a:extLst>
          </p:cNvPr>
          <p:cNvSpPr/>
          <p:nvPr/>
        </p:nvSpPr>
        <p:spPr>
          <a:xfrm>
            <a:off x="5408466" y="3330199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Input Variables Block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84D1473-861D-AA44-BCEC-2DE3399A7990}"/>
              </a:ext>
            </a:extLst>
          </p:cNvPr>
          <p:cNvSpPr/>
          <p:nvPr/>
        </p:nvSpPr>
        <p:spPr>
          <a:xfrm>
            <a:off x="5408466" y="4253302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Output Values Block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12DA805-09B9-0941-82A3-D8A98B0C6120}"/>
              </a:ext>
            </a:extLst>
          </p:cNvPr>
          <p:cNvSpPr/>
          <p:nvPr/>
        </p:nvSpPr>
        <p:spPr>
          <a:xfrm>
            <a:off x="10151917" y="3330199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Data Sources Block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4EB61BA-D1DF-8948-9C14-2D2AD5D3EA36}"/>
              </a:ext>
            </a:extLst>
          </p:cNvPr>
          <p:cNvSpPr/>
          <p:nvPr/>
        </p:nvSpPr>
        <p:spPr>
          <a:xfrm>
            <a:off x="10151917" y="4253302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Modules Block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0495506-92F1-3444-B32F-0C72D0A5AFDE}"/>
              </a:ext>
            </a:extLst>
          </p:cNvPr>
          <p:cNvSpPr/>
          <p:nvPr/>
        </p:nvSpPr>
        <p:spPr>
          <a:xfrm>
            <a:off x="5408465" y="5218365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Local Values Block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962044BA-0DFF-6C44-BD9F-6ED6A4C2345F}"/>
              </a:ext>
            </a:extLst>
          </p:cNvPr>
          <p:cNvSpPr/>
          <p:nvPr/>
        </p:nvSpPr>
        <p:spPr>
          <a:xfrm>
            <a:off x="5700452" y="184307"/>
            <a:ext cx="3374968" cy="18523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</a:t>
            </a:r>
          </a:p>
          <a:p>
            <a:pPr algn="ctr"/>
            <a:r>
              <a:rPr lang="en-US" sz="3000" dirty="0"/>
              <a:t>Top-Level</a:t>
            </a:r>
          </a:p>
          <a:p>
            <a:pPr algn="ctr"/>
            <a:r>
              <a:rPr lang="en-US" sz="3000" dirty="0"/>
              <a:t>Blocks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02A76E0A-15E0-B441-A74A-77C4397ABE4F}"/>
              </a:ext>
            </a:extLst>
          </p:cNvPr>
          <p:cNvSpPr/>
          <p:nvPr/>
        </p:nvSpPr>
        <p:spPr>
          <a:xfrm>
            <a:off x="166255" y="3065318"/>
            <a:ext cx="4312226" cy="3622598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F97CBAE-4361-7544-81D2-15508681D4A3}"/>
              </a:ext>
            </a:extLst>
          </p:cNvPr>
          <p:cNvSpPr txBox="1"/>
          <p:nvPr/>
        </p:nvSpPr>
        <p:spPr>
          <a:xfrm>
            <a:off x="904009" y="6257029"/>
            <a:ext cx="25365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Fundamental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12AF47F6-32D6-564C-BF9A-E787B0EDB53C}"/>
              </a:ext>
            </a:extLst>
          </p:cNvPr>
          <p:cNvSpPr/>
          <p:nvPr/>
        </p:nvSpPr>
        <p:spPr>
          <a:xfrm>
            <a:off x="5159086" y="3065318"/>
            <a:ext cx="4312226" cy="3622598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D9E789F-47E4-C849-A74D-708BDF1602BB}"/>
              </a:ext>
            </a:extLst>
          </p:cNvPr>
          <p:cNvSpPr txBox="1"/>
          <p:nvPr/>
        </p:nvSpPr>
        <p:spPr>
          <a:xfrm>
            <a:off x="6338167" y="6274144"/>
            <a:ext cx="1954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Variable Blocks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AEB9FF7D-2211-144A-882F-6ABCF2E41DE8}"/>
              </a:ext>
            </a:extLst>
          </p:cNvPr>
          <p:cNvSpPr/>
          <p:nvPr/>
        </p:nvSpPr>
        <p:spPr>
          <a:xfrm>
            <a:off x="9963449" y="3048203"/>
            <a:ext cx="4312226" cy="3622598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FCF0495-35DB-BE49-A341-13F48AE20781}"/>
              </a:ext>
            </a:extLst>
          </p:cNvPr>
          <p:cNvSpPr txBox="1"/>
          <p:nvPr/>
        </p:nvSpPr>
        <p:spPr>
          <a:xfrm>
            <a:off x="10559259" y="6241616"/>
            <a:ext cx="34061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Calling / Referencing Blocks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E8C7B6CE-9AEB-5E4F-BAA0-14F2BF991D27}"/>
              </a:ext>
            </a:extLst>
          </p:cNvPr>
          <p:cNvCxnSpPr>
            <a:stCxn id="15" idx="4"/>
            <a:endCxn id="21" idx="0"/>
          </p:cNvCxnSpPr>
          <p:nvPr/>
        </p:nvCxnSpPr>
        <p:spPr>
          <a:xfrm flipH="1">
            <a:off x="2322368" y="2036618"/>
            <a:ext cx="5065568" cy="1028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5D3A0939-42C8-4D47-980E-7A2D3C0605D6}"/>
              </a:ext>
            </a:extLst>
          </p:cNvPr>
          <p:cNvCxnSpPr>
            <a:stCxn id="15" idx="4"/>
            <a:endCxn id="23" idx="0"/>
          </p:cNvCxnSpPr>
          <p:nvPr/>
        </p:nvCxnSpPr>
        <p:spPr>
          <a:xfrm flipH="1">
            <a:off x="7315199" y="2036618"/>
            <a:ext cx="72737" cy="1028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BC240332-61DF-5547-8BA1-C3D974C1D2B6}"/>
              </a:ext>
            </a:extLst>
          </p:cNvPr>
          <p:cNvCxnSpPr>
            <a:stCxn id="15" idx="4"/>
            <a:endCxn id="25" idx="0"/>
          </p:cNvCxnSpPr>
          <p:nvPr/>
        </p:nvCxnSpPr>
        <p:spPr>
          <a:xfrm>
            <a:off x="7387936" y="2036618"/>
            <a:ext cx="4731626" cy="1011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725980DD-1AE8-C44D-B181-45D399D99762}"/>
              </a:ext>
            </a:extLst>
          </p:cNvPr>
          <p:cNvSpPr/>
          <p:nvPr/>
        </p:nvSpPr>
        <p:spPr>
          <a:xfrm>
            <a:off x="166255" y="342900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  <a:p>
            <a:r>
              <a:rPr lang="en-IN" b="1" dirty="0">
                <a:solidFill>
                  <a:schemeClr val="tx1"/>
                </a:solidFill>
              </a:rPr>
              <a:t>Terraform</a:t>
            </a:r>
            <a:r>
              <a:rPr lang="en-IN" dirty="0">
                <a:solidFill>
                  <a:schemeClr val="tx1"/>
                </a:solidFill>
              </a:rPr>
              <a:t> language uses a </a:t>
            </a:r>
            <a:r>
              <a:rPr lang="en-IN" dirty="0">
                <a:solidFill>
                  <a:srgbClr val="C00000"/>
                </a:solidFill>
              </a:rPr>
              <a:t>limited</a:t>
            </a:r>
            <a:r>
              <a:rPr lang="en-IN" dirty="0">
                <a:solidFill>
                  <a:schemeClr val="tx1"/>
                </a:solidFill>
              </a:rPr>
              <a:t> number of </a:t>
            </a:r>
            <a:r>
              <a:rPr lang="en-IN" b="1" dirty="0">
                <a:solidFill>
                  <a:srgbClr val="7030A0"/>
                </a:solidFill>
              </a:rPr>
              <a:t>top</a:t>
            </a:r>
            <a:r>
              <a:rPr lang="en-IN" dirty="0">
                <a:solidFill>
                  <a:srgbClr val="7030A0"/>
                </a:solidFill>
              </a:rPr>
              <a:t>-</a:t>
            </a:r>
            <a:r>
              <a:rPr lang="en-IN" b="1" dirty="0">
                <a:solidFill>
                  <a:srgbClr val="7030A0"/>
                </a:solidFill>
              </a:rPr>
              <a:t>level block</a:t>
            </a:r>
            <a:r>
              <a:rPr lang="en-IN" dirty="0">
                <a:solidFill>
                  <a:srgbClr val="7030A0"/>
                </a:solidFill>
              </a:rPr>
              <a:t> </a:t>
            </a:r>
            <a:r>
              <a:rPr lang="en-IN" dirty="0">
                <a:solidFill>
                  <a:schemeClr val="tx1"/>
                </a:solidFill>
              </a:rPr>
              <a:t>types, which are </a:t>
            </a:r>
            <a:r>
              <a:rPr lang="en-IN" b="1" dirty="0">
                <a:solidFill>
                  <a:schemeClr val="tx1"/>
                </a:solidFill>
              </a:rPr>
              <a:t>blocks</a:t>
            </a:r>
            <a:r>
              <a:rPr lang="en-IN" dirty="0">
                <a:solidFill>
                  <a:schemeClr val="tx1"/>
                </a:solidFill>
              </a:rPr>
              <a:t> that can appear </a:t>
            </a:r>
            <a:r>
              <a:rPr lang="en-IN" dirty="0">
                <a:solidFill>
                  <a:srgbClr val="C00000"/>
                </a:solidFill>
              </a:rPr>
              <a:t>outside</a:t>
            </a:r>
            <a:r>
              <a:rPr lang="en-IN" dirty="0">
                <a:solidFill>
                  <a:schemeClr val="tx1"/>
                </a:solidFill>
              </a:rPr>
              <a:t> of any other </a:t>
            </a:r>
            <a:r>
              <a:rPr lang="en-IN" b="1" dirty="0">
                <a:solidFill>
                  <a:schemeClr val="tx1"/>
                </a:solidFill>
              </a:rPr>
              <a:t>block</a:t>
            </a:r>
            <a:r>
              <a:rPr lang="en-IN" dirty="0">
                <a:solidFill>
                  <a:schemeClr val="tx1"/>
                </a:solidFill>
              </a:rPr>
              <a:t> in a TF configuration file. 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BDEF9667-52CD-7542-83D9-CEAC83473BFA}"/>
              </a:ext>
            </a:extLst>
          </p:cNvPr>
          <p:cNvSpPr/>
          <p:nvPr/>
        </p:nvSpPr>
        <p:spPr>
          <a:xfrm>
            <a:off x="9227130" y="342899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Most of </a:t>
            </a:r>
            <a:r>
              <a:rPr lang="en-IN" b="1" dirty="0" err="1">
                <a:solidFill>
                  <a:srgbClr val="7030A0"/>
                </a:solidFill>
              </a:rPr>
              <a:t>Terraform's</a:t>
            </a:r>
            <a:r>
              <a:rPr lang="en-IN" b="1" dirty="0">
                <a:solidFill>
                  <a:srgbClr val="7030A0"/>
                </a:solidFill>
              </a:rPr>
              <a:t> features</a:t>
            </a:r>
            <a:r>
              <a:rPr lang="en-IN" dirty="0">
                <a:solidFill>
                  <a:srgbClr val="7030A0"/>
                </a:solidFill>
              </a:rPr>
              <a:t> </a:t>
            </a:r>
            <a:r>
              <a:rPr lang="en-IN" dirty="0">
                <a:solidFill>
                  <a:schemeClr val="tx1"/>
                </a:solidFill>
              </a:rPr>
              <a:t>are implemented as </a:t>
            </a:r>
            <a:r>
              <a:rPr lang="en-IN" b="1" dirty="0">
                <a:solidFill>
                  <a:srgbClr val="7030A0"/>
                </a:solidFill>
              </a:rPr>
              <a:t>top-level </a:t>
            </a:r>
            <a:r>
              <a:rPr lang="en-IN" dirty="0">
                <a:solidFill>
                  <a:schemeClr val="tx1"/>
                </a:solidFill>
              </a:rPr>
              <a:t>blocks.</a:t>
            </a:r>
          </a:p>
        </p:txBody>
      </p:sp>
    </p:spTree>
    <p:extLst>
      <p:ext uri="{BB962C8B-B14F-4D97-AF65-F5344CB8AC3E}">
        <p14:creationId xmlns:p14="http://schemas.microsoft.com/office/powerpoint/2010/main" val="424377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21" grpId="0" animBg="1"/>
      <p:bldP spid="22" grpId="0"/>
      <p:bldP spid="23" grpId="0" animBg="1"/>
      <p:bldP spid="24" grpId="0"/>
      <p:bldP spid="25" grpId="0" animBg="1"/>
      <p:bldP spid="26" grpId="0"/>
      <p:bldP spid="33" grpId="0" animBg="1"/>
      <p:bldP spid="3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Fundamental Blocks</a:t>
            </a:r>
          </a:p>
          <a:p>
            <a:pPr marL="0" indent="0" algn="ctr">
              <a:buNone/>
            </a:pP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855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7B83F669-C2E5-DE42-B776-116F17867F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39FED319-B179-FA43-B43C-8436E7CCF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1656"/>
            <a:ext cx="12618720" cy="1188851"/>
          </a:xfrm>
        </p:spPr>
        <p:txBody>
          <a:bodyPr/>
          <a:lstStyle/>
          <a:p>
            <a:r>
              <a:rPr lang="en-US" dirty="0"/>
              <a:t>Terraform Basic Blocks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F6746B64-723C-DF4A-BC12-70A8B972BD18}"/>
              </a:ext>
            </a:extLst>
          </p:cNvPr>
          <p:cNvSpPr/>
          <p:nvPr/>
        </p:nvSpPr>
        <p:spPr>
          <a:xfrm>
            <a:off x="280554" y="1090133"/>
            <a:ext cx="3241964" cy="16313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</a:t>
            </a:r>
          </a:p>
          <a:p>
            <a:pPr algn="ctr"/>
            <a:r>
              <a:rPr lang="en-US" sz="3000" dirty="0"/>
              <a:t>Block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A238139E-F3CA-9742-A147-53CE3D5F8776}"/>
              </a:ext>
            </a:extLst>
          </p:cNvPr>
          <p:cNvSpPr/>
          <p:nvPr/>
        </p:nvSpPr>
        <p:spPr>
          <a:xfrm>
            <a:off x="5576456" y="1090133"/>
            <a:ext cx="3241964" cy="163137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Provider</a:t>
            </a:r>
          </a:p>
          <a:p>
            <a:pPr algn="ctr"/>
            <a:r>
              <a:rPr lang="en-US" sz="3000" dirty="0"/>
              <a:t>Block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98A2A836-943A-D24B-969B-BCF84274F2A7}"/>
              </a:ext>
            </a:extLst>
          </p:cNvPr>
          <p:cNvSpPr/>
          <p:nvPr/>
        </p:nvSpPr>
        <p:spPr>
          <a:xfrm>
            <a:off x="10841182" y="1188835"/>
            <a:ext cx="3241964" cy="163137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Resource</a:t>
            </a:r>
          </a:p>
          <a:p>
            <a:pPr algn="ctr"/>
            <a:r>
              <a:rPr lang="en-US" sz="3000" dirty="0"/>
              <a:t>Block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5A00140-A861-FE4D-AA1F-2174E94E47B7}"/>
              </a:ext>
            </a:extLst>
          </p:cNvPr>
          <p:cNvSpPr/>
          <p:nvPr/>
        </p:nvSpPr>
        <p:spPr>
          <a:xfrm>
            <a:off x="280554" y="3095579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Special block used to configure some </a:t>
            </a:r>
            <a:r>
              <a:rPr lang="en-US" dirty="0">
                <a:solidFill>
                  <a:srgbClr val="FFFF00"/>
                </a:solidFill>
              </a:rPr>
              <a:t>behaviors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637868B-5CDB-A64D-AE74-BC489886FC4E}"/>
              </a:ext>
            </a:extLst>
          </p:cNvPr>
          <p:cNvSpPr/>
          <p:nvPr/>
        </p:nvSpPr>
        <p:spPr>
          <a:xfrm>
            <a:off x="280554" y="3978787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Required Terraform Version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DCB0B5CF-C503-A049-BEF7-A4EBBCFC7858}"/>
              </a:ext>
            </a:extLst>
          </p:cNvPr>
          <p:cNvSpPr/>
          <p:nvPr/>
        </p:nvSpPr>
        <p:spPr>
          <a:xfrm>
            <a:off x="230331" y="4815265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List Required Providers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F7467E2-AAE5-0646-8C8F-D84EFCFDCE3C}"/>
              </a:ext>
            </a:extLst>
          </p:cNvPr>
          <p:cNvSpPr/>
          <p:nvPr/>
        </p:nvSpPr>
        <p:spPr>
          <a:xfrm>
            <a:off x="230331" y="5719255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Terraform Backend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F1148694-D47A-1641-B34B-51EF2DC29FCE}"/>
              </a:ext>
            </a:extLst>
          </p:cNvPr>
          <p:cNvSpPr/>
          <p:nvPr/>
        </p:nvSpPr>
        <p:spPr>
          <a:xfrm>
            <a:off x="5387686" y="3095579"/>
            <a:ext cx="3855028" cy="6234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HEART</a:t>
            </a:r>
            <a:r>
              <a:rPr lang="en-US" dirty="0"/>
              <a:t> of Terraform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A6701EB-3FB6-0D45-A8DD-6ED795471644}"/>
              </a:ext>
            </a:extLst>
          </p:cNvPr>
          <p:cNvSpPr/>
          <p:nvPr/>
        </p:nvSpPr>
        <p:spPr>
          <a:xfrm>
            <a:off x="5387686" y="3978787"/>
            <a:ext cx="3855028" cy="6234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relies on providers to </a:t>
            </a:r>
            <a:r>
              <a:rPr lang="en-US" dirty="0">
                <a:solidFill>
                  <a:srgbClr val="FFFF00"/>
                </a:solidFill>
              </a:rPr>
              <a:t>interact</a:t>
            </a:r>
            <a:r>
              <a:rPr lang="en-US" dirty="0"/>
              <a:t> with Remote Systems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2E0B5C6C-29F6-0044-996F-7BC4AD1C90F2}"/>
              </a:ext>
            </a:extLst>
          </p:cNvPr>
          <p:cNvSpPr/>
          <p:nvPr/>
        </p:nvSpPr>
        <p:spPr>
          <a:xfrm>
            <a:off x="5337463" y="4815265"/>
            <a:ext cx="3855028" cy="6234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Declare providers for Terraform to </a:t>
            </a:r>
            <a:r>
              <a:rPr lang="en-US" dirty="0">
                <a:solidFill>
                  <a:srgbClr val="FFFF00"/>
                </a:solidFill>
              </a:rPr>
              <a:t>install</a:t>
            </a:r>
            <a:r>
              <a:rPr lang="en-US" dirty="0"/>
              <a:t> providers &amp; use them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B722CCF1-D9EE-C647-98C1-79D74209F857}"/>
              </a:ext>
            </a:extLst>
          </p:cNvPr>
          <p:cNvSpPr/>
          <p:nvPr/>
        </p:nvSpPr>
        <p:spPr>
          <a:xfrm>
            <a:off x="5337463" y="5719255"/>
            <a:ext cx="3855028" cy="6234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configurations belong to </a:t>
            </a:r>
            <a:r>
              <a:rPr lang="en-US" dirty="0">
                <a:solidFill>
                  <a:srgbClr val="FFFF00"/>
                </a:solidFill>
              </a:rPr>
              <a:t>Root Module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8AE32033-117F-1646-B68A-BF0A172DE0BC}"/>
              </a:ext>
            </a:extLst>
          </p:cNvPr>
          <p:cNvSpPr/>
          <p:nvPr/>
        </p:nvSpPr>
        <p:spPr>
          <a:xfrm>
            <a:off x="10183091" y="3100745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Each Resource Block describes one or more Infrastructure Objects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6CD44D99-2D4F-3440-9BBC-EAD4369249B5}"/>
              </a:ext>
            </a:extLst>
          </p:cNvPr>
          <p:cNvSpPr/>
          <p:nvPr/>
        </p:nvSpPr>
        <p:spPr>
          <a:xfrm>
            <a:off x="10183090" y="3980490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Resource Syntax: </a:t>
            </a:r>
          </a:p>
          <a:p>
            <a:pPr algn="ctr"/>
            <a:r>
              <a:rPr lang="en-US" dirty="0"/>
              <a:t>How to declare Resources?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9D8906B9-152A-6D45-B4A7-D2DD7A953DDD}"/>
              </a:ext>
            </a:extLst>
          </p:cNvPr>
          <p:cNvSpPr/>
          <p:nvPr/>
        </p:nvSpPr>
        <p:spPr>
          <a:xfrm>
            <a:off x="10183090" y="4815265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Resource Behavior: </a:t>
            </a:r>
            <a:r>
              <a:rPr lang="en-US" dirty="0"/>
              <a:t>How Terraform handles resource declarations?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F9304333-80A2-AB4A-B39D-78F8476B60C4}"/>
              </a:ext>
            </a:extLst>
          </p:cNvPr>
          <p:cNvSpPr/>
          <p:nvPr/>
        </p:nvSpPr>
        <p:spPr>
          <a:xfrm>
            <a:off x="10183090" y="5719255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Provisioners: </a:t>
            </a:r>
            <a:r>
              <a:rPr lang="en-US" dirty="0"/>
              <a:t>We can configure Resource post-creation actions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112F3E0E-2790-BA47-8C43-03017B90B0A2}"/>
              </a:ext>
            </a:extLst>
          </p:cNvPr>
          <p:cNvCxnSpPr>
            <a:cxnSpLocks/>
          </p:cNvCxnSpPr>
          <p:nvPr/>
        </p:nvCxnSpPr>
        <p:spPr>
          <a:xfrm>
            <a:off x="4572000" y="1306286"/>
            <a:ext cx="0" cy="511461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BE57641E-B67F-9D48-B7C4-D91F89BD7ABA}"/>
              </a:ext>
            </a:extLst>
          </p:cNvPr>
          <p:cNvCxnSpPr>
            <a:cxnSpLocks/>
          </p:cNvCxnSpPr>
          <p:nvPr/>
        </p:nvCxnSpPr>
        <p:spPr>
          <a:xfrm>
            <a:off x="9836727" y="1316334"/>
            <a:ext cx="0" cy="5205046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xmlns="" id="{88EDB652-28C5-0E45-8F6E-39FB5ADD5738}"/>
              </a:ext>
            </a:extLst>
          </p:cNvPr>
          <p:cNvSpPr/>
          <p:nvPr/>
        </p:nvSpPr>
        <p:spPr>
          <a:xfrm>
            <a:off x="579863" y="6722347"/>
            <a:ext cx="8753705" cy="68328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c1-versions.tf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xmlns="" id="{835051FD-70BD-6743-9687-3C855D81C8F0}"/>
              </a:ext>
            </a:extLst>
          </p:cNvPr>
          <p:cNvSpPr/>
          <p:nvPr/>
        </p:nvSpPr>
        <p:spPr>
          <a:xfrm>
            <a:off x="10109535" y="6727999"/>
            <a:ext cx="4290533" cy="68328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c2-resource-name.tf</a:t>
            </a:r>
          </a:p>
        </p:txBody>
      </p:sp>
    </p:spTree>
    <p:extLst>
      <p:ext uri="{BB962C8B-B14F-4D97-AF65-F5344CB8AC3E}">
        <p14:creationId xmlns:p14="http://schemas.microsoft.com/office/powerpoint/2010/main" val="31040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 animBg="1"/>
      <p:bldP spid="3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148" y="325895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Block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61" y="1655616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9396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8EACE1F-75BF-0249-9ECE-1F3EC4A545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0BEF0A0-999B-F943-A90A-30C54FCB1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block can be called in 3 ways. All means the same. </a:t>
            </a:r>
          </a:p>
          <a:p>
            <a:pPr lvl="1"/>
            <a:r>
              <a:rPr lang="en-US" dirty="0"/>
              <a:t>Terraform Block</a:t>
            </a:r>
          </a:p>
          <a:p>
            <a:pPr lvl="1"/>
            <a:r>
              <a:rPr lang="en-US" dirty="0"/>
              <a:t>Terraform Settings Block</a:t>
            </a:r>
          </a:p>
          <a:p>
            <a:pPr lvl="1"/>
            <a:r>
              <a:rPr lang="en-US" dirty="0"/>
              <a:t>Terraform Configuration Block</a:t>
            </a:r>
          </a:p>
          <a:p>
            <a:r>
              <a:rPr lang="en-US" dirty="0"/>
              <a:t>Each terraform block can contain a number of settings related to </a:t>
            </a:r>
            <a:r>
              <a:rPr lang="en-US" dirty="0" err="1">
                <a:solidFill>
                  <a:srgbClr val="0070C0"/>
                </a:solidFill>
              </a:rPr>
              <a:t>Terraform's</a:t>
            </a:r>
            <a:r>
              <a:rPr lang="en-US" dirty="0">
                <a:solidFill>
                  <a:srgbClr val="0070C0"/>
                </a:solidFill>
              </a:rPr>
              <a:t> behavior</a:t>
            </a:r>
            <a:r>
              <a:rPr lang="en-US" dirty="0"/>
              <a:t>. </a:t>
            </a:r>
          </a:p>
          <a:p>
            <a:r>
              <a:rPr lang="en-US" b="1" dirty="0">
                <a:solidFill>
                  <a:srgbClr val="C00000"/>
                </a:solidFill>
              </a:rPr>
              <a:t>VERY VERY IMPORTANT TO MEMORIZE</a:t>
            </a:r>
          </a:p>
          <a:p>
            <a:pPr lvl="1"/>
            <a:r>
              <a:rPr lang="en-US" dirty="0"/>
              <a:t>Within a terraform block, </a:t>
            </a:r>
            <a:r>
              <a:rPr lang="en-US" dirty="0">
                <a:solidFill>
                  <a:srgbClr val="00B050"/>
                </a:solidFill>
              </a:rPr>
              <a:t>only constant values can be used</a:t>
            </a:r>
            <a:r>
              <a:rPr lang="en-US" dirty="0"/>
              <a:t>; arguments </a:t>
            </a:r>
            <a:r>
              <a:rPr lang="en-US" dirty="0">
                <a:solidFill>
                  <a:srgbClr val="C00000"/>
                </a:solidFill>
              </a:rPr>
              <a:t>may not refer </a:t>
            </a:r>
            <a:r>
              <a:rPr lang="en-US" dirty="0"/>
              <a:t>to named objects such as resources, input variables, </a:t>
            </a:r>
            <a:r>
              <a:rPr lang="en-US" dirty="0" err="1"/>
              <a:t>etc</a:t>
            </a:r>
            <a:r>
              <a:rPr lang="en-US" dirty="0"/>
              <a:t>, and </a:t>
            </a:r>
            <a:r>
              <a:rPr lang="en-US" dirty="0">
                <a:solidFill>
                  <a:srgbClr val="C00000"/>
                </a:solidFill>
              </a:rPr>
              <a:t>may not use any </a:t>
            </a:r>
            <a:r>
              <a:rPr lang="en-US" dirty="0"/>
              <a:t>of the Terraform language built-in functions.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33C3697-B12A-174D-9504-B92B61D20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Block</a:t>
            </a:r>
          </a:p>
        </p:txBody>
      </p:sp>
    </p:spTree>
    <p:extLst>
      <p:ext uri="{BB962C8B-B14F-4D97-AF65-F5344CB8AC3E}">
        <p14:creationId xmlns:p14="http://schemas.microsoft.com/office/powerpoint/2010/main" val="19394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1C0938A-A336-A64D-B505-5180EE3A06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9E1B8AF0-DB77-0144-8D28-DECA5D726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9262"/>
            <a:ext cx="12618720" cy="1188851"/>
          </a:xfrm>
        </p:spPr>
        <p:txBody>
          <a:bodyPr/>
          <a:lstStyle/>
          <a:p>
            <a:r>
              <a:rPr lang="en-US" dirty="0"/>
              <a:t>Terraform Block from 0.13 onwards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5EA587D-C97C-0B4C-BB4A-BE9DE15EA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672" y="1228113"/>
            <a:ext cx="4162209" cy="60918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EE816F0-39F5-DA42-800F-C960C31A5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97" y="1610521"/>
            <a:ext cx="5444836" cy="555022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2F5981C3-69B0-6D4A-A00B-D7E5C162A9CB}"/>
              </a:ext>
            </a:extLst>
          </p:cNvPr>
          <p:cNvCxnSpPr>
            <a:cxnSpLocks/>
          </p:cNvCxnSpPr>
          <p:nvPr/>
        </p:nvCxnSpPr>
        <p:spPr>
          <a:xfrm>
            <a:off x="7315200" y="1028700"/>
            <a:ext cx="0" cy="6291295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46DD066-B41A-3248-954C-199BD09F2B69}"/>
              </a:ext>
            </a:extLst>
          </p:cNvPr>
          <p:cNvSpPr/>
          <p:nvPr/>
        </p:nvSpPr>
        <p:spPr>
          <a:xfrm>
            <a:off x="9497291" y="1922318"/>
            <a:ext cx="3896590" cy="2400300"/>
          </a:xfrm>
          <a:prstGeom prst="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8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DFC97CF5-77BF-7B47-91AD-D8EB7E2CBD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17F0CC-B0B4-9945-B850-90D349F1826C}"/>
              </a:ext>
            </a:extLst>
          </p:cNvPr>
          <p:cNvSpPr/>
          <p:nvPr/>
        </p:nvSpPr>
        <p:spPr>
          <a:xfrm>
            <a:off x="426026" y="3330199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Block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939CE44-617D-AF43-9595-F3D0EE3960FC}"/>
              </a:ext>
            </a:extLst>
          </p:cNvPr>
          <p:cNvSpPr/>
          <p:nvPr/>
        </p:nvSpPr>
        <p:spPr>
          <a:xfrm>
            <a:off x="426026" y="4253302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Providers Block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F0DE979-CE3B-9C4F-8C23-BB498B00FB6A}"/>
              </a:ext>
            </a:extLst>
          </p:cNvPr>
          <p:cNvSpPr/>
          <p:nvPr/>
        </p:nvSpPr>
        <p:spPr>
          <a:xfrm>
            <a:off x="426026" y="5176405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Resources Block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F401727-2908-A54C-81CE-02C05B47DD94}"/>
              </a:ext>
            </a:extLst>
          </p:cNvPr>
          <p:cNvSpPr/>
          <p:nvPr/>
        </p:nvSpPr>
        <p:spPr>
          <a:xfrm>
            <a:off x="5408466" y="3330199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Input Variables Block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84D1473-861D-AA44-BCEC-2DE3399A7990}"/>
              </a:ext>
            </a:extLst>
          </p:cNvPr>
          <p:cNvSpPr/>
          <p:nvPr/>
        </p:nvSpPr>
        <p:spPr>
          <a:xfrm>
            <a:off x="5408466" y="4253302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Output Values Block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12DA805-09B9-0941-82A3-D8A98B0C6120}"/>
              </a:ext>
            </a:extLst>
          </p:cNvPr>
          <p:cNvSpPr/>
          <p:nvPr/>
        </p:nvSpPr>
        <p:spPr>
          <a:xfrm>
            <a:off x="10151917" y="3330199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Data Sources Block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4EB61BA-D1DF-8948-9C14-2D2AD5D3EA36}"/>
              </a:ext>
            </a:extLst>
          </p:cNvPr>
          <p:cNvSpPr/>
          <p:nvPr/>
        </p:nvSpPr>
        <p:spPr>
          <a:xfrm>
            <a:off x="10151917" y="4253302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Modules Block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0495506-92F1-3444-B32F-0C72D0A5AFDE}"/>
              </a:ext>
            </a:extLst>
          </p:cNvPr>
          <p:cNvSpPr/>
          <p:nvPr/>
        </p:nvSpPr>
        <p:spPr>
          <a:xfrm>
            <a:off x="5408465" y="5218365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Local Values Block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962044BA-0DFF-6C44-BD9F-6ED6A4C2345F}"/>
              </a:ext>
            </a:extLst>
          </p:cNvPr>
          <p:cNvSpPr/>
          <p:nvPr/>
        </p:nvSpPr>
        <p:spPr>
          <a:xfrm>
            <a:off x="5700452" y="184307"/>
            <a:ext cx="3374968" cy="18523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</a:t>
            </a:r>
          </a:p>
          <a:p>
            <a:pPr algn="ctr"/>
            <a:r>
              <a:rPr lang="en-US" sz="3000" dirty="0"/>
              <a:t>Top-Level</a:t>
            </a:r>
          </a:p>
          <a:p>
            <a:pPr algn="ctr"/>
            <a:r>
              <a:rPr lang="en-US" sz="3000" dirty="0"/>
              <a:t>Blocks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02A76E0A-15E0-B441-A74A-77C4397ABE4F}"/>
              </a:ext>
            </a:extLst>
          </p:cNvPr>
          <p:cNvSpPr/>
          <p:nvPr/>
        </p:nvSpPr>
        <p:spPr>
          <a:xfrm>
            <a:off x="166255" y="3065318"/>
            <a:ext cx="4312226" cy="3622598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F97CBAE-4361-7544-81D2-15508681D4A3}"/>
              </a:ext>
            </a:extLst>
          </p:cNvPr>
          <p:cNvSpPr txBox="1"/>
          <p:nvPr/>
        </p:nvSpPr>
        <p:spPr>
          <a:xfrm>
            <a:off x="904009" y="6257029"/>
            <a:ext cx="25365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Fundamental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12AF47F6-32D6-564C-BF9A-E787B0EDB53C}"/>
              </a:ext>
            </a:extLst>
          </p:cNvPr>
          <p:cNvSpPr/>
          <p:nvPr/>
        </p:nvSpPr>
        <p:spPr>
          <a:xfrm>
            <a:off x="5159086" y="3065318"/>
            <a:ext cx="4312226" cy="3622598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D9E789F-47E4-C849-A74D-708BDF1602BB}"/>
              </a:ext>
            </a:extLst>
          </p:cNvPr>
          <p:cNvSpPr txBox="1"/>
          <p:nvPr/>
        </p:nvSpPr>
        <p:spPr>
          <a:xfrm>
            <a:off x="6338167" y="6274144"/>
            <a:ext cx="1954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Variable Blocks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AEB9FF7D-2211-144A-882F-6ABCF2E41DE8}"/>
              </a:ext>
            </a:extLst>
          </p:cNvPr>
          <p:cNvSpPr/>
          <p:nvPr/>
        </p:nvSpPr>
        <p:spPr>
          <a:xfrm>
            <a:off x="9963449" y="3048203"/>
            <a:ext cx="4312226" cy="3622598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FCF0495-35DB-BE49-A341-13F48AE20781}"/>
              </a:ext>
            </a:extLst>
          </p:cNvPr>
          <p:cNvSpPr txBox="1"/>
          <p:nvPr/>
        </p:nvSpPr>
        <p:spPr>
          <a:xfrm>
            <a:off x="10559259" y="6241616"/>
            <a:ext cx="34061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Calling / Referencing Blocks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E8C7B6CE-9AEB-5E4F-BAA0-14F2BF991D27}"/>
              </a:ext>
            </a:extLst>
          </p:cNvPr>
          <p:cNvCxnSpPr>
            <a:stCxn id="15" idx="4"/>
            <a:endCxn id="21" idx="0"/>
          </p:cNvCxnSpPr>
          <p:nvPr/>
        </p:nvCxnSpPr>
        <p:spPr>
          <a:xfrm flipH="1">
            <a:off x="2322368" y="2036618"/>
            <a:ext cx="5065568" cy="1028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5D3A0939-42C8-4D47-980E-7A2D3C0605D6}"/>
              </a:ext>
            </a:extLst>
          </p:cNvPr>
          <p:cNvCxnSpPr>
            <a:stCxn id="15" idx="4"/>
            <a:endCxn id="23" idx="0"/>
          </p:cNvCxnSpPr>
          <p:nvPr/>
        </p:nvCxnSpPr>
        <p:spPr>
          <a:xfrm flipH="1">
            <a:off x="7315199" y="2036618"/>
            <a:ext cx="72737" cy="1028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BC240332-61DF-5547-8BA1-C3D974C1D2B6}"/>
              </a:ext>
            </a:extLst>
          </p:cNvPr>
          <p:cNvCxnSpPr>
            <a:stCxn id="15" idx="4"/>
            <a:endCxn id="25" idx="0"/>
          </p:cNvCxnSpPr>
          <p:nvPr/>
        </p:nvCxnSpPr>
        <p:spPr>
          <a:xfrm>
            <a:off x="7387936" y="2036618"/>
            <a:ext cx="4731626" cy="1011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725980DD-1AE8-C44D-B181-45D399D99762}"/>
              </a:ext>
            </a:extLst>
          </p:cNvPr>
          <p:cNvSpPr/>
          <p:nvPr/>
        </p:nvSpPr>
        <p:spPr>
          <a:xfrm>
            <a:off x="166255" y="342900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  <a:p>
            <a:r>
              <a:rPr lang="en-IN" b="1" dirty="0">
                <a:solidFill>
                  <a:schemeClr val="tx1"/>
                </a:solidFill>
              </a:rPr>
              <a:t>Terraform</a:t>
            </a:r>
            <a:r>
              <a:rPr lang="en-IN" dirty="0">
                <a:solidFill>
                  <a:schemeClr val="tx1"/>
                </a:solidFill>
              </a:rPr>
              <a:t> language uses a </a:t>
            </a:r>
            <a:r>
              <a:rPr lang="en-IN" dirty="0">
                <a:solidFill>
                  <a:srgbClr val="C00000"/>
                </a:solidFill>
              </a:rPr>
              <a:t>limited</a:t>
            </a:r>
            <a:r>
              <a:rPr lang="en-IN" dirty="0">
                <a:solidFill>
                  <a:schemeClr val="tx1"/>
                </a:solidFill>
              </a:rPr>
              <a:t> number of </a:t>
            </a:r>
            <a:r>
              <a:rPr lang="en-IN" b="1" dirty="0">
                <a:solidFill>
                  <a:srgbClr val="7030A0"/>
                </a:solidFill>
              </a:rPr>
              <a:t>top</a:t>
            </a:r>
            <a:r>
              <a:rPr lang="en-IN" dirty="0">
                <a:solidFill>
                  <a:srgbClr val="7030A0"/>
                </a:solidFill>
              </a:rPr>
              <a:t>-</a:t>
            </a:r>
            <a:r>
              <a:rPr lang="en-IN" b="1" dirty="0">
                <a:solidFill>
                  <a:srgbClr val="7030A0"/>
                </a:solidFill>
              </a:rPr>
              <a:t>level block</a:t>
            </a:r>
            <a:r>
              <a:rPr lang="en-IN" dirty="0">
                <a:solidFill>
                  <a:srgbClr val="7030A0"/>
                </a:solidFill>
              </a:rPr>
              <a:t> </a:t>
            </a:r>
            <a:r>
              <a:rPr lang="en-IN" dirty="0">
                <a:solidFill>
                  <a:schemeClr val="tx1"/>
                </a:solidFill>
              </a:rPr>
              <a:t>types, which are </a:t>
            </a:r>
            <a:r>
              <a:rPr lang="en-IN" b="1" dirty="0">
                <a:solidFill>
                  <a:schemeClr val="tx1"/>
                </a:solidFill>
              </a:rPr>
              <a:t>blocks</a:t>
            </a:r>
            <a:r>
              <a:rPr lang="en-IN" dirty="0">
                <a:solidFill>
                  <a:schemeClr val="tx1"/>
                </a:solidFill>
              </a:rPr>
              <a:t> that can appear </a:t>
            </a:r>
            <a:r>
              <a:rPr lang="en-IN" dirty="0">
                <a:solidFill>
                  <a:srgbClr val="C00000"/>
                </a:solidFill>
              </a:rPr>
              <a:t>outside</a:t>
            </a:r>
            <a:r>
              <a:rPr lang="en-IN" dirty="0">
                <a:solidFill>
                  <a:schemeClr val="tx1"/>
                </a:solidFill>
              </a:rPr>
              <a:t> of any other </a:t>
            </a:r>
            <a:r>
              <a:rPr lang="en-IN" b="1" dirty="0">
                <a:solidFill>
                  <a:schemeClr val="tx1"/>
                </a:solidFill>
              </a:rPr>
              <a:t>block</a:t>
            </a:r>
            <a:r>
              <a:rPr lang="en-IN" dirty="0">
                <a:solidFill>
                  <a:schemeClr val="tx1"/>
                </a:solidFill>
              </a:rPr>
              <a:t> in a TF configuration file. 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BDEF9667-52CD-7542-83D9-CEAC83473BFA}"/>
              </a:ext>
            </a:extLst>
          </p:cNvPr>
          <p:cNvSpPr/>
          <p:nvPr/>
        </p:nvSpPr>
        <p:spPr>
          <a:xfrm>
            <a:off x="9227130" y="342899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Most of </a:t>
            </a:r>
            <a:r>
              <a:rPr lang="en-IN" b="1" dirty="0" err="1">
                <a:solidFill>
                  <a:srgbClr val="7030A0"/>
                </a:solidFill>
              </a:rPr>
              <a:t>Terraform's</a:t>
            </a:r>
            <a:r>
              <a:rPr lang="en-IN" b="1" dirty="0">
                <a:solidFill>
                  <a:srgbClr val="7030A0"/>
                </a:solidFill>
              </a:rPr>
              <a:t> features</a:t>
            </a:r>
            <a:r>
              <a:rPr lang="en-IN" dirty="0">
                <a:solidFill>
                  <a:srgbClr val="7030A0"/>
                </a:solidFill>
              </a:rPr>
              <a:t> </a:t>
            </a:r>
            <a:r>
              <a:rPr lang="en-IN" dirty="0">
                <a:solidFill>
                  <a:schemeClr val="tx1"/>
                </a:solidFill>
              </a:rPr>
              <a:t>are implemented as </a:t>
            </a:r>
            <a:r>
              <a:rPr lang="en-IN" b="1" dirty="0">
                <a:solidFill>
                  <a:srgbClr val="7030A0"/>
                </a:solidFill>
              </a:rPr>
              <a:t>top-level </a:t>
            </a:r>
            <a:r>
              <a:rPr lang="en-IN" dirty="0">
                <a:solidFill>
                  <a:schemeClr val="tx1"/>
                </a:solidFill>
              </a:rPr>
              <a:t>blocks.</a:t>
            </a:r>
          </a:p>
        </p:txBody>
      </p:sp>
    </p:spTree>
    <p:extLst>
      <p:ext uri="{BB962C8B-B14F-4D97-AF65-F5344CB8AC3E}">
        <p14:creationId xmlns:p14="http://schemas.microsoft.com/office/powerpoint/2010/main" val="20404489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27D7A4E0-8EDE-AB42-B4CE-1068BA8E40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31163112-8A0A-5A4B-9168-99C4D6F91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93" y="28889"/>
            <a:ext cx="4062845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Block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F9C7139-FE83-7241-8F40-42F8E13AA9BE}"/>
              </a:ext>
            </a:extLst>
          </p:cNvPr>
          <p:cNvSpPr/>
          <p:nvPr/>
        </p:nvSpPr>
        <p:spPr>
          <a:xfrm>
            <a:off x="86593" y="3752390"/>
            <a:ext cx="2098963" cy="66501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Block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E35E555-9DC3-1F47-9D9A-30254C444AE4}"/>
              </a:ext>
            </a:extLst>
          </p:cNvPr>
          <p:cNvSpPr/>
          <p:nvPr/>
        </p:nvSpPr>
        <p:spPr>
          <a:xfrm>
            <a:off x="4267201" y="872422"/>
            <a:ext cx="2930236" cy="6650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Required Terraform Version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7FEAC36-B9CC-2A44-93F5-950A78EB6F83}"/>
              </a:ext>
            </a:extLst>
          </p:cNvPr>
          <p:cNvSpPr/>
          <p:nvPr/>
        </p:nvSpPr>
        <p:spPr>
          <a:xfrm>
            <a:off x="4267201" y="1955684"/>
            <a:ext cx="2930236" cy="6650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Requirements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68643E9-F1DD-654A-8190-0D363EADF96A}"/>
              </a:ext>
            </a:extLst>
          </p:cNvPr>
          <p:cNvSpPr/>
          <p:nvPr/>
        </p:nvSpPr>
        <p:spPr>
          <a:xfrm>
            <a:off x="4267201" y="3752390"/>
            <a:ext cx="2930236" cy="6650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Backend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B9875EE-70A8-2D46-87D5-8B7A700E0E21}"/>
              </a:ext>
            </a:extLst>
          </p:cNvPr>
          <p:cNvSpPr/>
          <p:nvPr/>
        </p:nvSpPr>
        <p:spPr>
          <a:xfrm>
            <a:off x="4267201" y="5196722"/>
            <a:ext cx="2930236" cy="66501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Experimental Language Features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30358FC-8596-B94A-A4FC-28EFC354D7B7}"/>
              </a:ext>
            </a:extLst>
          </p:cNvPr>
          <p:cNvSpPr/>
          <p:nvPr/>
        </p:nvSpPr>
        <p:spPr>
          <a:xfrm>
            <a:off x="4267201" y="6189498"/>
            <a:ext cx="2930236" cy="66501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Passing Metadata to </a:t>
            </a:r>
          </a:p>
          <a:p>
            <a:pPr algn="ctr"/>
            <a:r>
              <a:rPr lang="en-US" dirty="0"/>
              <a:t>Providers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276DAE8-0210-6C4B-8751-7D65011EA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406776"/>
            <a:ext cx="7228287" cy="700473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2DDA721E-8B97-C043-9791-25803AF6AE6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2185556" y="1204931"/>
            <a:ext cx="2081645" cy="28799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1383B973-31D4-204D-9474-8088E067035B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2185556" y="2288193"/>
            <a:ext cx="2081645" cy="17967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F7B0E6FD-C3A7-EB45-A417-0E28C0775155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2185556" y="4084899"/>
            <a:ext cx="208164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8C747D35-5899-9D4D-8FF5-3D50D8689AAE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2185556" y="4084899"/>
            <a:ext cx="2081645" cy="14443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14B75F7A-1757-B049-97AB-EE0DAA474561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2185556" y="4084899"/>
            <a:ext cx="2081645" cy="24371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ECF5D87B-DAAE-3E45-80DE-4A7CAC8AC277}"/>
              </a:ext>
            </a:extLst>
          </p:cNvPr>
          <p:cNvSpPr/>
          <p:nvPr/>
        </p:nvSpPr>
        <p:spPr>
          <a:xfrm>
            <a:off x="7502236" y="997527"/>
            <a:ext cx="4000500" cy="32211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8086B11-DD74-8140-936E-79359174AC61}"/>
              </a:ext>
            </a:extLst>
          </p:cNvPr>
          <p:cNvSpPr/>
          <p:nvPr/>
        </p:nvSpPr>
        <p:spPr>
          <a:xfrm>
            <a:off x="7502236" y="1609761"/>
            <a:ext cx="6123710" cy="175689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4F40E724-EBBD-0947-AA3C-A80F99227FCC}"/>
              </a:ext>
            </a:extLst>
          </p:cNvPr>
          <p:cNvSpPr/>
          <p:nvPr/>
        </p:nvSpPr>
        <p:spPr>
          <a:xfrm>
            <a:off x="7502236" y="3656771"/>
            <a:ext cx="3792682" cy="153995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AD533AA6-B6EF-6D43-B71F-802ECC3069FA}"/>
              </a:ext>
            </a:extLst>
          </p:cNvPr>
          <p:cNvSpPr/>
          <p:nvPr/>
        </p:nvSpPr>
        <p:spPr>
          <a:xfrm>
            <a:off x="7543799" y="5486840"/>
            <a:ext cx="3616037" cy="32211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E03DAAB8-DEB2-7B4F-AA82-54F54B2F9BBF}"/>
              </a:ext>
            </a:extLst>
          </p:cNvPr>
          <p:cNvSpPr/>
          <p:nvPr/>
        </p:nvSpPr>
        <p:spPr>
          <a:xfrm>
            <a:off x="7543799" y="6096050"/>
            <a:ext cx="3616037" cy="89703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45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3" grpId="0" animBg="1"/>
      <p:bldP spid="18" grpId="0" animBg="1"/>
      <p:bldP spid="20" grpId="0" animBg="1"/>
      <p:bldP spid="22" grpId="0" animBg="1"/>
      <p:bldP spid="2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Providers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4592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9A4CB90-4F8F-5544-B8B3-D4F3BAC16F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186DEB00-85CD-C644-990C-416C4E227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015" y="272807"/>
            <a:ext cx="5715007" cy="1188851"/>
          </a:xfrm>
        </p:spPr>
        <p:txBody>
          <a:bodyPr/>
          <a:lstStyle/>
          <a:p>
            <a:r>
              <a:rPr lang="en-US" dirty="0"/>
              <a:t>Terraform Providers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xmlns="" id="{EFAAE18A-7F88-3048-BFE5-BB921DD106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933351" y="1461658"/>
            <a:ext cx="1288473" cy="1288473"/>
          </a:xfrm>
          <a:prstGeom prst="rect">
            <a:avLst/>
          </a:prstGeom>
        </p:spPr>
      </p:pic>
      <p:pic>
        <p:nvPicPr>
          <p:cNvPr id="10" name="Graphic 9" descr="Monitor with solid fill">
            <a:extLst>
              <a:ext uri="{FF2B5EF4-FFF2-40B4-BE49-F238E27FC236}">
                <a16:creationId xmlns:a16="http://schemas.microsoft.com/office/drawing/2014/main" xmlns="" id="{41D01EAF-39B7-0D49-AF52-89A8D68E8C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945821" y="3098214"/>
            <a:ext cx="1288473" cy="1288473"/>
          </a:xfrm>
          <a:prstGeom prst="rect">
            <a:avLst/>
          </a:prstGeom>
        </p:spPr>
      </p:pic>
      <p:pic>
        <p:nvPicPr>
          <p:cNvPr id="12" name="Graphic 11" descr="Cmd Terminal outline">
            <a:extLst>
              <a:ext uri="{FF2B5EF4-FFF2-40B4-BE49-F238E27FC236}">
                <a16:creationId xmlns:a16="http://schemas.microsoft.com/office/drawing/2014/main" xmlns="" id="{6CFBC4DC-4989-714E-80E8-E85A673281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45821" y="4528708"/>
            <a:ext cx="1288473" cy="1288473"/>
          </a:xfrm>
          <a:prstGeom prst="rect">
            <a:avLst/>
          </a:prstGeom>
        </p:spPr>
      </p:pic>
      <p:pic>
        <p:nvPicPr>
          <p:cNvPr id="14" name="Graphic 13" descr="Syncing cloud outline">
            <a:extLst>
              <a:ext uri="{FF2B5EF4-FFF2-40B4-BE49-F238E27FC236}">
                <a16:creationId xmlns:a16="http://schemas.microsoft.com/office/drawing/2014/main" xmlns="" id="{B009194F-1CF0-D341-BD9B-608869E9414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2945820" y="5889906"/>
            <a:ext cx="1288473" cy="12884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C91C242E-DC83-CB4B-B948-ED104947029A}"/>
              </a:ext>
            </a:extLst>
          </p:cNvPr>
          <p:cNvSpPr/>
          <p:nvPr/>
        </p:nvSpPr>
        <p:spPr>
          <a:xfrm>
            <a:off x="8780318" y="4237755"/>
            <a:ext cx="4977246" cy="32579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1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xmlns="" id="{5DB1B738-0E2F-614A-8B34-1BC8E4EEE8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780318" y="4237755"/>
            <a:ext cx="269114" cy="26911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9C983BA5-0D6B-2B46-A95A-79FD30394191}"/>
              </a:ext>
            </a:extLst>
          </p:cNvPr>
          <p:cNvSpPr/>
          <p:nvPr/>
        </p:nvSpPr>
        <p:spPr>
          <a:xfrm>
            <a:off x="10222467" y="5000933"/>
            <a:ext cx="3216551" cy="226840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61A443D5-4A75-F142-A0E3-5E42E498CD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0222468" y="5000933"/>
            <a:ext cx="330200" cy="3302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5EF71F43-AA4E-8E45-A90F-6A782AF17219}"/>
              </a:ext>
            </a:extLst>
          </p:cNvPr>
          <p:cNvSpPr/>
          <p:nvPr/>
        </p:nvSpPr>
        <p:spPr>
          <a:xfrm>
            <a:off x="10574882" y="5426330"/>
            <a:ext cx="2574815" cy="157992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DC42A3E3-AEBD-F745-BFEB-6963C6EAE4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0574883" y="5423971"/>
            <a:ext cx="225428" cy="23531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6D1E8B7A-F9B3-ED47-BEE4-29DEF817E2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1515064" y="5842067"/>
            <a:ext cx="818507" cy="8185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3FDC6308-2E0A-E144-88EB-9123635A7937}"/>
              </a:ext>
            </a:extLst>
          </p:cNvPr>
          <p:cNvSpPr txBox="1"/>
          <p:nvPr/>
        </p:nvSpPr>
        <p:spPr>
          <a:xfrm>
            <a:off x="11268941" y="6631125"/>
            <a:ext cx="148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EC2 Instance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334CD7FB-D322-8949-A76A-F480055F0A34}"/>
              </a:ext>
            </a:extLst>
          </p:cNvPr>
          <p:cNvSpPr/>
          <p:nvPr/>
        </p:nvSpPr>
        <p:spPr>
          <a:xfrm>
            <a:off x="9049432" y="6178832"/>
            <a:ext cx="873886" cy="646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</a:t>
            </a:r>
          </a:p>
          <a:p>
            <a:pPr algn="ctr"/>
            <a:r>
              <a:rPr lang="en-US" dirty="0"/>
              <a:t>APIs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EF5D8BDD-FF2C-B54E-9293-DD569227BA6F}"/>
              </a:ext>
            </a:extLst>
          </p:cNvPr>
          <p:cNvSpPr txBox="1"/>
          <p:nvPr/>
        </p:nvSpPr>
        <p:spPr>
          <a:xfrm>
            <a:off x="716973" y="2015836"/>
            <a:ext cx="21275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Admin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62064394-2513-C048-AB7A-2E15AD6C8529}"/>
              </a:ext>
            </a:extLst>
          </p:cNvPr>
          <p:cNvSpPr txBox="1"/>
          <p:nvPr/>
        </p:nvSpPr>
        <p:spPr>
          <a:xfrm>
            <a:off x="716973" y="3460338"/>
            <a:ext cx="17715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Desktop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7AAB127-F0CD-B449-AF75-3345FF879342}"/>
              </a:ext>
            </a:extLst>
          </p:cNvPr>
          <p:cNvSpPr txBox="1"/>
          <p:nvPr/>
        </p:nvSpPr>
        <p:spPr>
          <a:xfrm>
            <a:off x="716972" y="4950889"/>
            <a:ext cx="17188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CLI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E4FE02D-BD1C-7948-8E07-03120186C2A6}"/>
              </a:ext>
            </a:extLst>
          </p:cNvPr>
          <p:cNvSpPr txBox="1"/>
          <p:nvPr/>
        </p:nvSpPr>
        <p:spPr>
          <a:xfrm>
            <a:off x="716972" y="6237290"/>
            <a:ext cx="19116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 AWS</a:t>
            </a:r>
          </a:p>
          <a:p>
            <a:pPr algn="ctr"/>
            <a:r>
              <a:rPr lang="en-US" dirty="0"/>
              <a:t>Provider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AF44D15C-D896-DB42-BE67-53343B704566}"/>
              </a:ext>
            </a:extLst>
          </p:cNvPr>
          <p:cNvCxnSpPr>
            <a:cxnSpLocks/>
          </p:cNvCxnSpPr>
          <p:nvPr/>
        </p:nvCxnSpPr>
        <p:spPr>
          <a:xfrm flipH="1">
            <a:off x="3577588" y="2616350"/>
            <a:ext cx="12468" cy="603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E223AE83-8004-844E-B065-832F7F0BA617}"/>
              </a:ext>
            </a:extLst>
          </p:cNvPr>
          <p:cNvCxnSpPr>
            <a:cxnSpLocks/>
          </p:cNvCxnSpPr>
          <p:nvPr/>
        </p:nvCxnSpPr>
        <p:spPr>
          <a:xfrm>
            <a:off x="3577587" y="4253350"/>
            <a:ext cx="0" cy="4807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1B965E38-347C-D44C-BD70-0418B59AEA38}"/>
              </a:ext>
            </a:extLst>
          </p:cNvPr>
          <p:cNvCxnSpPr>
            <a:cxnSpLocks/>
          </p:cNvCxnSpPr>
          <p:nvPr/>
        </p:nvCxnSpPr>
        <p:spPr>
          <a:xfrm>
            <a:off x="3577587" y="5683181"/>
            <a:ext cx="1" cy="453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A4B5EA81-2FCB-F545-9955-797EA7AAFD24}"/>
              </a:ext>
            </a:extLst>
          </p:cNvPr>
          <p:cNvCxnSpPr>
            <a:stCxn id="14" idx="3"/>
            <a:endCxn id="25" idx="1"/>
          </p:cNvCxnSpPr>
          <p:nvPr/>
        </p:nvCxnSpPr>
        <p:spPr>
          <a:xfrm flipV="1">
            <a:off x="4234293" y="6501968"/>
            <a:ext cx="4815139" cy="32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ashiCorp Terraform">
            <a:extLst>
              <a:ext uri="{FF2B5EF4-FFF2-40B4-BE49-F238E27FC236}">
                <a16:creationId xmlns:a16="http://schemas.microsoft.com/office/drawing/2014/main" xmlns="" id="{5C3F59F5-F32A-8248-BEC4-F833AF565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620" y="4571607"/>
            <a:ext cx="1188851" cy="118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F2BB740D-ED88-4340-AE47-5D96738CE91E}"/>
              </a:ext>
            </a:extLst>
          </p:cNvPr>
          <p:cNvSpPr txBox="1"/>
          <p:nvPr/>
        </p:nvSpPr>
        <p:spPr>
          <a:xfrm>
            <a:off x="6214058" y="5567282"/>
            <a:ext cx="22955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Registry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FD90269A-98EA-C846-ADFE-46D7B5CC81C5}"/>
              </a:ext>
            </a:extLst>
          </p:cNvPr>
          <p:cNvCxnSpPr>
            <a:cxnSpLocks/>
            <a:stCxn id="12" idx="3"/>
            <a:endCxn id="1026" idx="1"/>
          </p:cNvCxnSpPr>
          <p:nvPr/>
        </p:nvCxnSpPr>
        <p:spPr>
          <a:xfrm flipV="1">
            <a:off x="4234294" y="5166033"/>
            <a:ext cx="2651326" cy="6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9206FF85-B0C0-FC42-B811-EDF7DFD6A594}"/>
              </a:ext>
            </a:extLst>
          </p:cNvPr>
          <p:cNvSpPr txBox="1"/>
          <p:nvPr/>
        </p:nvSpPr>
        <p:spPr>
          <a:xfrm>
            <a:off x="4460149" y="4742057"/>
            <a:ext cx="17280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init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2860CE0-6581-064E-9961-A4039C4EBBCD}"/>
              </a:ext>
            </a:extLst>
          </p:cNvPr>
          <p:cNvSpPr txBox="1"/>
          <p:nvPr/>
        </p:nvSpPr>
        <p:spPr>
          <a:xfrm>
            <a:off x="5107957" y="7076114"/>
            <a:ext cx="18514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plan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7B73A972-E3B5-8D4D-9AE8-E334AEF3F124}"/>
              </a:ext>
            </a:extLst>
          </p:cNvPr>
          <p:cNvSpPr txBox="1"/>
          <p:nvPr/>
        </p:nvSpPr>
        <p:spPr>
          <a:xfrm>
            <a:off x="6532945" y="6446934"/>
            <a:ext cx="2217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destroy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DF0A6B1F-14AC-8A43-B5F7-B3E7A03AB0E2}"/>
              </a:ext>
            </a:extLst>
          </p:cNvPr>
          <p:cNvCxnSpPr>
            <a:cxnSpLocks/>
          </p:cNvCxnSpPr>
          <p:nvPr/>
        </p:nvCxnSpPr>
        <p:spPr>
          <a:xfrm flipH="1">
            <a:off x="3724250" y="5267218"/>
            <a:ext cx="3204688" cy="911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008A489A-E83D-2D4D-86BA-9AEC2127B215}"/>
              </a:ext>
            </a:extLst>
          </p:cNvPr>
          <p:cNvSpPr txBox="1"/>
          <p:nvPr/>
        </p:nvSpPr>
        <p:spPr>
          <a:xfrm rot="20607091">
            <a:off x="3920888" y="5476397"/>
            <a:ext cx="198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Download Provider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0AB3985D-48B1-5E44-BF2E-E204B872B337}"/>
              </a:ext>
            </a:extLst>
          </p:cNvPr>
          <p:cNvSpPr txBox="1"/>
          <p:nvPr/>
        </p:nvSpPr>
        <p:spPr>
          <a:xfrm>
            <a:off x="4854139" y="6134576"/>
            <a:ext cx="19797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apply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E418A0EC-8919-E249-A6C6-73BC4E8F739A}"/>
              </a:ext>
            </a:extLst>
          </p:cNvPr>
          <p:cNvSpPr/>
          <p:nvPr/>
        </p:nvSpPr>
        <p:spPr>
          <a:xfrm>
            <a:off x="6773574" y="184642"/>
            <a:ext cx="7723382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Providers are </a:t>
            </a:r>
            <a:r>
              <a:rPr lang="en-US" dirty="0">
                <a:solidFill>
                  <a:srgbClr val="FFC000"/>
                </a:solidFill>
              </a:rPr>
              <a:t>HEART</a:t>
            </a:r>
            <a:r>
              <a:rPr lang="en-US" dirty="0"/>
              <a:t> of Terraform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B1F0A7CC-6899-0947-A33B-1BC0E7C4C4D4}"/>
              </a:ext>
            </a:extLst>
          </p:cNvPr>
          <p:cNvSpPr/>
          <p:nvPr/>
        </p:nvSpPr>
        <p:spPr>
          <a:xfrm>
            <a:off x="6773574" y="1606841"/>
            <a:ext cx="7723382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Without Providers Terraform </a:t>
            </a:r>
            <a:r>
              <a:rPr lang="en-US" dirty="0">
                <a:solidFill>
                  <a:srgbClr val="C00000"/>
                </a:solidFill>
              </a:rPr>
              <a:t>cannot</a:t>
            </a:r>
            <a:r>
              <a:rPr lang="en-US" dirty="0"/>
              <a:t> manage any infrastructure.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xmlns="" id="{09A783C2-5F7C-F64F-BA9A-F499F9CA3570}"/>
              </a:ext>
            </a:extLst>
          </p:cNvPr>
          <p:cNvSpPr/>
          <p:nvPr/>
        </p:nvSpPr>
        <p:spPr>
          <a:xfrm>
            <a:off x="6773574" y="2341327"/>
            <a:ext cx="7723382" cy="6677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Providers are distributed separately from Terraform and each provider has its own </a:t>
            </a:r>
            <a:r>
              <a:rPr lang="en-US" dirty="0">
                <a:solidFill>
                  <a:srgbClr val="FFC000"/>
                </a:solidFill>
              </a:rPr>
              <a:t>release cycles </a:t>
            </a:r>
            <a:r>
              <a:rPr lang="en-US" dirty="0"/>
              <a:t>and </a:t>
            </a:r>
            <a:r>
              <a:rPr lang="en-US" dirty="0">
                <a:solidFill>
                  <a:srgbClr val="FFC000"/>
                </a:solidFill>
              </a:rPr>
              <a:t>Version Numbers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421B664F-7415-EB43-9F6F-AE9213CC97C9}"/>
              </a:ext>
            </a:extLst>
          </p:cNvPr>
          <p:cNvSpPr/>
          <p:nvPr/>
        </p:nvSpPr>
        <p:spPr>
          <a:xfrm>
            <a:off x="6773574" y="3138683"/>
            <a:ext cx="7723382" cy="6677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Terraform </a:t>
            </a:r>
            <a:r>
              <a:rPr lang="en-US" dirty="0">
                <a:solidFill>
                  <a:srgbClr val="FFC000"/>
                </a:solidFill>
              </a:rPr>
              <a:t>Registry</a:t>
            </a:r>
            <a:r>
              <a:rPr lang="en-US" dirty="0"/>
              <a:t> is publicly available which contains many Terraform Providers for most </a:t>
            </a:r>
            <a:r>
              <a:rPr lang="en-US" dirty="0">
                <a:solidFill>
                  <a:srgbClr val="FFC000"/>
                </a:solidFill>
              </a:rPr>
              <a:t>major</a:t>
            </a:r>
            <a:r>
              <a:rPr lang="en-US" dirty="0"/>
              <a:t> Infra Platforms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A3BB0AE0-4BDC-2C46-974E-941694ECFA50}"/>
              </a:ext>
            </a:extLst>
          </p:cNvPr>
          <p:cNvSpPr/>
          <p:nvPr/>
        </p:nvSpPr>
        <p:spPr>
          <a:xfrm>
            <a:off x="6773574" y="898909"/>
            <a:ext cx="7723382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Every </a:t>
            </a:r>
            <a:r>
              <a:rPr lang="en-US" dirty="0">
                <a:solidFill>
                  <a:srgbClr val="FFC000"/>
                </a:solidFill>
              </a:rPr>
              <a:t>Resource Type </a:t>
            </a:r>
            <a:r>
              <a:rPr lang="en-US" dirty="0"/>
              <a:t>(example: EC2 Instance), is implemented by a Provider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374B087D-84C1-E54D-A981-4A87A7259AFF}"/>
              </a:ext>
            </a:extLst>
          </p:cNvPr>
          <p:cNvSpPr/>
          <p:nvPr/>
        </p:nvSpPr>
        <p:spPr>
          <a:xfrm>
            <a:off x="4937760" y="4386687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55663F2-4526-F147-9AA1-27A443B282A4}"/>
              </a:ext>
            </a:extLst>
          </p:cNvPr>
          <p:cNvSpPr/>
          <p:nvPr/>
        </p:nvSpPr>
        <p:spPr>
          <a:xfrm>
            <a:off x="1690815" y="7114905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54FF7EAF-362C-1B44-8E86-F300B881145B}"/>
              </a:ext>
            </a:extLst>
          </p:cNvPr>
          <p:cNvSpPr txBox="1"/>
          <p:nvPr/>
        </p:nvSpPr>
        <p:spPr>
          <a:xfrm>
            <a:off x="2160576" y="7077146"/>
            <a:ext cx="22552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validate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9565A9AD-BFEC-3A40-9AAF-EBE9E3DC2653}"/>
              </a:ext>
            </a:extLst>
          </p:cNvPr>
          <p:cNvSpPr/>
          <p:nvPr/>
        </p:nvSpPr>
        <p:spPr>
          <a:xfrm>
            <a:off x="4684836" y="7111928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D69D9C8-360A-2B42-AC2A-30CEF8746D77}"/>
              </a:ext>
            </a:extLst>
          </p:cNvPr>
          <p:cNvSpPr/>
          <p:nvPr/>
        </p:nvSpPr>
        <p:spPr>
          <a:xfrm>
            <a:off x="4416417" y="6172334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47CE6D1-DD1E-6C43-BE83-4BD0258BF846}"/>
              </a:ext>
            </a:extLst>
          </p:cNvPr>
          <p:cNvSpPr/>
          <p:nvPr/>
        </p:nvSpPr>
        <p:spPr>
          <a:xfrm>
            <a:off x="6136624" y="6553341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xmlns="" id="{4279AFFD-1732-E140-BA53-CA2BAEE7EBDA}"/>
              </a:ext>
            </a:extLst>
          </p:cNvPr>
          <p:cNvCxnSpPr>
            <a:stCxn id="25" idx="3"/>
          </p:cNvCxnSpPr>
          <p:nvPr/>
        </p:nvCxnSpPr>
        <p:spPr>
          <a:xfrm>
            <a:off x="9923318" y="6501968"/>
            <a:ext cx="2991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xmlns="" id="{0728307B-4D31-A444-B3DF-AD26B99E4FDA}"/>
              </a:ext>
            </a:extLst>
          </p:cNvPr>
          <p:cNvCxnSpPr/>
          <p:nvPr/>
        </p:nvCxnSpPr>
        <p:spPr>
          <a:xfrm>
            <a:off x="10131136" y="4742057"/>
            <a:ext cx="3491346" cy="264587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xmlns="" id="{85E9E7E4-AEA5-2841-9FAF-74C6CB80588B}"/>
              </a:ext>
            </a:extLst>
          </p:cNvPr>
          <p:cNvCxnSpPr/>
          <p:nvPr/>
        </p:nvCxnSpPr>
        <p:spPr>
          <a:xfrm flipV="1">
            <a:off x="10129466" y="4571607"/>
            <a:ext cx="3438874" cy="275908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714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21" grpId="0" animBg="1"/>
      <p:bldP spid="24" grpId="0"/>
      <p:bldP spid="25" grpId="0" animBg="1"/>
      <p:bldP spid="26" grpId="0"/>
      <p:bldP spid="27" grpId="0"/>
      <p:bldP spid="28" grpId="0"/>
      <p:bldP spid="29" grpId="0"/>
      <p:bldP spid="45" grpId="0"/>
      <p:bldP spid="50" grpId="0"/>
      <p:bldP spid="51" grpId="0"/>
      <p:bldP spid="52" grpId="0"/>
      <p:bldP spid="56" grpId="0"/>
      <p:bldP spid="58" grpId="0"/>
      <p:bldP spid="57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7" grpId="0" animBg="1"/>
      <p:bldP spid="68" grpId="0"/>
      <p:bldP spid="69" grpId="0" animBg="1"/>
      <p:bldP spid="70" grpId="0" animBg="1"/>
      <p:bldP spid="7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D7C5798-8F60-AE48-9DEB-BB2C012076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xmlns="" id="{1E44F494-D0C1-D741-A4C0-3F1C1BF2D214}"/>
              </a:ext>
            </a:extLst>
          </p:cNvPr>
          <p:cNvSpPr/>
          <p:nvPr/>
        </p:nvSpPr>
        <p:spPr>
          <a:xfrm>
            <a:off x="207818" y="1932710"/>
            <a:ext cx="4062846" cy="110143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Requirements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707C55C7-E2C7-4A47-8A96-73411A84C5B6}"/>
              </a:ext>
            </a:extLst>
          </p:cNvPr>
          <p:cNvSpPr/>
          <p:nvPr/>
        </p:nvSpPr>
        <p:spPr>
          <a:xfrm>
            <a:off x="5379027" y="1932710"/>
            <a:ext cx="4062846" cy="110143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Configuration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B34BEE7D-5857-D84B-AECF-DAC2FEE61A82}"/>
              </a:ext>
            </a:extLst>
          </p:cNvPr>
          <p:cNvSpPr/>
          <p:nvPr/>
        </p:nvSpPr>
        <p:spPr>
          <a:xfrm>
            <a:off x="10248900" y="1846119"/>
            <a:ext cx="4062846" cy="110143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Dependency Lock File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6D880089-17A0-F842-80D7-B0FAD27E7A15}"/>
              </a:ext>
            </a:extLst>
          </p:cNvPr>
          <p:cNvSpPr/>
          <p:nvPr/>
        </p:nvSpPr>
        <p:spPr>
          <a:xfrm>
            <a:off x="5379027" y="69273"/>
            <a:ext cx="4062846" cy="110143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</a:t>
            </a:r>
          </a:p>
          <a:p>
            <a:pPr algn="ctr"/>
            <a:r>
              <a:rPr lang="en-US" dirty="0"/>
              <a:t>Providers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B409621-AC2F-CB46-A93A-689050D1D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" y="3811732"/>
            <a:ext cx="4424677" cy="322291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43230FCD-DEAD-4645-9F62-B3501909AE7C}"/>
              </a:ext>
            </a:extLst>
          </p:cNvPr>
          <p:cNvCxnSpPr/>
          <p:nvPr/>
        </p:nvCxnSpPr>
        <p:spPr>
          <a:xfrm>
            <a:off x="5070764" y="2150918"/>
            <a:ext cx="0" cy="52266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C67A13DA-06EB-BF46-9778-3D2C96A383EA}"/>
              </a:ext>
            </a:extLst>
          </p:cNvPr>
          <p:cNvCxnSpPr/>
          <p:nvPr/>
        </p:nvCxnSpPr>
        <p:spPr>
          <a:xfrm>
            <a:off x="9971810" y="2150918"/>
            <a:ext cx="0" cy="52266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84B19679-0A48-EA4D-A30E-DE1325384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992" y="3796147"/>
            <a:ext cx="4387729" cy="22977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4ED8AD56-FBA1-EE47-A254-4E1422956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00" y="3796147"/>
            <a:ext cx="3539829" cy="17812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1632FC7B-EAE2-9844-99B2-7511A0307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0" y="5735781"/>
            <a:ext cx="3539828" cy="164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9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D77B59B-6ECF-2B4E-9B24-BEF2F81806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926FE8D5-C400-D24D-BD5B-1DF87031B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Lock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51ADD95-693F-5E42-9844-1124E5AAE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606" y="1927721"/>
            <a:ext cx="8712258" cy="541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4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B0173B8A-8971-B24E-A169-F61440C6BA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B040BCC6-99E7-7142-9606-0855205EC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30947"/>
            <a:ext cx="12618720" cy="1188851"/>
          </a:xfrm>
        </p:spPr>
        <p:txBody>
          <a:bodyPr/>
          <a:lstStyle/>
          <a:p>
            <a:r>
              <a:rPr lang="en-US" dirty="0"/>
              <a:t>Required Providers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1180797-9218-8C40-952B-AE49298F9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" y="967792"/>
            <a:ext cx="4424677" cy="32229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BB6910B-1251-454E-9D5E-89CD3819679C}"/>
              </a:ext>
            </a:extLst>
          </p:cNvPr>
          <p:cNvSpPr/>
          <p:nvPr/>
        </p:nvSpPr>
        <p:spPr>
          <a:xfrm>
            <a:off x="819957" y="2205175"/>
            <a:ext cx="550718" cy="32125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F72A35B-1F29-9243-B4E6-9C843A9B259F}"/>
              </a:ext>
            </a:extLst>
          </p:cNvPr>
          <p:cNvSpPr/>
          <p:nvPr/>
        </p:nvSpPr>
        <p:spPr>
          <a:xfrm>
            <a:off x="1095316" y="2572753"/>
            <a:ext cx="3299114" cy="32125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E2D4888-B4DC-8240-8F83-BBD6DABAD0D0}"/>
              </a:ext>
            </a:extLst>
          </p:cNvPr>
          <p:cNvSpPr/>
          <p:nvPr/>
        </p:nvSpPr>
        <p:spPr>
          <a:xfrm>
            <a:off x="1095316" y="2939897"/>
            <a:ext cx="3299114" cy="32125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4550D1E-7450-3A49-8D02-D82545C8514D}"/>
              </a:ext>
            </a:extLst>
          </p:cNvPr>
          <p:cNvSpPr/>
          <p:nvPr/>
        </p:nvSpPr>
        <p:spPr>
          <a:xfrm>
            <a:off x="4887417" y="1002482"/>
            <a:ext cx="2542083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Names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E89FDE1-B789-0945-849E-C5B3FD1E843E}"/>
              </a:ext>
            </a:extLst>
          </p:cNvPr>
          <p:cNvSpPr/>
          <p:nvPr/>
        </p:nvSpPr>
        <p:spPr>
          <a:xfrm>
            <a:off x="4887417" y="1537857"/>
            <a:ext cx="9320646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Local Names are </a:t>
            </a:r>
            <a:r>
              <a:rPr lang="en-US" dirty="0">
                <a:solidFill>
                  <a:srgbClr val="FFC000"/>
                </a:solidFill>
              </a:rPr>
              <a:t>Module specific </a:t>
            </a:r>
            <a:r>
              <a:rPr lang="en-US" dirty="0"/>
              <a:t>and should be </a:t>
            </a:r>
            <a:r>
              <a:rPr lang="en-US" dirty="0">
                <a:solidFill>
                  <a:srgbClr val="FFC000"/>
                </a:solidFill>
              </a:rPr>
              <a:t>unique</a:t>
            </a:r>
            <a:r>
              <a:rPr lang="en-US" dirty="0"/>
              <a:t> per-module	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A57062C-557C-B849-9E82-4822DB0A9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18" y="4140552"/>
            <a:ext cx="4387729" cy="229778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903A1FF-4F3F-E442-A4A1-2048237581B8}"/>
              </a:ext>
            </a:extLst>
          </p:cNvPr>
          <p:cNvSpPr/>
          <p:nvPr/>
        </p:nvSpPr>
        <p:spPr>
          <a:xfrm>
            <a:off x="4887417" y="2080345"/>
            <a:ext cx="9320646" cy="6451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Terraform configurations always refer to </a:t>
            </a:r>
            <a:r>
              <a:rPr lang="en-US" dirty="0">
                <a:solidFill>
                  <a:srgbClr val="FFC000"/>
                </a:solidFill>
              </a:rPr>
              <a:t>local name </a:t>
            </a:r>
            <a:r>
              <a:rPr lang="en-US" dirty="0"/>
              <a:t>of provider </a:t>
            </a:r>
            <a:r>
              <a:rPr lang="en-US" dirty="0">
                <a:solidFill>
                  <a:srgbClr val="FFC000"/>
                </a:solidFill>
              </a:rPr>
              <a:t>outside</a:t>
            </a:r>
            <a:r>
              <a:rPr lang="en-US" dirty="0"/>
              <a:t> </a:t>
            </a:r>
            <a:r>
              <a:rPr lang="en-US" dirty="0" err="1"/>
              <a:t>required_provider</a:t>
            </a:r>
            <a:r>
              <a:rPr lang="en-US" dirty="0"/>
              <a:t> block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463D2F5-73A5-1F47-AE3A-D55EEB1B4ED7}"/>
              </a:ext>
            </a:extLst>
          </p:cNvPr>
          <p:cNvSpPr/>
          <p:nvPr/>
        </p:nvSpPr>
        <p:spPr>
          <a:xfrm>
            <a:off x="4887417" y="2836715"/>
            <a:ext cx="9320646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Users of a provider can choose </a:t>
            </a:r>
            <a:r>
              <a:rPr lang="en-IN" dirty="0">
                <a:solidFill>
                  <a:srgbClr val="FFC000"/>
                </a:solidFill>
              </a:rPr>
              <a:t>any local name </a:t>
            </a:r>
            <a:r>
              <a:rPr lang="en-IN" dirty="0"/>
              <a:t>for it (</a:t>
            </a:r>
            <a:r>
              <a:rPr lang="en-IN" dirty="0" err="1"/>
              <a:t>myaws</a:t>
            </a:r>
            <a:r>
              <a:rPr lang="en-IN" dirty="0"/>
              <a:t>, aws1, aws2).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DB7EAF91-FB4D-4F47-85B9-FC479627F621}"/>
              </a:ext>
            </a:extLst>
          </p:cNvPr>
          <p:cNvSpPr/>
          <p:nvPr/>
        </p:nvSpPr>
        <p:spPr>
          <a:xfrm>
            <a:off x="4887417" y="3386133"/>
            <a:ext cx="9320646" cy="6974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Recommended way of choosing local name is to use preferred local name of that provider (For AWS Provider: </a:t>
            </a:r>
            <a:r>
              <a:rPr lang="en-IN" dirty="0" err="1"/>
              <a:t>hashicorp</a:t>
            </a:r>
            <a:r>
              <a:rPr lang="en-IN" dirty="0"/>
              <a:t>/</a:t>
            </a:r>
            <a:r>
              <a:rPr lang="en-IN" dirty="0" err="1"/>
              <a:t>aws</a:t>
            </a:r>
            <a:r>
              <a:rPr lang="en-IN" dirty="0"/>
              <a:t>, </a:t>
            </a:r>
            <a:r>
              <a:rPr lang="en-IN" dirty="0">
                <a:solidFill>
                  <a:srgbClr val="FFC000"/>
                </a:solidFill>
              </a:rPr>
              <a:t>preferred local name </a:t>
            </a:r>
            <a:r>
              <a:rPr lang="en-IN" dirty="0"/>
              <a:t>is </a:t>
            </a:r>
            <a:r>
              <a:rPr lang="en-IN" dirty="0" err="1"/>
              <a:t>aws</a:t>
            </a:r>
            <a:r>
              <a:rPr lang="en-IN" dirty="0"/>
              <a:t>)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9B64851-DCC2-9C44-878D-37935A9DE136}"/>
              </a:ext>
            </a:extLst>
          </p:cNvPr>
          <p:cNvSpPr/>
          <p:nvPr/>
        </p:nvSpPr>
        <p:spPr>
          <a:xfrm>
            <a:off x="1818409" y="4759036"/>
            <a:ext cx="852055" cy="36073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91202390-2D7B-9245-97D7-998D159FF748}"/>
              </a:ext>
            </a:extLst>
          </p:cNvPr>
          <p:cNvSpPr/>
          <p:nvPr/>
        </p:nvSpPr>
        <p:spPr>
          <a:xfrm>
            <a:off x="4887416" y="4320886"/>
            <a:ext cx="2542083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DACF1D29-248B-014A-B47C-61FFDBA2F377}"/>
              </a:ext>
            </a:extLst>
          </p:cNvPr>
          <p:cNvSpPr/>
          <p:nvPr/>
        </p:nvSpPr>
        <p:spPr>
          <a:xfrm>
            <a:off x="4887416" y="4856261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It is the </a:t>
            </a:r>
            <a:r>
              <a:rPr lang="en-US" dirty="0">
                <a:solidFill>
                  <a:srgbClr val="FFC000"/>
                </a:solidFill>
              </a:rPr>
              <a:t>primary location </a:t>
            </a:r>
            <a:r>
              <a:rPr lang="en-US" dirty="0"/>
              <a:t>where we can download the Terraform Provider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4B262354-229D-2246-98BD-2F6FE8CE41C9}"/>
              </a:ext>
            </a:extLst>
          </p:cNvPr>
          <p:cNvSpPr/>
          <p:nvPr/>
        </p:nvSpPr>
        <p:spPr>
          <a:xfrm>
            <a:off x="4887416" y="5367150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Source addresses consist of </a:t>
            </a:r>
            <a:r>
              <a:rPr lang="en-IN" dirty="0">
                <a:solidFill>
                  <a:srgbClr val="FFC000"/>
                </a:solidFill>
              </a:rPr>
              <a:t>three parts </a:t>
            </a:r>
            <a:r>
              <a:rPr lang="en-IN" dirty="0"/>
              <a:t>delimited by </a:t>
            </a:r>
            <a:r>
              <a:rPr lang="en-IN" dirty="0">
                <a:solidFill>
                  <a:srgbClr val="FFC000"/>
                </a:solidFill>
              </a:rPr>
              <a:t>slashes (/)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4D7AD0C9-CF0E-6046-BC02-35BD4AC8EC8E}"/>
              </a:ext>
            </a:extLst>
          </p:cNvPr>
          <p:cNvSpPr/>
          <p:nvPr/>
        </p:nvSpPr>
        <p:spPr>
          <a:xfrm>
            <a:off x="4887416" y="5901173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[&lt;HOSTNAME&gt;/]&lt;NAMESPACE&gt;/&lt;TYPE&gt;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7039DC26-F945-E44B-8F98-89E1779E59B6}"/>
              </a:ext>
            </a:extLst>
          </p:cNvPr>
          <p:cNvSpPr/>
          <p:nvPr/>
        </p:nvSpPr>
        <p:spPr>
          <a:xfrm>
            <a:off x="4887416" y="6435196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>
                <a:solidFill>
                  <a:schemeClr val="tx1"/>
                </a:solidFill>
              </a:rPr>
              <a:t>registry.terraform.io</a:t>
            </a:r>
            <a:r>
              <a:rPr lang="en-IN" dirty="0">
                <a:solidFill>
                  <a:schemeClr val="tx1"/>
                </a:solidFill>
              </a:rPr>
              <a:t>/</a:t>
            </a:r>
            <a:r>
              <a:rPr lang="en-IN" dirty="0" err="1">
                <a:solidFill>
                  <a:schemeClr val="tx1"/>
                </a:solidFill>
              </a:rPr>
              <a:t>hashicorp</a:t>
            </a:r>
            <a:r>
              <a:rPr lang="en-IN" dirty="0">
                <a:solidFill>
                  <a:schemeClr val="tx1"/>
                </a:solidFill>
              </a:rPr>
              <a:t>/</a:t>
            </a:r>
            <a:r>
              <a:rPr lang="en-IN" dirty="0" err="1">
                <a:solidFill>
                  <a:schemeClr val="tx1"/>
                </a:solidFill>
              </a:rPr>
              <a:t>aws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F0EFA661-3F57-7B42-B67F-0B5C970F3F2C}"/>
              </a:ext>
            </a:extLst>
          </p:cNvPr>
          <p:cNvSpPr/>
          <p:nvPr/>
        </p:nvSpPr>
        <p:spPr>
          <a:xfrm>
            <a:off x="4887416" y="6963881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Registry Name is </a:t>
            </a:r>
            <a:r>
              <a:rPr lang="en-IN" dirty="0">
                <a:solidFill>
                  <a:srgbClr val="FFC000"/>
                </a:solidFill>
              </a:rPr>
              <a:t>optional</a:t>
            </a:r>
            <a:r>
              <a:rPr lang="en-IN" dirty="0"/>
              <a:t> as default is going to be Terraform Public Registry 	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5C305006-9F7C-784E-944B-9FBF543A2BAF}"/>
              </a:ext>
            </a:extLst>
          </p:cNvPr>
          <p:cNvCxnSpPr>
            <a:stCxn id="9" idx="1"/>
            <a:endCxn id="6" idx="3"/>
          </p:cNvCxnSpPr>
          <p:nvPr/>
        </p:nvCxnSpPr>
        <p:spPr>
          <a:xfrm flipH="1">
            <a:off x="1370675" y="1221557"/>
            <a:ext cx="3516742" cy="114424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7A65822B-8535-2342-8CFE-1B8D590D0F97}"/>
              </a:ext>
            </a:extLst>
          </p:cNvPr>
          <p:cNvCxnSpPr>
            <a:stCxn id="17" idx="1"/>
            <a:endCxn id="7" idx="3"/>
          </p:cNvCxnSpPr>
          <p:nvPr/>
        </p:nvCxnSpPr>
        <p:spPr>
          <a:xfrm flipH="1" flipV="1">
            <a:off x="4394430" y="2733379"/>
            <a:ext cx="492986" cy="180658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xmlns="" id="{796F35DB-C763-9647-92EA-F25034715375}"/>
              </a:ext>
            </a:extLst>
          </p:cNvPr>
          <p:cNvCxnSpPr>
            <a:cxnSpLocks/>
            <a:stCxn id="9" idx="1"/>
            <a:endCxn id="15" idx="1"/>
          </p:cNvCxnSpPr>
          <p:nvPr/>
        </p:nvCxnSpPr>
        <p:spPr>
          <a:xfrm rot="10800000" flipV="1">
            <a:off x="1818409" y="1221557"/>
            <a:ext cx="3069008" cy="3717844"/>
          </a:xfrm>
          <a:prstGeom prst="bentConnector3">
            <a:avLst>
              <a:gd name="adj1" fmla="val 155527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77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312AC171-3750-9544-A94B-8FC1F95D83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9F459CFD-7ADA-DC42-9F33-BAD4C6D58E4E}"/>
              </a:ext>
            </a:extLst>
          </p:cNvPr>
          <p:cNvSpPr/>
          <p:nvPr/>
        </p:nvSpPr>
        <p:spPr>
          <a:xfrm>
            <a:off x="5420591" y="81718"/>
            <a:ext cx="4062846" cy="11014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Provider Registry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C6AF672-E48E-1D46-AF3E-A6713A4FFCA0}"/>
              </a:ext>
            </a:extLst>
          </p:cNvPr>
          <p:cNvSpPr/>
          <p:nvPr/>
        </p:nvSpPr>
        <p:spPr>
          <a:xfrm>
            <a:off x="292679" y="2176038"/>
            <a:ext cx="3366654" cy="5195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8138657-5B34-D64A-9AA9-DB3757F9EDAA}"/>
              </a:ext>
            </a:extLst>
          </p:cNvPr>
          <p:cNvSpPr/>
          <p:nvPr/>
        </p:nvSpPr>
        <p:spPr>
          <a:xfrm>
            <a:off x="10971066" y="2176038"/>
            <a:ext cx="3366654" cy="5195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D893CE0-0AAA-B347-911F-CD4816C40375}"/>
              </a:ext>
            </a:extLst>
          </p:cNvPr>
          <p:cNvSpPr/>
          <p:nvPr/>
        </p:nvSpPr>
        <p:spPr>
          <a:xfrm>
            <a:off x="292679" y="3001239"/>
            <a:ext cx="3366654" cy="5195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Badges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DFFED79-84F7-0644-9002-21E0B9F3C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974" y="2945957"/>
            <a:ext cx="1739900" cy="698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A0BB4358-4FF8-6A4A-AFCA-91D9F7D9C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974" y="3815758"/>
            <a:ext cx="1701800" cy="927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900C31AC-6D24-754E-B1B1-8785B7D8E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624" y="5085526"/>
            <a:ext cx="1714500" cy="787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88912419-FAD1-8A44-834E-F0293EB2D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5024" y="6161253"/>
            <a:ext cx="1701800" cy="10033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7719BA9E-B52F-2C42-8D72-A1B55A9F6B04}"/>
              </a:ext>
            </a:extLst>
          </p:cNvPr>
          <p:cNvSpPr/>
          <p:nvPr/>
        </p:nvSpPr>
        <p:spPr>
          <a:xfrm>
            <a:off x="292679" y="3870610"/>
            <a:ext cx="3366654" cy="5195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Documentation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8084D4B9-09C8-F146-9873-9AADAFBDA1AA}"/>
              </a:ext>
            </a:extLst>
          </p:cNvPr>
          <p:cNvSpPr/>
          <p:nvPr/>
        </p:nvSpPr>
        <p:spPr>
          <a:xfrm>
            <a:off x="7107381" y="3069631"/>
            <a:ext cx="7230339" cy="451153"/>
          </a:xfrm>
          <a:prstGeom prst="rect">
            <a:avLst/>
          </a:prstGeom>
          <a:solidFill>
            <a:srgbClr val="E4CF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These are owned and maintained by </a:t>
            </a:r>
            <a:r>
              <a:rPr lang="en-US" dirty="0" err="1"/>
              <a:t>HashiCorp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D7914530-A07A-0F42-A472-2706699B87BA}"/>
              </a:ext>
            </a:extLst>
          </p:cNvPr>
          <p:cNvSpPr/>
          <p:nvPr/>
        </p:nvSpPr>
        <p:spPr>
          <a:xfrm>
            <a:off x="7107381" y="3815759"/>
            <a:ext cx="7230339" cy="927100"/>
          </a:xfrm>
          <a:prstGeom prst="rect">
            <a:avLst/>
          </a:prstGeom>
          <a:solidFill>
            <a:srgbClr val="1A4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These are owned and maintained by third-party technology partners. </a:t>
            </a:r>
            <a:r>
              <a:rPr lang="en-IN" i="1" dirty="0" err="1"/>
              <a:t>HashiCorp</a:t>
            </a:r>
            <a:r>
              <a:rPr lang="en-IN" i="1" dirty="0"/>
              <a:t> has verified the authenticity of the Provider’s publisher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E86E7CD3-5482-C147-9F82-1ADD1E1519C1}"/>
              </a:ext>
            </a:extLst>
          </p:cNvPr>
          <p:cNvSpPr/>
          <p:nvPr/>
        </p:nvSpPr>
        <p:spPr>
          <a:xfrm>
            <a:off x="7107381" y="5007836"/>
            <a:ext cx="7230339" cy="9271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Community providers are published to the Terraform Registry by individual maintainers, groups of maintainers, or other members of the Terraform community.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23F643A5-5423-5541-9343-030484F8858B}"/>
              </a:ext>
            </a:extLst>
          </p:cNvPr>
          <p:cNvSpPr/>
          <p:nvPr/>
        </p:nvSpPr>
        <p:spPr>
          <a:xfrm>
            <a:off x="7107381" y="6313335"/>
            <a:ext cx="7230339" cy="74047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Archived Providers are Official or Verified Providers that are no longer maintained by </a:t>
            </a:r>
            <a:r>
              <a:rPr lang="en-IN" dirty="0" err="1"/>
              <a:t>HashiCorp</a:t>
            </a:r>
            <a:r>
              <a:rPr lang="en-IN" dirty="0"/>
              <a:t> or the community. 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AFBFB2D4-A85B-2E47-A417-E235183728CA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 flipH="1">
            <a:off x="1976006" y="1183154"/>
            <a:ext cx="5476008" cy="9928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B5013634-CE60-A946-8697-DF975BDE715A}"/>
              </a:ext>
            </a:extLst>
          </p:cNvPr>
          <p:cNvCxnSpPr>
            <a:stCxn id="5" idx="4"/>
            <a:endCxn id="10" idx="0"/>
          </p:cNvCxnSpPr>
          <p:nvPr/>
        </p:nvCxnSpPr>
        <p:spPr>
          <a:xfrm>
            <a:off x="7452014" y="1183154"/>
            <a:ext cx="5202379" cy="9928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1D70A99D-A584-A84D-B90A-373A0B084207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3659333" y="3261012"/>
            <a:ext cx="1186641" cy="3419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76A7974F-EF11-5147-8F57-6AAEB4D55B2F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3659333" y="3261012"/>
            <a:ext cx="1186641" cy="10182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0C555484-0444-4F49-BA96-FF0F58AB0559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>
            <a:off x="3659333" y="3261012"/>
            <a:ext cx="1180291" cy="221821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64AE1BE7-0704-E74C-BEDF-937DF5DB28FD}"/>
              </a:ext>
            </a:extLst>
          </p:cNvPr>
          <p:cNvCxnSpPr>
            <a:stCxn id="11" idx="3"/>
            <a:endCxn id="16" idx="1"/>
          </p:cNvCxnSpPr>
          <p:nvPr/>
        </p:nvCxnSpPr>
        <p:spPr>
          <a:xfrm>
            <a:off x="3659333" y="3261012"/>
            <a:ext cx="1205691" cy="340189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BA90F782-4F83-6F45-A3EB-7122917B0418}"/>
              </a:ext>
            </a:extLst>
          </p:cNvPr>
          <p:cNvSpPr/>
          <p:nvPr/>
        </p:nvSpPr>
        <p:spPr>
          <a:xfrm>
            <a:off x="5342660" y="2109035"/>
            <a:ext cx="4062846" cy="67226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registry.terraform.io</a:t>
            </a:r>
            <a:endParaRPr lang="en-US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EAE940A0-2C37-B948-A1B1-723AD1FAF28E}"/>
              </a:ext>
            </a:extLst>
          </p:cNvPr>
          <p:cNvCxnSpPr>
            <a:stCxn id="9" idx="3"/>
            <a:endCxn id="37" idx="2"/>
          </p:cNvCxnSpPr>
          <p:nvPr/>
        </p:nvCxnSpPr>
        <p:spPr>
          <a:xfrm>
            <a:off x="3659333" y="2435811"/>
            <a:ext cx="1683327" cy="935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E88B53BD-55C4-FF42-8762-A4E92C36082B}"/>
              </a:ext>
            </a:extLst>
          </p:cNvPr>
          <p:cNvCxnSpPr>
            <a:stCxn id="37" idx="6"/>
            <a:endCxn id="10" idx="1"/>
          </p:cNvCxnSpPr>
          <p:nvPr/>
        </p:nvCxnSpPr>
        <p:spPr>
          <a:xfrm flipV="1">
            <a:off x="9405506" y="2435811"/>
            <a:ext cx="1565560" cy="935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3">
            <a:extLst>
              <a:ext uri="{FF2B5EF4-FFF2-40B4-BE49-F238E27FC236}">
                <a16:creationId xmlns:a16="http://schemas.microsoft.com/office/drawing/2014/main" xmlns="" id="{EF1A5F6F-5F4B-114F-B46F-6CAB943DA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74" y="76629"/>
            <a:ext cx="5286317" cy="1188851"/>
          </a:xfrm>
        </p:spPr>
        <p:txBody>
          <a:bodyPr>
            <a:normAutofit/>
          </a:bodyPr>
          <a:lstStyle/>
          <a:p>
            <a:r>
              <a:rPr lang="en-US" dirty="0"/>
              <a:t>Terraform Registry</a:t>
            </a:r>
          </a:p>
        </p:txBody>
      </p:sp>
    </p:spTree>
    <p:extLst>
      <p:ext uri="{BB962C8B-B14F-4D97-AF65-F5344CB8AC3E}">
        <p14:creationId xmlns:p14="http://schemas.microsoft.com/office/powerpoint/2010/main" val="319166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3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Resources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Introduction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716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C5A3A74A-A06B-9D4B-940A-0AA074A0D9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DFD65C79-7671-814D-A232-105A3CB7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2EF3E9F-0C95-0048-8D0B-166326F5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19" y="1408545"/>
            <a:ext cx="9232900" cy="4851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CBBC29B-DB2E-4448-B170-693A30B7CC64}"/>
              </a:ext>
            </a:extLst>
          </p:cNvPr>
          <p:cNvSpPr/>
          <p:nvPr/>
        </p:nvSpPr>
        <p:spPr>
          <a:xfrm>
            <a:off x="348089" y="4523514"/>
            <a:ext cx="1963883" cy="5299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Type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2CED80-C7D6-FE4F-8734-12079E13F279}"/>
              </a:ext>
            </a:extLst>
          </p:cNvPr>
          <p:cNvSpPr/>
          <p:nvPr/>
        </p:nvSpPr>
        <p:spPr>
          <a:xfrm>
            <a:off x="12214512" y="3758043"/>
            <a:ext cx="1963884" cy="5299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Labels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805803E-2383-5049-A7B4-C4A332DB9F28}"/>
              </a:ext>
            </a:extLst>
          </p:cNvPr>
          <p:cNvSpPr/>
          <p:nvPr/>
        </p:nvSpPr>
        <p:spPr>
          <a:xfrm>
            <a:off x="7747576" y="6426362"/>
            <a:ext cx="1963884" cy="5299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B32EA88-6570-8648-8841-37259EABE226}"/>
              </a:ext>
            </a:extLst>
          </p:cNvPr>
          <p:cNvSpPr/>
          <p:nvPr/>
        </p:nvSpPr>
        <p:spPr>
          <a:xfrm>
            <a:off x="2836714" y="4569196"/>
            <a:ext cx="1641764" cy="4572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1CB03B02-A944-E247-89E6-6D43E616AF8E}"/>
              </a:ext>
            </a:extLst>
          </p:cNvPr>
          <p:cNvSpPr/>
          <p:nvPr/>
        </p:nvSpPr>
        <p:spPr>
          <a:xfrm>
            <a:off x="4585272" y="4597317"/>
            <a:ext cx="4485989" cy="4572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1E3AD7EF-5A9F-A349-BE29-2046EC84DCD1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2311972" y="4788483"/>
            <a:ext cx="524742" cy="931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A56B1656-B191-F741-B458-E6C29B6CB4E4}"/>
              </a:ext>
            </a:extLst>
          </p:cNvPr>
          <p:cNvSpPr/>
          <p:nvPr/>
        </p:nvSpPr>
        <p:spPr>
          <a:xfrm>
            <a:off x="3293918" y="5133109"/>
            <a:ext cx="7273637" cy="935182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E3208960-4FDA-8E4B-A94B-91ED21F255CA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8729518" y="6068291"/>
            <a:ext cx="0" cy="35807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547AE146-127B-8143-A92E-68CD9BFF29F4}"/>
              </a:ext>
            </a:extLst>
          </p:cNvPr>
          <p:cNvCxnSpPr>
            <a:stCxn id="10" idx="1"/>
          </p:cNvCxnSpPr>
          <p:nvPr/>
        </p:nvCxnSpPr>
        <p:spPr>
          <a:xfrm flipH="1">
            <a:off x="6930736" y="4023012"/>
            <a:ext cx="5283776" cy="54618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AAD3738B-2023-0C43-ADA2-6B9C6B72AA8B}"/>
              </a:ext>
            </a:extLst>
          </p:cNvPr>
          <p:cNvSpPr/>
          <p:nvPr/>
        </p:nvSpPr>
        <p:spPr>
          <a:xfrm>
            <a:off x="12214512" y="4569196"/>
            <a:ext cx="2249633" cy="28187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Based on Block Type block labels will be 1 or 2</a:t>
            </a:r>
          </a:p>
          <a:p>
            <a:r>
              <a:rPr lang="en-US" b="1" dirty="0"/>
              <a:t>Example: </a:t>
            </a:r>
            <a:r>
              <a:rPr lang="en-US" dirty="0"/>
              <a:t>Resource – 2 labels</a:t>
            </a:r>
          </a:p>
          <a:p>
            <a:r>
              <a:rPr lang="en-US" dirty="0"/>
              <a:t>Variables – 1 label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F315B4F7-6163-C349-89ED-F2C246E4E792}"/>
              </a:ext>
            </a:extLst>
          </p:cNvPr>
          <p:cNvSpPr/>
          <p:nvPr/>
        </p:nvSpPr>
        <p:spPr>
          <a:xfrm>
            <a:off x="348088" y="5204532"/>
            <a:ext cx="1963883" cy="106119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Level &amp; Block inside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DE66D795-6D4C-F541-8D30-37DECE0837B6}"/>
              </a:ext>
            </a:extLst>
          </p:cNvPr>
          <p:cNvSpPr/>
          <p:nvPr/>
        </p:nvSpPr>
        <p:spPr>
          <a:xfrm>
            <a:off x="327298" y="6346824"/>
            <a:ext cx="4610462" cy="5611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Top Level Blocks: </a:t>
            </a:r>
            <a:r>
              <a:rPr lang="en-US" dirty="0"/>
              <a:t>resource, provider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928F12F5-F84C-8842-89C2-24028F2D1E9C}"/>
              </a:ext>
            </a:extLst>
          </p:cNvPr>
          <p:cNvSpPr/>
          <p:nvPr/>
        </p:nvSpPr>
        <p:spPr>
          <a:xfrm>
            <a:off x="327298" y="6984566"/>
            <a:ext cx="4610462" cy="5611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Block Inside Block: </a:t>
            </a:r>
            <a:r>
              <a:rPr lang="en-US" dirty="0"/>
              <a:t>provisioners, resource specific blocks like tags </a:t>
            </a:r>
          </a:p>
        </p:txBody>
      </p:sp>
    </p:spTree>
    <p:extLst>
      <p:ext uri="{BB962C8B-B14F-4D97-AF65-F5344CB8AC3E}">
        <p14:creationId xmlns:p14="http://schemas.microsoft.com/office/powerpoint/2010/main" val="359179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C3F6A657-B93B-6B4E-856F-CBC4CA6C84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60E1AAE1-4105-7D41-833A-AA63DFEA8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68" y="-41564"/>
            <a:ext cx="4636424" cy="1188851"/>
          </a:xfrm>
        </p:spPr>
        <p:txBody>
          <a:bodyPr/>
          <a:lstStyle/>
          <a:p>
            <a:r>
              <a:rPr lang="en-US" dirty="0"/>
              <a:t>Resource Syntax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627E4392-ED3D-1F49-BF29-7198BB684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322119"/>
            <a:ext cx="7174220" cy="714803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6E8A6500-7D80-F240-BAE1-20732A11A911}"/>
              </a:ext>
            </a:extLst>
          </p:cNvPr>
          <p:cNvSpPr/>
          <p:nvPr/>
        </p:nvSpPr>
        <p:spPr>
          <a:xfrm>
            <a:off x="140979" y="1076854"/>
            <a:ext cx="6369627" cy="9776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Resource Type:  </a:t>
            </a:r>
            <a:r>
              <a:rPr lang="en-US" dirty="0"/>
              <a:t>It </a:t>
            </a:r>
            <a:r>
              <a:rPr lang="en-IN" dirty="0"/>
              <a:t>determines the kind of </a:t>
            </a:r>
            <a:r>
              <a:rPr lang="en-IN" dirty="0">
                <a:solidFill>
                  <a:srgbClr val="FFFF00"/>
                </a:solidFill>
              </a:rPr>
              <a:t>infrastructure object</a:t>
            </a:r>
            <a:r>
              <a:rPr lang="en-IN" dirty="0"/>
              <a:t> it manages and what arguments and other attributes the resource supports.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E3FAF8D0-C3CC-5442-B18C-05AAE353B5EF}"/>
              </a:ext>
            </a:extLst>
          </p:cNvPr>
          <p:cNvSpPr/>
          <p:nvPr/>
        </p:nvSpPr>
        <p:spPr>
          <a:xfrm>
            <a:off x="150668" y="2429347"/>
            <a:ext cx="6369627" cy="229851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Resource Local Name: </a:t>
            </a:r>
            <a:r>
              <a:rPr lang="en-US" dirty="0"/>
              <a:t>It </a:t>
            </a:r>
            <a:r>
              <a:rPr lang="en-IN" dirty="0"/>
              <a:t>is used to refer to this resource from elsewhere in the same Terraform module, but has </a:t>
            </a:r>
            <a:r>
              <a:rPr lang="en-IN" dirty="0">
                <a:solidFill>
                  <a:srgbClr val="FFFF00"/>
                </a:solidFill>
              </a:rPr>
              <a:t>no significance </a:t>
            </a:r>
            <a:r>
              <a:rPr lang="en-IN" dirty="0"/>
              <a:t>outside that module's scope. </a:t>
            </a:r>
          </a:p>
          <a:p>
            <a:r>
              <a:rPr lang="en-IN" dirty="0"/>
              <a:t>The resource type and name together serve as an identifier for a given resource and so must be </a:t>
            </a:r>
            <a:r>
              <a:rPr lang="en-IN" dirty="0">
                <a:solidFill>
                  <a:srgbClr val="FFFF00"/>
                </a:solidFill>
              </a:rPr>
              <a:t>unique </a:t>
            </a:r>
            <a:r>
              <a:rPr lang="en-IN" dirty="0"/>
              <a:t>within a module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6E95DA36-1822-8142-9CE6-18F0AE1B0CD2}"/>
              </a:ext>
            </a:extLst>
          </p:cNvPr>
          <p:cNvSpPr/>
          <p:nvPr/>
        </p:nvSpPr>
        <p:spPr>
          <a:xfrm>
            <a:off x="140979" y="5102753"/>
            <a:ext cx="6369627" cy="89104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Meta-Arguments: </a:t>
            </a:r>
            <a:r>
              <a:rPr lang="en-US" dirty="0"/>
              <a:t>Can be used with any resource to change the behavior of resources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5E03EABD-6B6E-1544-843C-B0CE605CDF26}"/>
              </a:ext>
            </a:extLst>
          </p:cNvPr>
          <p:cNvSpPr/>
          <p:nvPr/>
        </p:nvSpPr>
        <p:spPr>
          <a:xfrm>
            <a:off x="150668" y="6271652"/>
            <a:ext cx="6369627" cy="119850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Resource Arguments: </a:t>
            </a:r>
            <a:r>
              <a:rPr lang="en-US" dirty="0"/>
              <a:t>Will be specific to resource type. Argument Values can make use of </a:t>
            </a:r>
            <a:r>
              <a:rPr lang="en-US" dirty="0">
                <a:solidFill>
                  <a:srgbClr val="FFFF00"/>
                </a:solidFill>
              </a:rPr>
              <a:t>Expressions</a:t>
            </a:r>
            <a:r>
              <a:rPr lang="en-US" dirty="0"/>
              <a:t> or other Terraform </a:t>
            </a:r>
            <a:r>
              <a:rPr lang="en-US" dirty="0">
                <a:solidFill>
                  <a:srgbClr val="FFFF00"/>
                </a:solidFill>
              </a:rPr>
              <a:t>Dynamic</a:t>
            </a:r>
            <a:r>
              <a:rPr lang="en-US" dirty="0"/>
              <a:t> Language Features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53B2ED7-BC28-5B4E-AA2F-7597950B3C78}"/>
              </a:ext>
            </a:extLst>
          </p:cNvPr>
          <p:cNvSpPr/>
          <p:nvPr/>
        </p:nvSpPr>
        <p:spPr>
          <a:xfrm>
            <a:off x="9185564" y="4114800"/>
            <a:ext cx="1828800" cy="4468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5B9F4B00-B3B7-4345-A32B-E68D68947946}"/>
              </a:ext>
            </a:extLst>
          </p:cNvPr>
          <p:cNvSpPr/>
          <p:nvPr/>
        </p:nvSpPr>
        <p:spPr>
          <a:xfrm>
            <a:off x="11076710" y="4114799"/>
            <a:ext cx="2961408" cy="4468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98527FCE-2447-4B47-8C19-9D4EE960E021}"/>
              </a:ext>
            </a:extLst>
          </p:cNvPr>
          <p:cNvSpPr/>
          <p:nvPr/>
        </p:nvSpPr>
        <p:spPr>
          <a:xfrm>
            <a:off x="7852064" y="4621306"/>
            <a:ext cx="4949535" cy="4468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6FD8A085-70F2-4F45-8EB3-38D4BFF1E108}"/>
              </a:ext>
            </a:extLst>
          </p:cNvPr>
          <p:cNvSpPr/>
          <p:nvPr/>
        </p:nvSpPr>
        <p:spPr>
          <a:xfrm>
            <a:off x="7852064" y="5127812"/>
            <a:ext cx="5053445" cy="185487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EE2FF0D4-AFA6-9A4D-82BE-769E3EEAAE88}"/>
              </a:ext>
            </a:extLst>
          </p:cNvPr>
          <p:cNvCxnSpPr>
            <a:stCxn id="19" idx="3"/>
            <a:endCxn id="23" idx="1"/>
          </p:cNvCxnSpPr>
          <p:nvPr/>
        </p:nvCxnSpPr>
        <p:spPr>
          <a:xfrm flipV="1">
            <a:off x="6520295" y="6055252"/>
            <a:ext cx="1331769" cy="815652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1EA8A061-97AB-B949-84A7-65AA8F31045E}"/>
              </a:ext>
            </a:extLst>
          </p:cNvPr>
          <p:cNvCxnSpPr>
            <a:cxnSpLocks/>
            <a:stCxn id="17" idx="3"/>
            <a:endCxn id="22" idx="1"/>
          </p:cNvCxnSpPr>
          <p:nvPr/>
        </p:nvCxnSpPr>
        <p:spPr>
          <a:xfrm flipV="1">
            <a:off x="6510606" y="4844711"/>
            <a:ext cx="1341458" cy="70356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xmlns="" id="{0DB1BE6D-78E6-AC43-80E6-88FA78A9EC45}"/>
              </a:ext>
            </a:extLst>
          </p:cNvPr>
          <p:cNvCxnSpPr>
            <a:stCxn id="16" idx="3"/>
            <a:endCxn id="21" idx="0"/>
          </p:cNvCxnSpPr>
          <p:nvPr/>
        </p:nvCxnSpPr>
        <p:spPr>
          <a:xfrm>
            <a:off x="6520295" y="3578606"/>
            <a:ext cx="6037119" cy="536193"/>
          </a:xfrm>
          <a:prstGeom prst="bentConnector2">
            <a:avLst/>
          </a:prstGeom>
          <a:ln w="508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xmlns="" id="{49BC3A76-FB78-DF4C-92FA-F46E897AD30E}"/>
              </a:ext>
            </a:extLst>
          </p:cNvPr>
          <p:cNvCxnSpPr>
            <a:stCxn id="15" idx="3"/>
            <a:endCxn id="20" idx="0"/>
          </p:cNvCxnSpPr>
          <p:nvPr/>
        </p:nvCxnSpPr>
        <p:spPr>
          <a:xfrm>
            <a:off x="6510606" y="1565656"/>
            <a:ext cx="3589358" cy="2549144"/>
          </a:xfrm>
          <a:prstGeom prst="bentConnector2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36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99C8F87-32D7-A747-94B2-97951259BD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6B2F8743-92D5-0F4A-BC1A-FC8AB163B864}"/>
              </a:ext>
            </a:extLst>
          </p:cNvPr>
          <p:cNvSpPr/>
          <p:nvPr/>
        </p:nvSpPr>
        <p:spPr>
          <a:xfrm>
            <a:off x="180870" y="1547446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count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11B025A8-7C28-3242-8F39-01E43B49F368}"/>
              </a:ext>
            </a:extLst>
          </p:cNvPr>
          <p:cNvSpPr/>
          <p:nvPr/>
        </p:nvSpPr>
        <p:spPr>
          <a:xfrm>
            <a:off x="180869" y="2355289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Variables: Lists &amp; Maps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18D0DCAA-6BA9-B545-9A15-01A63CFBFB40}"/>
              </a:ext>
            </a:extLst>
          </p:cNvPr>
          <p:cNvSpPr/>
          <p:nvPr/>
        </p:nvSpPr>
        <p:spPr>
          <a:xfrm>
            <a:off x="180869" y="3163132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Lists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8AA9FB6C-7C5E-5E40-BAA8-6F01F18E7B19}"/>
              </a:ext>
            </a:extLst>
          </p:cNvPr>
          <p:cNvSpPr/>
          <p:nvPr/>
        </p:nvSpPr>
        <p:spPr>
          <a:xfrm>
            <a:off x="180869" y="397097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Maps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946E5BBE-A091-9040-A284-F3278DFC6DC7}"/>
              </a:ext>
            </a:extLst>
          </p:cNvPr>
          <p:cNvSpPr/>
          <p:nvPr/>
        </p:nvSpPr>
        <p:spPr>
          <a:xfrm>
            <a:off x="180869" y="478301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Loops with Advanced Maps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C440FF40-6232-6D40-8878-4395476857C7}"/>
              </a:ext>
            </a:extLst>
          </p:cNvPr>
          <p:cNvSpPr/>
          <p:nvPr/>
        </p:nvSpPr>
        <p:spPr>
          <a:xfrm>
            <a:off x="180869" y="557672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Legacy Splat Operator (.*.)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36E3AF66-1357-DC4F-8FFC-2E454334E2E9}"/>
              </a:ext>
            </a:extLst>
          </p:cNvPr>
          <p:cNvSpPr/>
          <p:nvPr/>
        </p:nvSpPr>
        <p:spPr>
          <a:xfrm>
            <a:off x="180869" y="637043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Latest Splat Operator [*]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CDDFBA66-79D6-A749-85A0-9AF4F4DF0747}"/>
              </a:ext>
            </a:extLst>
          </p:cNvPr>
          <p:cNvSpPr/>
          <p:nvPr/>
        </p:nvSpPr>
        <p:spPr>
          <a:xfrm>
            <a:off x="5161502" y="1547446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</a:t>
            </a:r>
            <a:r>
              <a:rPr lang="en-US" dirty="0" err="1"/>
              <a:t>for_each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7976A50A-3105-BC44-ABF9-E3788B3120DD}"/>
              </a:ext>
            </a:extLst>
          </p:cNvPr>
          <p:cNvSpPr/>
          <p:nvPr/>
        </p:nvSpPr>
        <p:spPr>
          <a:xfrm>
            <a:off x="5161501" y="2355289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</a:t>
            </a:r>
            <a:r>
              <a:rPr lang="en-US" dirty="0" err="1"/>
              <a:t>toset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6245B22F-1F8E-1A4B-A3ED-E085E843624B}"/>
              </a:ext>
            </a:extLst>
          </p:cNvPr>
          <p:cNvSpPr/>
          <p:nvPr/>
        </p:nvSpPr>
        <p:spPr>
          <a:xfrm>
            <a:off x="5161501" y="3163132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</a:t>
            </a:r>
            <a:r>
              <a:rPr lang="en-US" dirty="0" err="1"/>
              <a:t>tomap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6F73915B-1656-2C4B-868D-96D764074D46}"/>
              </a:ext>
            </a:extLst>
          </p:cNvPr>
          <p:cNvSpPr/>
          <p:nvPr/>
        </p:nvSpPr>
        <p:spPr>
          <a:xfrm>
            <a:off x="5161501" y="3970975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 </a:t>
            </a:r>
            <a:r>
              <a:rPr lang="en-IN" dirty="0" err="1"/>
              <a:t>aws_availability_zones</a:t>
            </a:r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71E6491E-9CED-3F43-AEEC-92976D30A911}"/>
              </a:ext>
            </a:extLst>
          </p:cNvPr>
          <p:cNvSpPr/>
          <p:nvPr/>
        </p:nvSpPr>
        <p:spPr>
          <a:xfrm>
            <a:off x="10142136" y="1547446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</a:t>
            </a:r>
          </a:p>
          <a:p>
            <a:pPr algn="ctr"/>
            <a:r>
              <a:rPr lang="en-IN" dirty="0"/>
              <a:t>aws_ec2_instance_type_offerings</a:t>
            </a:r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C3D2F00C-0179-4749-B847-A1B2A820CA59}"/>
              </a:ext>
            </a:extLst>
          </p:cNvPr>
          <p:cNvSpPr/>
          <p:nvPr/>
        </p:nvSpPr>
        <p:spPr>
          <a:xfrm>
            <a:off x="10142135" y="2355289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</a:t>
            </a:r>
          </a:p>
          <a:p>
            <a:pPr algn="ctr"/>
            <a:r>
              <a:rPr lang="en-IN" dirty="0" err="1"/>
              <a:t>aws_availability_zones</a:t>
            </a:r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25C3F8D2-6CA0-C549-80E8-EB66C77761DC}"/>
              </a:ext>
            </a:extLst>
          </p:cNvPr>
          <p:cNvSpPr/>
          <p:nvPr/>
        </p:nvSpPr>
        <p:spPr>
          <a:xfrm>
            <a:off x="10142135" y="3163132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Maps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xmlns="" id="{3B51013E-1644-744F-8E09-6D49308E68B2}"/>
              </a:ext>
            </a:extLst>
          </p:cNvPr>
          <p:cNvSpPr/>
          <p:nvPr/>
        </p:nvSpPr>
        <p:spPr>
          <a:xfrm>
            <a:off x="10142135" y="3970975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if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6F9B901C-C919-5D45-8A61-5770E7F71753}"/>
              </a:ext>
            </a:extLst>
          </p:cNvPr>
          <p:cNvSpPr/>
          <p:nvPr/>
        </p:nvSpPr>
        <p:spPr>
          <a:xfrm>
            <a:off x="10142135" y="4783015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keys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8275A713-0C01-AB4C-A03A-ABF71FCD9B79}"/>
              </a:ext>
            </a:extLst>
          </p:cNvPr>
          <p:cNvSpPr/>
          <p:nvPr/>
        </p:nvSpPr>
        <p:spPr>
          <a:xfrm>
            <a:off x="271305" y="316026"/>
            <a:ext cx="3717890" cy="9113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2900A184-D571-724C-8F55-34FD2E0814EE}"/>
              </a:ext>
            </a:extLst>
          </p:cNvPr>
          <p:cNvSpPr/>
          <p:nvPr/>
        </p:nvSpPr>
        <p:spPr>
          <a:xfrm>
            <a:off x="5161501" y="316025"/>
            <a:ext cx="3717890" cy="91130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C7C48D88-FBE2-4E4A-BFC8-0AFEE8AB4FAD}"/>
              </a:ext>
            </a:extLst>
          </p:cNvPr>
          <p:cNvSpPr/>
          <p:nvPr/>
        </p:nvSpPr>
        <p:spPr>
          <a:xfrm>
            <a:off x="10396693" y="316024"/>
            <a:ext cx="3717890" cy="91130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Section-3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E6B1D563-9FC1-C74B-8BA8-332AA8CE690F}"/>
              </a:ext>
            </a:extLst>
          </p:cNvPr>
          <p:cNvSpPr/>
          <p:nvPr/>
        </p:nvSpPr>
        <p:spPr>
          <a:xfrm>
            <a:off x="5362468" y="4971892"/>
            <a:ext cx="3717890" cy="91130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Section-4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77483A8F-4D8E-584A-81C9-743131A22F9C}"/>
              </a:ext>
            </a:extLst>
          </p:cNvPr>
          <p:cNvSpPr/>
          <p:nvPr/>
        </p:nvSpPr>
        <p:spPr>
          <a:xfrm>
            <a:off x="5261984" y="6063960"/>
            <a:ext cx="3918857" cy="612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Fix issues in Section-2 with section-3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xmlns="" id="{8A709876-1EFE-0040-AE00-A57A072017A1}"/>
              </a:ext>
            </a:extLst>
          </p:cNvPr>
          <p:cNvSpPr/>
          <p:nvPr/>
        </p:nvSpPr>
        <p:spPr>
          <a:xfrm>
            <a:off x="5261984" y="6871803"/>
            <a:ext cx="3918857" cy="612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Final Output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146AC31E-C208-0745-9F2F-63114E689C62}"/>
              </a:ext>
            </a:extLst>
          </p:cNvPr>
          <p:cNvSpPr/>
          <p:nvPr/>
        </p:nvSpPr>
        <p:spPr>
          <a:xfrm>
            <a:off x="10872296" y="6018087"/>
            <a:ext cx="2766683" cy="160155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Utility Project with</a:t>
            </a:r>
          </a:p>
          <a:p>
            <a:pPr algn="ctr"/>
            <a:r>
              <a:rPr lang="en-US" dirty="0" err="1"/>
              <a:t>Datasources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8656A43F-C85A-1843-9240-12D1058F0D90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12255638" y="5486344"/>
            <a:ext cx="0" cy="531743"/>
          </a:xfrm>
          <a:prstGeom prst="straightConnector1">
            <a:avLst/>
          </a:prstGeom>
          <a:ln w="793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4288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State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8648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027E725E-F7BE-814A-887C-E6C9A5AB6F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89DA34EF-2FBD-574A-9FFC-E4D71B83C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52375"/>
            <a:ext cx="12618720" cy="1188851"/>
          </a:xfrm>
        </p:spPr>
        <p:txBody>
          <a:bodyPr/>
          <a:lstStyle/>
          <a:p>
            <a:r>
              <a:rPr lang="en-US" dirty="0"/>
              <a:t>Resource Behavior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A991547-9BB9-4340-8FA3-7E71B459E7E2}"/>
              </a:ext>
            </a:extLst>
          </p:cNvPr>
          <p:cNvSpPr/>
          <p:nvPr/>
        </p:nvSpPr>
        <p:spPr>
          <a:xfrm>
            <a:off x="446809" y="3222907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Resource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95F6136-C68A-7A4D-8D66-3CC159E84EBE}"/>
              </a:ext>
            </a:extLst>
          </p:cNvPr>
          <p:cNvSpPr/>
          <p:nvPr/>
        </p:nvSpPr>
        <p:spPr>
          <a:xfrm>
            <a:off x="4464628" y="1510146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Resource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1E59BEA-4582-974A-AB01-85EC50F5C926}"/>
              </a:ext>
            </a:extLst>
          </p:cNvPr>
          <p:cNvSpPr/>
          <p:nvPr/>
        </p:nvSpPr>
        <p:spPr>
          <a:xfrm>
            <a:off x="4464628" y="2649683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Destroy Resource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6CCBEF8-1890-BF40-817F-901A0237BFB3}"/>
              </a:ext>
            </a:extLst>
          </p:cNvPr>
          <p:cNvSpPr/>
          <p:nvPr/>
        </p:nvSpPr>
        <p:spPr>
          <a:xfrm>
            <a:off x="4464628" y="3875808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in-place Resources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B158C97-5827-7D48-813E-1DF1AE55D38C}"/>
              </a:ext>
            </a:extLst>
          </p:cNvPr>
          <p:cNvSpPr/>
          <p:nvPr/>
        </p:nvSpPr>
        <p:spPr>
          <a:xfrm>
            <a:off x="4464628" y="5075948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Destroy and re-create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3356D74-EC3A-1A4E-881D-8036E600B3B8}"/>
              </a:ext>
            </a:extLst>
          </p:cNvPr>
          <p:cNvSpPr/>
          <p:nvPr/>
        </p:nvSpPr>
        <p:spPr>
          <a:xfrm>
            <a:off x="7453746" y="1510145"/>
            <a:ext cx="6875318" cy="9196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 resources that exist in the configuration but are </a:t>
            </a:r>
            <a:r>
              <a:rPr lang="en-US" dirty="0">
                <a:solidFill>
                  <a:srgbClr val="FFFF00"/>
                </a:solidFill>
              </a:rPr>
              <a:t>not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associated</a:t>
            </a:r>
            <a:r>
              <a:rPr lang="en-US" dirty="0"/>
              <a:t> with a real infrastructure object in the state.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0ABFC13-FE28-5F45-B305-1E769755F5DB}"/>
              </a:ext>
            </a:extLst>
          </p:cNvPr>
          <p:cNvSpPr/>
          <p:nvPr/>
        </p:nvSpPr>
        <p:spPr>
          <a:xfrm>
            <a:off x="7453746" y="2649682"/>
            <a:ext cx="6875318" cy="9196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Destroy resources that </a:t>
            </a:r>
            <a:r>
              <a:rPr lang="en-US" dirty="0">
                <a:solidFill>
                  <a:srgbClr val="FFFF00"/>
                </a:solidFill>
              </a:rPr>
              <a:t>exist in the state </a:t>
            </a:r>
            <a:r>
              <a:rPr lang="en-US" dirty="0"/>
              <a:t>but no longer exist in the configuration.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226E804-76D5-D344-9A79-12F327FBA335}"/>
              </a:ext>
            </a:extLst>
          </p:cNvPr>
          <p:cNvSpPr/>
          <p:nvPr/>
        </p:nvSpPr>
        <p:spPr>
          <a:xfrm>
            <a:off x="7453746" y="3875808"/>
            <a:ext cx="6875318" cy="9196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Update </a:t>
            </a:r>
            <a:r>
              <a:rPr lang="en-US" dirty="0">
                <a:solidFill>
                  <a:srgbClr val="FFFF00"/>
                </a:solidFill>
              </a:rPr>
              <a:t>in-place resources </a:t>
            </a:r>
            <a:r>
              <a:rPr lang="en-US" dirty="0"/>
              <a:t>whose arguments have changed.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7F1FCE0-489E-C841-98F7-D11E8DA6F50C}"/>
              </a:ext>
            </a:extLst>
          </p:cNvPr>
          <p:cNvSpPr/>
          <p:nvPr/>
        </p:nvSpPr>
        <p:spPr>
          <a:xfrm>
            <a:off x="7453746" y="5075948"/>
            <a:ext cx="6875318" cy="9196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Destroy and re-create resources whose arguments have changed but which </a:t>
            </a:r>
            <a:r>
              <a:rPr lang="en-US" dirty="0">
                <a:solidFill>
                  <a:srgbClr val="FFFF00"/>
                </a:solidFill>
              </a:rPr>
              <a:t>cannot be updated in-place </a:t>
            </a:r>
            <a:r>
              <a:rPr lang="en-US" dirty="0"/>
              <a:t>due to remote API limitations.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652A81C4-4034-624E-B593-84BD8DFE4898}"/>
              </a:ext>
            </a:extLst>
          </p:cNvPr>
          <p:cNvSpPr/>
          <p:nvPr/>
        </p:nvSpPr>
        <p:spPr>
          <a:xfrm>
            <a:off x="446809" y="6463145"/>
            <a:ext cx="14006947" cy="6442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A79235DA-E0C2-1346-9237-E88EA500BB0B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951018" y="1969950"/>
            <a:ext cx="1513610" cy="1712761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FBC897F4-1C6B-594F-A410-208177BD6021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2951018" y="3109487"/>
            <a:ext cx="1513610" cy="573224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FBAC11ED-30D3-0641-B509-AADB4DF4FAE5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2951018" y="3682711"/>
            <a:ext cx="1513610" cy="652901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4B37456F-8F01-5248-82DD-2E5DA63C546D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2951018" y="3682711"/>
            <a:ext cx="1513610" cy="1853041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9513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9A4CB90-4F8F-5544-B8B3-D4F3BAC16F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186DEB00-85CD-C644-990C-416C4E227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9227" y="110581"/>
            <a:ext cx="3674083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</a:t>
            </a:r>
            <a:br>
              <a:rPr lang="en-US" dirty="0"/>
            </a:br>
            <a:r>
              <a:rPr lang="en-US" dirty="0"/>
              <a:t>State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xmlns="" id="{EFAAE18A-7F88-3048-BFE5-BB921DD106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808660" y="0"/>
            <a:ext cx="1288473" cy="1288473"/>
          </a:xfrm>
          <a:prstGeom prst="rect">
            <a:avLst/>
          </a:prstGeom>
        </p:spPr>
      </p:pic>
      <p:pic>
        <p:nvPicPr>
          <p:cNvPr id="10" name="Graphic 9" descr="Monitor with solid fill">
            <a:extLst>
              <a:ext uri="{FF2B5EF4-FFF2-40B4-BE49-F238E27FC236}">
                <a16:creationId xmlns:a16="http://schemas.microsoft.com/office/drawing/2014/main" xmlns="" id="{41D01EAF-39B7-0D49-AF52-89A8D68E8C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821130" y="1636556"/>
            <a:ext cx="1288473" cy="1288473"/>
          </a:xfrm>
          <a:prstGeom prst="rect">
            <a:avLst/>
          </a:prstGeom>
        </p:spPr>
      </p:pic>
      <p:pic>
        <p:nvPicPr>
          <p:cNvPr id="12" name="Graphic 11" descr="Cmd Terminal outline">
            <a:extLst>
              <a:ext uri="{FF2B5EF4-FFF2-40B4-BE49-F238E27FC236}">
                <a16:creationId xmlns:a16="http://schemas.microsoft.com/office/drawing/2014/main" xmlns="" id="{6CFBC4DC-4989-714E-80E8-E85A673281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821130" y="3067050"/>
            <a:ext cx="1288473" cy="1288473"/>
          </a:xfrm>
          <a:prstGeom prst="rect">
            <a:avLst/>
          </a:prstGeom>
        </p:spPr>
      </p:pic>
      <p:pic>
        <p:nvPicPr>
          <p:cNvPr id="14" name="Graphic 13" descr="Syncing cloud outline">
            <a:extLst>
              <a:ext uri="{FF2B5EF4-FFF2-40B4-BE49-F238E27FC236}">
                <a16:creationId xmlns:a16="http://schemas.microsoft.com/office/drawing/2014/main" xmlns="" id="{B009194F-1CF0-D341-BD9B-608869E9414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2821129" y="4428248"/>
            <a:ext cx="1288473" cy="12884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C91C242E-DC83-CB4B-B948-ED104947029A}"/>
              </a:ext>
            </a:extLst>
          </p:cNvPr>
          <p:cNvSpPr/>
          <p:nvPr/>
        </p:nvSpPr>
        <p:spPr>
          <a:xfrm>
            <a:off x="8655627" y="3337979"/>
            <a:ext cx="4977246" cy="253105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1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xmlns="" id="{5DB1B738-0E2F-614A-8B34-1BC8E4EEE8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662157" y="3337978"/>
            <a:ext cx="269114" cy="26911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9C983BA5-0D6B-2B46-A95A-79FD30394191}"/>
              </a:ext>
            </a:extLst>
          </p:cNvPr>
          <p:cNvSpPr/>
          <p:nvPr/>
        </p:nvSpPr>
        <p:spPr>
          <a:xfrm>
            <a:off x="10097776" y="3539275"/>
            <a:ext cx="3216551" cy="226840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61A443D5-4A75-F142-A0E3-5E42E498CD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0097777" y="3539275"/>
            <a:ext cx="330200" cy="3302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5EF71F43-AA4E-8E45-A90F-6A782AF17219}"/>
              </a:ext>
            </a:extLst>
          </p:cNvPr>
          <p:cNvSpPr/>
          <p:nvPr/>
        </p:nvSpPr>
        <p:spPr>
          <a:xfrm>
            <a:off x="10450191" y="3964672"/>
            <a:ext cx="2574815" cy="157992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DC42A3E3-AEBD-F745-BFEB-6963C6EAE4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0450192" y="3962313"/>
            <a:ext cx="225428" cy="23531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xmlns="" id="{6D1E8B7A-F9B3-ED47-BEE4-29DEF817E2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1390373" y="4380409"/>
            <a:ext cx="818507" cy="8185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3FDC6308-2E0A-E144-88EB-9123635A7937}"/>
              </a:ext>
            </a:extLst>
          </p:cNvPr>
          <p:cNvSpPr txBox="1"/>
          <p:nvPr/>
        </p:nvSpPr>
        <p:spPr>
          <a:xfrm>
            <a:off x="11144250" y="5169467"/>
            <a:ext cx="148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EC2 Instance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334CD7FB-D322-8949-A76A-F480055F0A34}"/>
              </a:ext>
            </a:extLst>
          </p:cNvPr>
          <p:cNvSpPr/>
          <p:nvPr/>
        </p:nvSpPr>
        <p:spPr>
          <a:xfrm>
            <a:off x="8924741" y="4717174"/>
            <a:ext cx="873886" cy="646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</a:t>
            </a:r>
          </a:p>
          <a:p>
            <a:pPr algn="ctr"/>
            <a:r>
              <a:rPr lang="en-US" dirty="0"/>
              <a:t>APIs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EF5D8BDD-FF2C-B54E-9293-DD569227BA6F}"/>
              </a:ext>
            </a:extLst>
          </p:cNvPr>
          <p:cNvSpPr txBox="1"/>
          <p:nvPr/>
        </p:nvSpPr>
        <p:spPr>
          <a:xfrm>
            <a:off x="3645974" y="1019258"/>
            <a:ext cx="13789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</a:t>
            </a:r>
          </a:p>
          <a:p>
            <a:r>
              <a:rPr lang="en-US" dirty="0"/>
              <a:t>Admin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62064394-2513-C048-AB7A-2E15AD6C8529}"/>
              </a:ext>
            </a:extLst>
          </p:cNvPr>
          <p:cNvSpPr txBox="1"/>
          <p:nvPr/>
        </p:nvSpPr>
        <p:spPr>
          <a:xfrm>
            <a:off x="592282" y="1998680"/>
            <a:ext cx="17715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Desktop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7AAB127-F0CD-B449-AF75-3345FF879342}"/>
              </a:ext>
            </a:extLst>
          </p:cNvPr>
          <p:cNvSpPr txBox="1"/>
          <p:nvPr/>
        </p:nvSpPr>
        <p:spPr>
          <a:xfrm>
            <a:off x="592281" y="3489231"/>
            <a:ext cx="17188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CLI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E4FE02D-BD1C-7948-8E07-03120186C2A6}"/>
              </a:ext>
            </a:extLst>
          </p:cNvPr>
          <p:cNvSpPr txBox="1"/>
          <p:nvPr/>
        </p:nvSpPr>
        <p:spPr>
          <a:xfrm>
            <a:off x="592281" y="4775632"/>
            <a:ext cx="19116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 AWS</a:t>
            </a:r>
          </a:p>
          <a:p>
            <a:pPr algn="ctr"/>
            <a:r>
              <a:rPr lang="en-US" dirty="0"/>
              <a:t>Provider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AF44D15C-D896-DB42-BE67-53343B704566}"/>
              </a:ext>
            </a:extLst>
          </p:cNvPr>
          <p:cNvCxnSpPr>
            <a:cxnSpLocks/>
          </p:cNvCxnSpPr>
          <p:nvPr/>
        </p:nvCxnSpPr>
        <p:spPr>
          <a:xfrm flipH="1">
            <a:off x="3452897" y="1154692"/>
            <a:ext cx="12468" cy="603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E223AE83-8004-844E-B065-832F7F0BA617}"/>
              </a:ext>
            </a:extLst>
          </p:cNvPr>
          <p:cNvCxnSpPr>
            <a:cxnSpLocks/>
          </p:cNvCxnSpPr>
          <p:nvPr/>
        </p:nvCxnSpPr>
        <p:spPr>
          <a:xfrm>
            <a:off x="3452896" y="2791692"/>
            <a:ext cx="0" cy="4807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1B965E38-347C-D44C-BD70-0418B59AEA38}"/>
              </a:ext>
            </a:extLst>
          </p:cNvPr>
          <p:cNvCxnSpPr>
            <a:cxnSpLocks/>
          </p:cNvCxnSpPr>
          <p:nvPr/>
        </p:nvCxnSpPr>
        <p:spPr>
          <a:xfrm>
            <a:off x="3452896" y="4221523"/>
            <a:ext cx="1" cy="453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A4B5EA81-2FCB-F545-9955-797EA7AAFD24}"/>
              </a:ext>
            </a:extLst>
          </p:cNvPr>
          <p:cNvCxnSpPr>
            <a:stCxn id="14" idx="3"/>
            <a:endCxn id="25" idx="1"/>
          </p:cNvCxnSpPr>
          <p:nvPr/>
        </p:nvCxnSpPr>
        <p:spPr>
          <a:xfrm flipV="1">
            <a:off x="4109602" y="5040310"/>
            <a:ext cx="4815139" cy="32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ashiCorp Terraform">
            <a:extLst>
              <a:ext uri="{FF2B5EF4-FFF2-40B4-BE49-F238E27FC236}">
                <a16:creationId xmlns:a16="http://schemas.microsoft.com/office/drawing/2014/main" xmlns="" id="{5C3F59F5-F32A-8248-BEC4-F833AF565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929" y="3109949"/>
            <a:ext cx="1188851" cy="118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F2BB740D-ED88-4340-AE47-5D96738CE91E}"/>
              </a:ext>
            </a:extLst>
          </p:cNvPr>
          <p:cNvSpPr txBox="1"/>
          <p:nvPr/>
        </p:nvSpPr>
        <p:spPr>
          <a:xfrm>
            <a:off x="6089367" y="4105624"/>
            <a:ext cx="22955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Registry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FD90269A-98EA-C846-ADFE-46D7B5CC81C5}"/>
              </a:ext>
            </a:extLst>
          </p:cNvPr>
          <p:cNvCxnSpPr>
            <a:cxnSpLocks/>
            <a:stCxn id="12" idx="3"/>
            <a:endCxn id="1026" idx="1"/>
          </p:cNvCxnSpPr>
          <p:nvPr/>
        </p:nvCxnSpPr>
        <p:spPr>
          <a:xfrm flipV="1">
            <a:off x="4109603" y="3704375"/>
            <a:ext cx="2651326" cy="6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9206FF85-B0C0-FC42-B811-EDF7DFD6A594}"/>
              </a:ext>
            </a:extLst>
          </p:cNvPr>
          <p:cNvSpPr txBox="1"/>
          <p:nvPr/>
        </p:nvSpPr>
        <p:spPr>
          <a:xfrm>
            <a:off x="4335458" y="3280399"/>
            <a:ext cx="17280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init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2860CE0-6581-064E-9961-A4039C4EBBCD}"/>
              </a:ext>
            </a:extLst>
          </p:cNvPr>
          <p:cNvSpPr txBox="1"/>
          <p:nvPr/>
        </p:nvSpPr>
        <p:spPr>
          <a:xfrm>
            <a:off x="1970154" y="6050739"/>
            <a:ext cx="18514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plan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7B73A972-E3B5-8D4D-9AE8-E334AEF3F124}"/>
              </a:ext>
            </a:extLst>
          </p:cNvPr>
          <p:cNvSpPr txBox="1"/>
          <p:nvPr/>
        </p:nvSpPr>
        <p:spPr>
          <a:xfrm>
            <a:off x="6408254" y="4985276"/>
            <a:ext cx="2217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destroy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DF0A6B1F-14AC-8A43-B5F7-B3E7A03AB0E2}"/>
              </a:ext>
            </a:extLst>
          </p:cNvPr>
          <p:cNvCxnSpPr>
            <a:cxnSpLocks/>
          </p:cNvCxnSpPr>
          <p:nvPr/>
        </p:nvCxnSpPr>
        <p:spPr>
          <a:xfrm flipH="1">
            <a:off x="3599559" y="3805560"/>
            <a:ext cx="3204688" cy="911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008A489A-E83D-2D4D-86BA-9AEC2127B215}"/>
              </a:ext>
            </a:extLst>
          </p:cNvPr>
          <p:cNvSpPr txBox="1"/>
          <p:nvPr/>
        </p:nvSpPr>
        <p:spPr>
          <a:xfrm rot="20607091">
            <a:off x="3796197" y="4014739"/>
            <a:ext cx="198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Download Provider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0AB3985D-48B1-5E44-BF2E-E204B872B337}"/>
              </a:ext>
            </a:extLst>
          </p:cNvPr>
          <p:cNvSpPr txBox="1"/>
          <p:nvPr/>
        </p:nvSpPr>
        <p:spPr>
          <a:xfrm>
            <a:off x="4729448" y="4672918"/>
            <a:ext cx="19797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apply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E418A0EC-8919-E249-A6C6-73BC4E8F739A}"/>
              </a:ext>
            </a:extLst>
          </p:cNvPr>
          <p:cNvSpPr/>
          <p:nvPr/>
        </p:nvSpPr>
        <p:spPr>
          <a:xfrm>
            <a:off x="5122673" y="1993164"/>
            <a:ext cx="9351908" cy="79781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This state is stored by default in a local file named "</a:t>
            </a:r>
            <a:r>
              <a:rPr lang="en-IN" dirty="0" err="1">
                <a:solidFill>
                  <a:srgbClr val="FFFF00"/>
                </a:solidFill>
              </a:rPr>
              <a:t>terraform.tfstate</a:t>
            </a:r>
            <a:r>
              <a:rPr lang="en-IN" dirty="0"/>
              <a:t>", but it can also be stored </a:t>
            </a:r>
            <a:r>
              <a:rPr lang="en-IN" dirty="0">
                <a:solidFill>
                  <a:srgbClr val="FFFF00"/>
                </a:solidFill>
              </a:rPr>
              <a:t>remotely</a:t>
            </a:r>
            <a:r>
              <a:rPr lang="en-IN" dirty="0"/>
              <a:t>, which works better in a </a:t>
            </a:r>
            <a:r>
              <a:rPr lang="en-IN" dirty="0">
                <a:solidFill>
                  <a:srgbClr val="FFFF00"/>
                </a:solidFill>
              </a:rPr>
              <a:t>team</a:t>
            </a:r>
            <a:r>
              <a:rPr lang="en-IN" dirty="0"/>
              <a:t> environment.</a:t>
            </a:r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A3BB0AE0-4BDC-2C46-974E-941694ECFA50}"/>
              </a:ext>
            </a:extLst>
          </p:cNvPr>
          <p:cNvSpPr/>
          <p:nvPr/>
        </p:nvSpPr>
        <p:spPr>
          <a:xfrm>
            <a:off x="4387403" y="5949569"/>
            <a:ext cx="10087178" cy="67590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The </a:t>
            </a:r>
            <a:r>
              <a:rPr lang="en-IN" dirty="0">
                <a:solidFill>
                  <a:srgbClr val="FFFF00"/>
                </a:solidFill>
              </a:rPr>
              <a:t>primary purpose </a:t>
            </a:r>
            <a:r>
              <a:rPr lang="en-IN" dirty="0"/>
              <a:t>of Terraform state is to store bindings between objects in a </a:t>
            </a:r>
            <a:r>
              <a:rPr lang="en-IN" dirty="0">
                <a:solidFill>
                  <a:srgbClr val="FFFF00"/>
                </a:solidFill>
              </a:rPr>
              <a:t>remote system </a:t>
            </a:r>
            <a:r>
              <a:rPr lang="en-IN" dirty="0"/>
              <a:t>and resource instances </a:t>
            </a:r>
            <a:r>
              <a:rPr lang="en-IN" dirty="0">
                <a:solidFill>
                  <a:srgbClr val="FFFF00"/>
                </a:solidFill>
              </a:rPr>
              <a:t>declared</a:t>
            </a:r>
            <a:r>
              <a:rPr lang="en-IN" dirty="0"/>
              <a:t> in your configuration. </a:t>
            </a:r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374B087D-84C1-E54D-A981-4A87A7259AFF}"/>
              </a:ext>
            </a:extLst>
          </p:cNvPr>
          <p:cNvSpPr/>
          <p:nvPr/>
        </p:nvSpPr>
        <p:spPr>
          <a:xfrm>
            <a:off x="4813069" y="2925029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F55663F2-4526-F147-9AA1-27A443B282A4}"/>
              </a:ext>
            </a:extLst>
          </p:cNvPr>
          <p:cNvSpPr/>
          <p:nvPr/>
        </p:nvSpPr>
        <p:spPr>
          <a:xfrm>
            <a:off x="1566124" y="5653247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54FF7EAF-362C-1B44-8E86-F300B881145B}"/>
              </a:ext>
            </a:extLst>
          </p:cNvPr>
          <p:cNvSpPr txBox="1"/>
          <p:nvPr/>
        </p:nvSpPr>
        <p:spPr>
          <a:xfrm>
            <a:off x="2035885" y="5615488"/>
            <a:ext cx="22552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validate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9565A9AD-BFEC-3A40-9AAF-EBE9E3DC2653}"/>
              </a:ext>
            </a:extLst>
          </p:cNvPr>
          <p:cNvSpPr/>
          <p:nvPr/>
        </p:nvSpPr>
        <p:spPr>
          <a:xfrm>
            <a:off x="1547033" y="6086553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ED69D9C8-360A-2B42-AC2A-30CEF8746D77}"/>
              </a:ext>
            </a:extLst>
          </p:cNvPr>
          <p:cNvSpPr/>
          <p:nvPr/>
        </p:nvSpPr>
        <p:spPr>
          <a:xfrm>
            <a:off x="4291726" y="4710676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C47CE6D1-DD1E-6C43-BE83-4BD0258BF846}"/>
              </a:ext>
            </a:extLst>
          </p:cNvPr>
          <p:cNvSpPr/>
          <p:nvPr/>
        </p:nvSpPr>
        <p:spPr>
          <a:xfrm>
            <a:off x="6011933" y="5091683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xmlns="" id="{4279AFFD-1732-E140-BA53-CA2BAEE7EBDA}"/>
              </a:ext>
            </a:extLst>
          </p:cNvPr>
          <p:cNvCxnSpPr>
            <a:stCxn id="25" idx="3"/>
          </p:cNvCxnSpPr>
          <p:nvPr/>
        </p:nvCxnSpPr>
        <p:spPr>
          <a:xfrm>
            <a:off x="9798627" y="5040310"/>
            <a:ext cx="2991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xmlns="" id="{0728307B-4D31-A444-B3DF-AD26B99E4FDA}"/>
              </a:ext>
            </a:extLst>
          </p:cNvPr>
          <p:cNvCxnSpPr>
            <a:cxnSpLocks/>
          </p:cNvCxnSpPr>
          <p:nvPr/>
        </p:nvCxnSpPr>
        <p:spPr>
          <a:xfrm>
            <a:off x="9985664" y="3539275"/>
            <a:ext cx="3449781" cy="226840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xmlns="" id="{85E9E7E4-AEA5-2841-9FAF-74C6CB80588B}"/>
              </a:ext>
            </a:extLst>
          </p:cNvPr>
          <p:cNvCxnSpPr>
            <a:cxnSpLocks/>
          </p:cNvCxnSpPr>
          <p:nvPr/>
        </p:nvCxnSpPr>
        <p:spPr>
          <a:xfrm flipV="1">
            <a:off x="10004775" y="3489231"/>
            <a:ext cx="3309552" cy="237980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xmlns="" id="{70A4D40E-C91E-7949-8962-16CA9CA58DDF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2995695" y="6487488"/>
            <a:ext cx="1101437" cy="110143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5199CF2A-5CAF-3240-9423-E01A3E397A9F}"/>
              </a:ext>
            </a:extLst>
          </p:cNvPr>
          <p:cNvSpPr txBox="1"/>
          <p:nvPr/>
        </p:nvSpPr>
        <p:spPr>
          <a:xfrm>
            <a:off x="606709" y="6496763"/>
            <a:ext cx="20987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 State</a:t>
            </a:r>
          </a:p>
          <a:p>
            <a:pPr algn="ctr"/>
            <a:r>
              <a:rPr lang="en-US" dirty="0"/>
              <a:t>File</a:t>
            </a:r>
          </a:p>
          <a:p>
            <a:pPr algn="ctr"/>
            <a:r>
              <a:rPr lang="en-US" dirty="0" err="1"/>
              <a:t>terraform.tfstate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9024D621-5A5F-5746-8043-8DA87DF8CB9B}"/>
              </a:ext>
            </a:extLst>
          </p:cNvPr>
          <p:cNvSpPr/>
          <p:nvPr/>
        </p:nvSpPr>
        <p:spPr>
          <a:xfrm>
            <a:off x="5122673" y="166454"/>
            <a:ext cx="9351908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must </a:t>
            </a:r>
            <a:r>
              <a:rPr lang="en-IN" dirty="0">
                <a:solidFill>
                  <a:srgbClr val="FFFF00"/>
                </a:solidFill>
              </a:rPr>
              <a:t>store state </a:t>
            </a:r>
            <a:r>
              <a:rPr lang="en-IN" dirty="0"/>
              <a:t>about your managed infrastructure and configuration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63412F29-37E9-1C47-AD57-218EB0E0B02D}"/>
              </a:ext>
            </a:extLst>
          </p:cNvPr>
          <p:cNvSpPr/>
          <p:nvPr/>
        </p:nvSpPr>
        <p:spPr>
          <a:xfrm>
            <a:off x="5122673" y="880721"/>
            <a:ext cx="9351908" cy="10096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This state is used by Terraform to map </a:t>
            </a:r>
            <a:r>
              <a:rPr lang="en-IN" dirty="0">
                <a:solidFill>
                  <a:srgbClr val="FFFF00"/>
                </a:solidFill>
              </a:rPr>
              <a:t>real world resources </a:t>
            </a:r>
            <a:r>
              <a:rPr lang="en-IN" dirty="0"/>
              <a:t>to your </a:t>
            </a:r>
            <a:r>
              <a:rPr lang="en-IN" dirty="0">
                <a:solidFill>
                  <a:srgbClr val="FFFF00"/>
                </a:solidFill>
              </a:rPr>
              <a:t>configuration (.</a:t>
            </a:r>
            <a:r>
              <a:rPr lang="en-IN" dirty="0" err="1">
                <a:solidFill>
                  <a:srgbClr val="FFFF00"/>
                </a:solidFill>
              </a:rPr>
              <a:t>tf</a:t>
            </a:r>
            <a:r>
              <a:rPr lang="en-IN" dirty="0">
                <a:solidFill>
                  <a:srgbClr val="FFFF00"/>
                </a:solidFill>
              </a:rPr>
              <a:t> files)</a:t>
            </a:r>
            <a:r>
              <a:rPr lang="en-IN" dirty="0"/>
              <a:t>, keep track of metadata, and to improve performance for large infrastructures.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E0809111-A011-DE49-AEE1-C7B35F92EF6A}"/>
              </a:ext>
            </a:extLst>
          </p:cNvPr>
          <p:cNvSpPr/>
          <p:nvPr/>
        </p:nvSpPr>
        <p:spPr>
          <a:xfrm>
            <a:off x="4387403" y="6707672"/>
            <a:ext cx="10082775" cy="93551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dirty="0"/>
              <a:t>When Terraform creates a remote object in response to a change of configuration, it will record the </a:t>
            </a:r>
            <a:r>
              <a:rPr lang="en-IN" sz="1800" dirty="0">
                <a:solidFill>
                  <a:srgbClr val="FFFF00"/>
                </a:solidFill>
              </a:rPr>
              <a:t>identity</a:t>
            </a:r>
            <a:r>
              <a:rPr lang="en-IN" sz="1800" dirty="0"/>
              <a:t> of that remote object against a particular resource instance, and then </a:t>
            </a:r>
            <a:r>
              <a:rPr lang="en-IN" sz="1800" dirty="0">
                <a:solidFill>
                  <a:srgbClr val="FFFF00"/>
                </a:solidFill>
              </a:rPr>
              <a:t>potentially</a:t>
            </a:r>
            <a:r>
              <a:rPr lang="en-IN" sz="1800" dirty="0"/>
              <a:t> </a:t>
            </a:r>
            <a:r>
              <a:rPr lang="en-IN" sz="1800" dirty="0">
                <a:solidFill>
                  <a:srgbClr val="FFFF00"/>
                </a:solidFill>
              </a:rPr>
              <a:t>update or delete </a:t>
            </a:r>
            <a:r>
              <a:rPr lang="en-IN" sz="1800" dirty="0"/>
              <a:t>that object in response to future configuration changes.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4089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3" grpId="0" animBg="1"/>
      <p:bldP spid="49" grpId="0" animBg="1"/>
      <p:bldP spid="54" grpId="0" animBg="1"/>
      <p:bldP spid="5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D3CA378-292B-B948-AA44-EFBFB8AD1B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DA0EA8F0-2A68-8B48-9425-66AF2518E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360"/>
            <a:ext cx="12618720" cy="1188851"/>
          </a:xfrm>
        </p:spPr>
        <p:txBody>
          <a:bodyPr/>
          <a:lstStyle/>
          <a:p>
            <a:r>
              <a:rPr lang="en-US" dirty="0"/>
              <a:t>Desired &amp; Current Terraform States</a:t>
            </a:r>
          </a:p>
        </p:txBody>
      </p:sp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xmlns="" id="{AFD74F72-8AD7-7949-8807-43EDF06954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83131" y="3198666"/>
            <a:ext cx="1101437" cy="1101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C19AC7D-D51F-C049-B9F0-90A4F38FAC68}"/>
              </a:ext>
            </a:extLst>
          </p:cNvPr>
          <p:cNvSpPr txBox="1"/>
          <p:nvPr/>
        </p:nvSpPr>
        <p:spPr>
          <a:xfrm>
            <a:off x="5884491" y="4296823"/>
            <a:ext cx="20987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terraform.tfstate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BD61225-8470-9649-8C95-3AF217BA0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45" y="3290444"/>
            <a:ext cx="3950069" cy="10096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A01BC1E-C38F-E14B-B2D8-7583455E0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482" y="2949277"/>
            <a:ext cx="5066680" cy="2255387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145B2107-A5E4-8C45-93C4-4CB138E52D8E}"/>
              </a:ext>
            </a:extLst>
          </p:cNvPr>
          <p:cNvSpPr/>
          <p:nvPr/>
        </p:nvSpPr>
        <p:spPr>
          <a:xfrm>
            <a:off x="379545" y="1666696"/>
            <a:ext cx="4436918" cy="53229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Configuration Files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3D75D0B3-85BE-F542-BB53-939A97E8705D}"/>
              </a:ext>
            </a:extLst>
          </p:cNvPr>
          <p:cNvSpPr/>
          <p:nvPr/>
        </p:nvSpPr>
        <p:spPr>
          <a:xfrm>
            <a:off x="9650331" y="1666695"/>
            <a:ext cx="4436918" cy="53229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 World Resource – EC2 Instance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88CB5005-3FAD-EE41-B527-14E55CB67AD1}"/>
              </a:ext>
            </a:extLst>
          </p:cNvPr>
          <p:cNvSpPr/>
          <p:nvPr/>
        </p:nvSpPr>
        <p:spPr>
          <a:xfrm>
            <a:off x="716973" y="6253587"/>
            <a:ext cx="3636801" cy="53229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Desired State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47F7F502-1252-B342-BBAB-ECD38EA62B66}"/>
              </a:ext>
            </a:extLst>
          </p:cNvPr>
          <p:cNvSpPr/>
          <p:nvPr/>
        </p:nvSpPr>
        <p:spPr>
          <a:xfrm>
            <a:off x="9987759" y="6253586"/>
            <a:ext cx="3636801" cy="53229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State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32143859-B6CB-8E4F-A235-DE23C503316C}"/>
              </a:ext>
            </a:extLst>
          </p:cNvPr>
          <p:cNvSpPr/>
          <p:nvPr/>
        </p:nvSpPr>
        <p:spPr>
          <a:xfrm>
            <a:off x="5299364" y="2473036"/>
            <a:ext cx="3205873" cy="3283527"/>
          </a:xfrm>
          <a:prstGeom prst="ellipse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48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Input Variables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B050"/>
                </a:solidFill>
              </a:rPr>
              <a:t>Datasources</a:t>
            </a:r>
            <a:endParaRPr lang="en-US" sz="7000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Outputs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226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BE68AE87-ABFE-D24A-82DB-7F8B9EBD31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BBD2AEF-DFEA-4346-9F4F-76B933434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02875"/>
            <a:ext cx="12618720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57D40C4-2C43-B34D-BA7A-458ADEE161EF}"/>
              </a:ext>
            </a:extLst>
          </p:cNvPr>
          <p:cNvSpPr/>
          <p:nvPr/>
        </p:nvSpPr>
        <p:spPr bwMode="auto">
          <a:xfrm>
            <a:off x="7652062" y="4362861"/>
            <a:ext cx="6487684" cy="208705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 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7749F32-027E-5F41-9ABD-E82437B89A28}"/>
              </a:ext>
            </a:extLst>
          </p:cNvPr>
          <p:cNvSpPr/>
          <p:nvPr/>
        </p:nvSpPr>
        <p:spPr bwMode="auto">
          <a:xfrm>
            <a:off x="6764415" y="4007803"/>
            <a:ext cx="7587204" cy="27543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7" name="Graphic 12">
            <a:extLst>
              <a:ext uri="{FF2B5EF4-FFF2-40B4-BE49-F238E27FC236}">
                <a16:creationId xmlns:a16="http://schemas.microsoft.com/office/drawing/2014/main" xmlns="" id="{084B5731-3E70-3C41-A1CC-FC4CE97B7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415" y="4007803"/>
            <a:ext cx="2667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13">
            <a:extLst>
              <a:ext uri="{FF2B5EF4-FFF2-40B4-BE49-F238E27FC236}">
                <a16:creationId xmlns:a16="http://schemas.microsoft.com/office/drawing/2014/main" xmlns="" id="{57B2D80D-1614-734A-9934-6C1CBEAE9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062" y="4362861"/>
            <a:ext cx="2667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0D0B0D24-37E0-1640-AA9C-DACBC00D5238}"/>
              </a:ext>
            </a:extLst>
          </p:cNvPr>
          <p:cNvSpPr/>
          <p:nvPr/>
        </p:nvSpPr>
        <p:spPr>
          <a:xfrm>
            <a:off x="9316337" y="4577025"/>
            <a:ext cx="2574815" cy="157992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xmlns="" id="{66623E14-BFC0-2F48-ABFD-665E899C8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316338" y="4574666"/>
            <a:ext cx="225428" cy="23531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xmlns="" id="{672B2893-51AA-A845-BA46-C25F258A26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268344" y="5242241"/>
            <a:ext cx="818507" cy="8185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1F37D74-9DA1-504D-B95A-85BF46EA3D1F}"/>
              </a:ext>
            </a:extLst>
          </p:cNvPr>
          <p:cNvSpPr txBox="1"/>
          <p:nvPr/>
        </p:nvSpPr>
        <p:spPr>
          <a:xfrm>
            <a:off x="9999085" y="4871730"/>
            <a:ext cx="148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EC2 Instance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C0D41C2-DD0C-D541-B30D-A62A9FFEE292}"/>
              </a:ext>
            </a:extLst>
          </p:cNvPr>
          <p:cNvSpPr/>
          <p:nvPr/>
        </p:nvSpPr>
        <p:spPr>
          <a:xfrm>
            <a:off x="12236163" y="4574666"/>
            <a:ext cx="1765300" cy="671533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4DB019E-B9A6-E04B-932F-6E15EE057B27}"/>
              </a:ext>
            </a:extLst>
          </p:cNvPr>
          <p:cNvSpPr txBox="1"/>
          <p:nvPr/>
        </p:nvSpPr>
        <p:spPr>
          <a:xfrm>
            <a:off x="12536762" y="4880924"/>
            <a:ext cx="11641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VPC-SSH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CE5F935-987D-FF44-B7F3-45EF13BF0025}"/>
              </a:ext>
            </a:extLst>
          </p:cNvPr>
          <p:cNvSpPr/>
          <p:nvPr/>
        </p:nvSpPr>
        <p:spPr>
          <a:xfrm>
            <a:off x="12236163" y="5463059"/>
            <a:ext cx="1765300" cy="671533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97C9450-0EB0-4443-B42B-313E5D3A986F}"/>
              </a:ext>
            </a:extLst>
          </p:cNvPr>
          <p:cNvSpPr txBox="1"/>
          <p:nvPr/>
        </p:nvSpPr>
        <p:spPr>
          <a:xfrm>
            <a:off x="12536762" y="5769317"/>
            <a:ext cx="1257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VPC-Web</a:t>
            </a:r>
          </a:p>
        </p:txBody>
      </p:sp>
      <p:pic>
        <p:nvPicPr>
          <p:cNvPr id="17" name="Graphic 9">
            <a:extLst>
              <a:ext uri="{FF2B5EF4-FFF2-40B4-BE49-F238E27FC236}">
                <a16:creationId xmlns:a16="http://schemas.microsoft.com/office/drawing/2014/main" xmlns="" id="{BE097B6F-1A62-0948-891B-6D02D2A2B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300" y="4963410"/>
            <a:ext cx="863154" cy="863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751A997-6621-2A4B-9D8B-4C31870A18FD}"/>
              </a:ext>
            </a:extLst>
          </p:cNvPr>
          <p:cNvSpPr txBox="1"/>
          <p:nvPr/>
        </p:nvSpPr>
        <p:spPr>
          <a:xfrm>
            <a:off x="7734383" y="5707354"/>
            <a:ext cx="15854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Key Pair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xmlns="" id="{72463937-DEE9-A947-9436-E1586F458A40}"/>
              </a:ext>
            </a:extLst>
          </p:cNvPr>
          <p:cNvSpPr/>
          <p:nvPr/>
        </p:nvSpPr>
        <p:spPr>
          <a:xfrm>
            <a:off x="161329" y="3464033"/>
            <a:ext cx="5954751" cy="8474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Input Variables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FBA46215-C2D5-D343-BFD7-B1E7FEAE9648}"/>
              </a:ext>
            </a:extLst>
          </p:cNvPr>
          <p:cNvSpPr/>
          <p:nvPr/>
        </p:nvSpPr>
        <p:spPr>
          <a:xfrm>
            <a:off x="161329" y="4672620"/>
            <a:ext cx="5954751" cy="8474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Output Values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51C52675-9D7C-DF45-8BB9-FE95AA1CFCE9}"/>
              </a:ext>
            </a:extLst>
          </p:cNvPr>
          <p:cNvSpPr/>
          <p:nvPr/>
        </p:nvSpPr>
        <p:spPr>
          <a:xfrm>
            <a:off x="150989" y="5881207"/>
            <a:ext cx="5954751" cy="8474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</a:t>
            </a:r>
            <a:r>
              <a:rPr lang="en-US" sz="4000" dirty="0" err="1"/>
              <a:t>Datasources</a:t>
            </a:r>
            <a:endParaRPr lang="en-US" sz="40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20486E75-AEE3-CE40-B25B-6BE070BCF016}"/>
              </a:ext>
            </a:extLst>
          </p:cNvPr>
          <p:cNvSpPr/>
          <p:nvPr/>
        </p:nvSpPr>
        <p:spPr>
          <a:xfrm>
            <a:off x="546410" y="1347070"/>
            <a:ext cx="5107258" cy="147418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</a:t>
            </a:r>
          </a:p>
          <a:p>
            <a:pPr algn="ctr"/>
            <a:r>
              <a:rPr lang="en-US" sz="4000" dirty="0"/>
              <a:t>Concepts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46EDB585-C45A-8045-912E-CDEB57332C9B}"/>
              </a:ext>
            </a:extLst>
          </p:cNvPr>
          <p:cNvSpPr/>
          <p:nvPr/>
        </p:nvSpPr>
        <p:spPr>
          <a:xfrm>
            <a:off x="8199621" y="1326674"/>
            <a:ext cx="5107258" cy="14741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AWS Services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xmlns="" id="{6D83ED24-E10E-1445-B8AF-D1ADE8B90D96}"/>
              </a:ext>
            </a:extLst>
          </p:cNvPr>
          <p:cNvCxnSpPr>
            <a:stCxn id="21" idx="2"/>
            <a:endCxn id="11" idx="2"/>
          </p:cNvCxnSpPr>
          <p:nvPr/>
        </p:nvCxnSpPr>
        <p:spPr>
          <a:xfrm rot="5400000" flipH="1" flipV="1">
            <a:off x="6569005" y="2620107"/>
            <a:ext cx="667952" cy="7549233"/>
          </a:xfrm>
          <a:prstGeom prst="bentConnector3">
            <a:avLst>
              <a:gd name="adj1" fmla="val -97664"/>
            </a:avLst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8D009B51-3D6E-264F-AEF5-19E9868B3B79}"/>
              </a:ext>
            </a:extLst>
          </p:cNvPr>
          <p:cNvSpPr txBox="1"/>
          <p:nvPr/>
        </p:nvSpPr>
        <p:spPr>
          <a:xfrm>
            <a:off x="4997972" y="6991623"/>
            <a:ext cx="36329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Dynamically get latest AMI ID</a:t>
            </a:r>
          </a:p>
        </p:txBody>
      </p:sp>
    </p:spTree>
    <p:extLst>
      <p:ext uri="{BB962C8B-B14F-4D97-AF65-F5344CB8AC3E}">
        <p14:creationId xmlns:p14="http://schemas.microsoft.com/office/powerpoint/2010/main" val="69467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2" grpId="0"/>
      <p:bldP spid="13" grpId="0" animBg="1"/>
      <p:bldP spid="14" grpId="0"/>
      <p:bldP spid="15" grpId="0" animBg="1"/>
      <p:bldP spid="16" grpId="0"/>
      <p:bldP spid="18" grpId="0"/>
      <p:bldP spid="19" grpId="0" animBg="1"/>
      <p:bldP spid="20" grpId="0" animBg="1"/>
      <p:bldP spid="21" grpId="0" animBg="1"/>
      <p:bldP spid="22" grpId="0" animBg="1"/>
      <p:bldP spid="23" grpId="0" animBg="1"/>
      <p:bldP spid="2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4CE3296-3505-8142-A442-843834A78F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6D68C79D-68D6-F448-B5C0-3D84BB22BE6C}"/>
              </a:ext>
            </a:extLst>
          </p:cNvPr>
          <p:cNvSpPr/>
          <p:nvPr/>
        </p:nvSpPr>
        <p:spPr>
          <a:xfrm>
            <a:off x="4796412" y="343968"/>
            <a:ext cx="5677319" cy="176386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 </a:t>
            </a:r>
            <a:r>
              <a:rPr lang="en-US" sz="5000" dirty="0">
                <a:solidFill>
                  <a:srgbClr val="FFFF00"/>
                </a:solidFill>
              </a:rPr>
              <a:t>Variables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41C2984C-B694-5F40-914A-BA3F6B150F42}"/>
              </a:ext>
            </a:extLst>
          </p:cNvPr>
          <p:cNvSpPr/>
          <p:nvPr/>
        </p:nvSpPr>
        <p:spPr>
          <a:xfrm>
            <a:off x="261256" y="3312229"/>
            <a:ext cx="4049486" cy="36914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 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Input 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Variables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F89D66EC-AA3C-3C46-AFBB-09D744EB3F74}"/>
              </a:ext>
            </a:extLst>
          </p:cNvPr>
          <p:cNvSpPr/>
          <p:nvPr/>
        </p:nvSpPr>
        <p:spPr>
          <a:xfrm>
            <a:off x="5598606" y="3312229"/>
            <a:ext cx="4049486" cy="36914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Output 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Values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E753EDE2-225B-FD40-9C54-9AD8BEC23F53}"/>
              </a:ext>
            </a:extLst>
          </p:cNvPr>
          <p:cNvSpPr/>
          <p:nvPr/>
        </p:nvSpPr>
        <p:spPr>
          <a:xfrm>
            <a:off x="10473731" y="3312229"/>
            <a:ext cx="4049486" cy="36914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Local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Values</a:t>
            </a:r>
          </a:p>
        </p:txBody>
      </p:sp>
    </p:spTree>
    <p:extLst>
      <p:ext uri="{BB962C8B-B14F-4D97-AF65-F5344CB8AC3E}">
        <p14:creationId xmlns:p14="http://schemas.microsoft.com/office/powerpoint/2010/main" val="270786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DBA0E52-3184-B140-B221-068A0752A9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361EF206-2E73-FF42-A9C7-4D7E4E81D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6606"/>
            <a:ext cx="12618720" cy="1188851"/>
          </a:xfrm>
        </p:spPr>
        <p:txBody>
          <a:bodyPr/>
          <a:lstStyle/>
          <a:p>
            <a:r>
              <a:rPr lang="en-US" dirty="0"/>
              <a:t>Terraform Input Variables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6B796C94-FB48-F243-BDB5-B13EE7FF7561}"/>
              </a:ext>
            </a:extLst>
          </p:cNvPr>
          <p:cNvSpPr/>
          <p:nvPr/>
        </p:nvSpPr>
        <p:spPr>
          <a:xfrm>
            <a:off x="5903407" y="4114800"/>
            <a:ext cx="2783393" cy="214406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Terraform </a:t>
            </a:r>
            <a:r>
              <a:rPr lang="en-US" sz="3500" dirty="0">
                <a:solidFill>
                  <a:srgbClr val="FFFF00"/>
                </a:solidFill>
              </a:rPr>
              <a:t>Input Variables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DBB29720-A780-334D-8F91-7261B83098F4}"/>
              </a:ext>
            </a:extLst>
          </p:cNvPr>
          <p:cNvSpPr/>
          <p:nvPr/>
        </p:nvSpPr>
        <p:spPr>
          <a:xfrm>
            <a:off x="50243" y="2592470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Variables - </a:t>
            </a:r>
            <a:r>
              <a:rPr lang="en-US" dirty="0">
                <a:solidFill>
                  <a:srgbClr val="FFFF00"/>
                </a:solidFill>
              </a:rPr>
              <a:t>Basics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28CBC665-C043-E041-A5F1-AF7C90FB0596}"/>
              </a:ext>
            </a:extLst>
          </p:cNvPr>
          <p:cNvSpPr/>
          <p:nvPr/>
        </p:nvSpPr>
        <p:spPr>
          <a:xfrm>
            <a:off x="50243" y="3599182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dirty="0"/>
              <a:t>Provide Input Variables </a:t>
            </a:r>
            <a:r>
              <a:rPr lang="en-US" sz="2100" dirty="0">
                <a:solidFill>
                  <a:srgbClr val="FFFF00"/>
                </a:solidFill>
              </a:rPr>
              <a:t>when prompted </a:t>
            </a:r>
            <a:r>
              <a:rPr lang="en-US" sz="2100" dirty="0"/>
              <a:t>during </a:t>
            </a:r>
            <a:r>
              <a:rPr lang="en-US" sz="2100" dirty="0">
                <a:solidFill>
                  <a:srgbClr val="FFFF00"/>
                </a:solidFill>
              </a:rPr>
              <a:t>terraform plan or apply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598FC00B-60EF-4349-8CC1-25B5D4FCCA6C}"/>
              </a:ext>
            </a:extLst>
          </p:cNvPr>
          <p:cNvSpPr/>
          <p:nvPr/>
        </p:nvSpPr>
        <p:spPr>
          <a:xfrm>
            <a:off x="50243" y="4686284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FF00"/>
                </a:solidFill>
              </a:rPr>
              <a:t>Override</a:t>
            </a:r>
            <a:r>
              <a:rPr lang="en-IN" dirty="0"/>
              <a:t> default variable values using CLI argument </a:t>
            </a:r>
            <a:r>
              <a:rPr lang="en-IN" dirty="0">
                <a:solidFill>
                  <a:srgbClr val="FFFF00"/>
                </a:solidFill>
              </a:rPr>
              <a:t>-var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966D5940-9578-D940-AEE9-58AE656DF468}"/>
              </a:ext>
            </a:extLst>
          </p:cNvPr>
          <p:cNvSpPr/>
          <p:nvPr/>
        </p:nvSpPr>
        <p:spPr>
          <a:xfrm>
            <a:off x="50243" y="5743243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FF00"/>
                </a:solidFill>
              </a:rPr>
              <a:t>Override</a:t>
            </a:r>
            <a:r>
              <a:rPr lang="en-IN" dirty="0"/>
              <a:t> default variable values using </a:t>
            </a:r>
            <a:r>
              <a:rPr lang="en-IN" dirty="0">
                <a:solidFill>
                  <a:srgbClr val="FFFF00"/>
                </a:solidFill>
              </a:rPr>
              <a:t>Environment Variables (</a:t>
            </a:r>
            <a:r>
              <a:rPr lang="en-IN" dirty="0" err="1">
                <a:solidFill>
                  <a:srgbClr val="FFFF00"/>
                </a:solidFill>
              </a:rPr>
              <a:t>TF_var_aa</a:t>
            </a:r>
            <a:r>
              <a:rPr lang="en-IN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42A14D2D-01E7-0E42-9344-5D28BC1A5ADB}"/>
              </a:ext>
            </a:extLst>
          </p:cNvPr>
          <p:cNvSpPr/>
          <p:nvPr/>
        </p:nvSpPr>
        <p:spPr>
          <a:xfrm>
            <a:off x="50243" y="6770005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Provide Input Variables using </a:t>
            </a:r>
            <a:r>
              <a:rPr lang="en-IN" dirty="0" err="1">
                <a:solidFill>
                  <a:srgbClr val="FFFF00"/>
                </a:solidFill>
              </a:rPr>
              <a:t>terraform.tfvars</a:t>
            </a:r>
            <a:r>
              <a:rPr lang="en-IN" dirty="0"/>
              <a:t> files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E09AE2DC-3642-9342-9EBF-D5F69ECA5292}"/>
              </a:ext>
            </a:extLst>
          </p:cNvPr>
          <p:cNvSpPr/>
          <p:nvPr/>
        </p:nvSpPr>
        <p:spPr>
          <a:xfrm>
            <a:off x="9893607" y="2592470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100" dirty="0"/>
              <a:t>Provide Input Variables using </a:t>
            </a:r>
            <a:r>
              <a:rPr lang="en-IN" sz="2100" dirty="0">
                <a:solidFill>
                  <a:srgbClr val="FFFF00"/>
                </a:solidFill>
              </a:rPr>
              <a:t>&lt;any-name&gt;.</a:t>
            </a:r>
            <a:r>
              <a:rPr lang="en-IN" sz="2100" dirty="0" err="1">
                <a:solidFill>
                  <a:srgbClr val="FFFF00"/>
                </a:solidFill>
              </a:rPr>
              <a:t>tfvars</a:t>
            </a:r>
            <a:r>
              <a:rPr lang="en-IN" sz="2100" dirty="0"/>
              <a:t> file with CLI </a:t>
            </a:r>
          </a:p>
          <a:p>
            <a:r>
              <a:rPr lang="en-IN" sz="2100" dirty="0"/>
              <a:t>argument </a:t>
            </a:r>
            <a:r>
              <a:rPr lang="en-IN" sz="2100" dirty="0">
                <a:solidFill>
                  <a:srgbClr val="FFFF00"/>
                </a:solidFill>
              </a:rPr>
              <a:t>-var-file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598DCBBE-F089-C945-9C8D-7CB440C435F5}"/>
              </a:ext>
            </a:extLst>
          </p:cNvPr>
          <p:cNvSpPr/>
          <p:nvPr/>
        </p:nvSpPr>
        <p:spPr>
          <a:xfrm>
            <a:off x="9893607" y="3599182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Provide Input Variables using </a:t>
            </a:r>
            <a:r>
              <a:rPr lang="en-IN" dirty="0" err="1">
                <a:solidFill>
                  <a:srgbClr val="FFFF00"/>
                </a:solidFill>
              </a:rPr>
              <a:t>auto.tfvars</a:t>
            </a:r>
            <a:r>
              <a:rPr lang="en-IN" dirty="0"/>
              <a:t> files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1669C25F-6472-0C41-992F-2748E14019F0}"/>
              </a:ext>
            </a:extLst>
          </p:cNvPr>
          <p:cNvSpPr/>
          <p:nvPr/>
        </p:nvSpPr>
        <p:spPr>
          <a:xfrm>
            <a:off x="9893607" y="4686284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Implement complex type </a:t>
            </a:r>
            <a:r>
              <a:rPr lang="en-IN" dirty="0">
                <a:solidFill>
                  <a:srgbClr val="FFFF00"/>
                </a:solidFill>
              </a:rPr>
              <a:t>constructors</a:t>
            </a:r>
            <a:r>
              <a:rPr lang="en-IN" dirty="0"/>
              <a:t> like </a:t>
            </a:r>
            <a:r>
              <a:rPr lang="en-IN" dirty="0">
                <a:solidFill>
                  <a:srgbClr val="FFFF00"/>
                </a:solidFill>
              </a:rPr>
              <a:t>List</a:t>
            </a:r>
            <a:r>
              <a:rPr lang="en-US" dirty="0">
                <a:solidFill>
                  <a:srgbClr val="FFFF00"/>
                </a:solidFill>
              </a:rPr>
              <a:t> &amp; Map </a:t>
            </a:r>
            <a:r>
              <a:rPr lang="en-US" dirty="0">
                <a:solidFill>
                  <a:schemeClr val="bg1"/>
                </a:solidFill>
              </a:rPr>
              <a:t>in Input Variables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AF2207C1-2742-934C-A346-D4FB2C92F192}"/>
              </a:ext>
            </a:extLst>
          </p:cNvPr>
          <p:cNvSpPr/>
          <p:nvPr/>
        </p:nvSpPr>
        <p:spPr>
          <a:xfrm>
            <a:off x="9893607" y="5743243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Implement </a:t>
            </a:r>
            <a:r>
              <a:rPr lang="en-IN" dirty="0">
                <a:solidFill>
                  <a:srgbClr val="FFFF00"/>
                </a:solidFill>
              </a:rPr>
              <a:t>Custom Validation Rules </a:t>
            </a:r>
            <a:r>
              <a:rPr lang="en-IN" dirty="0"/>
              <a:t>in Variables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4AC43216-BF31-B249-9538-4B6E4A7B4D2F}"/>
              </a:ext>
            </a:extLst>
          </p:cNvPr>
          <p:cNvSpPr/>
          <p:nvPr/>
        </p:nvSpPr>
        <p:spPr>
          <a:xfrm>
            <a:off x="9893607" y="6770005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Protect </a:t>
            </a:r>
            <a:r>
              <a:rPr lang="en-IN" dirty="0">
                <a:solidFill>
                  <a:srgbClr val="FFFF00"/>
                </a:solidFill>
              </a:rPr>
              <a:t>Sensitive</a:t>
            </a:r>
            <a:r>
              <a:rPr lang="en-IN" dirty="0"/>
              <a:t> Input Variables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xmlns="" id="{F90D8524-B378-274D-A677-74E94D3A7B7A}"/>
              </a:ext>
            </a:extLst>
          </p:cNvPr>
          <p:cNvSpPr/>
          <p:nvPr/>
        </p:nvSpPr>
        <p:spPr>
          <a:xfrm>
            <a:off x="291402" y="1172245"/>
            <a:ext cx="13977257" cy="99819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variables serve as </a:t>
            </a:r>
            <a:r>
              <a:rPr lang="en-US" dirty="0">
                <a:solidFill>
                  <a:srgbClr val="FFFF00"/>
                </a:solidFill>
              </a:rPr>
              <a:t>parameters</a:t>
            </a:r>
            <a:r>
              <a:rPr lang="en-US" dirty="0"/>
              <a:t> for a Terraform module, allowing aspects of the module to be </a:t>
            </a:r>
            <a:r>
              <a:rPr lang="en-US" dirty="0">
                <a:solidFill>
                  <a:srgbClr val="FFFF00"/>
                </a:solidFill>
              </a:rPr>
              <a:t>customized</a:t>
            </a:r>
            <a:r>
              <a:rPr lang="en-US" dirty="0"/>
              <a:t> without </a:t>
            </a:r>
            <a:r>
              <a:rPr lang="en-US" dirty="0">
                <a:solidFill>
                  <a:srgbClr val="FFFF00"/>
                </a:solidFill>
              </a:rPr>
              <a:t>altering</a:t>
            </a:r>
            <a:r>
              <a:rPr lang="en-US" dirty="0"/>
              <a:t> the module's own source code, and allowing modules to be </a:t>
            </a:r>
            <a:r>
              <a:rPr lang="en-US" dirty="0">
                <a:solidFill>
                  <a:srgbClr val="FFFF00"/>
                </a:solidFill>
              </a:rPr>
              <a:t>shared </a:t>
            </a:r>
            <a:r>
              <a:rPr lang="en-US" dirty="0"/>
              <a:t>between </a:t>
            </a:r>
            <a:r>
              <a:rPr lang="en-US" dirty="0">
                <a:solidFill>
                  <a:srgbClr val="FFFF00"/>
                </a:solidFill>
              </a:rPr>
              <a:t>different configurations</a:t>
            </a:r>
            <a:r>
              <a:rPr lang="en-US" dirty="0"/>
              <a:t>.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B6789166-6D80-B947-8AEF-B2667D9B9113}"/>
              </a:ext>
            </a:extLst>
          </p:cNvPr>
          <p:cNvSpPr/>
          <p:nvPr/>
        </p:nvSpPr>
        <p:spPr>
          <a:xfrm>
            <a:off x="4736794" y="2723949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E5EFF21E-C636-5A43-A331-D80DD98A26DB}"/>
              </a:ext>
            </a:extLst>
          </p:cNvPr>
          <p:cNvSpPr/>
          <p:nvPr/>
        </p:nvSpPr>
        <p:spPr>
          <a:xfrm>
            <a:off x="4740815" y="3734832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E01A84F8-5573-2F42-B07C-C9FFEF121E7D}"/>
              </a:ext>
            </a:extLst>
          </p:cNvPr>
          <p:cNvSpPr/>
          <p:nvPr/>
        </p:nvSpPr>
        <p:spPr>
          <a:xfrm>
            <a:off x="4736794" y="4821934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4AF7C133-1F06-C34B-AE64-CE6C8A1D724E}"/>
              </a:ext>
            </a:extLst>
          </p:cNvPr>
          <p:cNvSpPr/>
          <p:nvPr/>
        </p:nvSpPr>
        <p:spPr>
          <a:xfrm>
            <a:off x="4740815" y="5909036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0A75109-6B7B-7741-A786-854EAB77F78A}"/>
              </a:ext>
            </a:extLst>
          </p:cNvPr>
          <p:cNvSpPr/>
          <p:nvPr/>
        </p:nvSpPr>
        <p:spPr>
          <a:xfrm>
            <a:off x="4736794" y="6919919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A992ACD3-E1EC-B343-8710-919AD37F043A}"/>
              </a:ext>
            </a:extLst>
          </p:cNvPr>
          <p:cNvSpPr/>
          <p:nvPr/>
        </p:nvSpPr>
        <p:spPr>
          <a:xfrm>
            <a:off x="9206799" y="2692884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6FF53E63-C7DD-204D-B6B7-3E4AFD37121B}"/>
              </a:ext>
            </a:extLst>
          </p:cNvPr>
          <p:cNvSpPr/>
          <p:nvPr/>
        </p:nvSpPr>
        <p:spPr>
          <a:xfrm>
            <a:off x="9210820" y="3703767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80D2B4F4-74D3-EE4B-8691-46209440E10C}"/>
              </a:ext>
            </a:extLst>
          </p:cNvPr>
          <p:cNvSpPr/>
          <p:nvPr/>
        </p:nvSpPr>
        <p:spPr>
          <a:xfrm>
            <a:off x="9206799" y="4790869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74955755-3E43-774F-A421-DA759982EC23}"/>
              </a:ext>
            </a:extLst>
          </p:cNvPr>
          <p:cNvSpPr/>
          <p:nvPr/>
        </p:nvSpPr>
        <p:spPr>
          <a:xfrm>
            <a:off x="9210820" y="5877971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A63A84E6-2DFA-1845-B2C1-4D866412811F}"/>
              </a:ext>
            </a:extLst>
          </p:cNvPr>
          <p:cNvSpPr/>
          <p:nvPr/>
        </p:nvSpPr>
        <p:spPr>
          <a:xfrm>
            <a:off x="9206799" y="6888854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5836713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204EDB94-2EA5-9D46-A5D5-0756AA4D41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E0D64BAB-8D2D-4944-9560-30719A090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953" y="-126157"/>
            <a:ext cx="7012745" cy="1188851"/>
          </a:xfrm>
        </p:spPr>
        <p:txBody>
          <a:bodyPr/>
          <a:lstStyle/>
          <a:p>
            <a:r>
              <a:rPr lang="en-US" dirty="0"/>
              <a:t>Terraform </a:t>
            </a:r>
            <a:r>
              <a:rPr lang="en-US" dirty="0" err="1"/>
              <a:t>Datasources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F51CA3FF-FC23-8847-A5B0-BB1C339A77E2}"/>
              </a:ext>
            </a:extLst>
          </p:cNvPr>
          <p:cNvSpPr/>
          <p:nvPr/>
        </p:nvSpPr>
        <p:spPr>
          <a:xfrm>
            <a:off x="190919" y="1215851"/>
            <a:ext cx="8189405" cy="71343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i="1" dirty="0"/>
              <a:t>Data sources</a:t>
            </a:r>
            <a:r>
              <a:rPr lang="en-IN" dirty="0"/>
              <a:t> allow data to be </a:t>
            </a:r>
            <a:r>
              <a:rPr lang="en-IN" dirty="0">
                <a:solidFill>
                  <a:srgbClr val="FFFF00"/>
                </a:solidFill>
              </a:rPr>
              <a:t>fetched or computed </a:t>
            </a:r>
            <a:r>
              <a:rPr lang="en-IN" dirty="0"/>
              <a:t>for use elsewhere in Terraform configuration.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D7EB9625-9145-594E-BC2E-8B81A94290D9}"/>
              </a:ext>
            </a:extLst>
          </p:cNvPr>
          <p:cNvSpPr/>
          <p:nvPr/>
        </p:nvSpPr>
        <p:spPr>
          <a:xfrm>
            <a:off x="190917" y="2155607"/>
            <a:ext cx="8189405" cy="114011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Use of data sources allows a Terraform configuration to make use of information defined </a:t>
            </a:r>
            <a:r>
              <a:rPr lang="en-IN" dirty="0">
                <a:solidFill>
                  <a:srgbClr val="FFFF00"/>
                </a:solidFill>
              </a:rPr>
              <a:t>outside of Terraform</a:t>
            </a:r>
            <a:r>
              <a:rPr lang="en-IN" dirty="0"/>
              <a:t>, or defined by </a:t>
            </a:r>
            <a:r>
              <a:rPr lang="en-IN" dirty="0">
                <a:solidFill>
                  <a:srgbClr val="FFFF00"/>
                </a:solidFill>
              </a:rPr>
              <a:t>another separate Terraform configuration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C49DDCF7-062B-7749-A1FA-3E4A58645894}"/>
              </a:ext>
            </a:extLst>
          </p:cNvPr>
          <p:cNvSpPr/>
          <p:nvPr/>
        </p:nvSpPr>
        <p:spPr>
          <a:xfrm>
            <a:off x="190917" y="3522040"/>
            <a:ext cx="8189405" cy="75722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 data source is accessed via a special kind of resource known as a </a:t>
            </a:r>
            <a:r>
              <a:rPr lang="en-IN" i="1" dirty="0">
                <a:solidFill>
                  <a:srgbClr val="FFFF00"/>
                </a:solidFill>
              </a:rPr>
              <a:t>data resource</a:t>
            </a:r>
            <a:r>
              <a:rPr lang="en-IN" dirty="0"/>
              <a:t>, declared using a </a:t>
            </a:r>
            <a:r>
              <a:rPr lang="en-IN" dirty="0">
                <a:solidFill>
                  <a:srgbClr val="FFFF00"/>
                </a:solidFill>
              </a:rPr>
              <a:t>data block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1AE4EC9-EE9B-4C44-B35B-1D498A379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1582" y="351313"/>
            <a:ext cx="5679011" cy="7154806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88257484-CABE-3B43-B7AE-827442691772}"/>
              </a:ext>
            </a:extLst>
          </p:cNvPr>
          <p:cNvSpPr/>
          <p:nvPr/>
        </p:nvSpPr>
        <p:spPr>
          <a:xfrm>
            <a:off x="190917" y="4524718"/>
            <a:ext cx="8189405" cy="99374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Each data resource is associated with a </a:t>
            </a:r>
            <a:r>
              <a:rPr lang="en-IN" dirty="0">
                <a:solidFill>
                  <a:srgbClr val="FFFF00"/>
                </a:solidFill>
              </a:rPr>
              <a:t>single data source</a:t>
            </a:r>
            <a:r>
              <a:rPr lang="en-IN" dirty="0"/>
              <a:t>, which determines the </a:t>
            </a:r>
            <a:r>
              <a:rPr lang="en-IN" dirty="0">
                <a:solidFill>
                  <a:srgbClr val="FFFF00"/>
                </a:solidFill>
              </a:rPr>
              <a:t>kind of object (or objects) </a:t>
            </a:r>
            <a:r>
              <a:rPr lang="en-IN" dirty="0"/>
              <a:t>it reads and what </a:t>
            </a:r>
            <a:r>
              <a:rPr lang="en-IN" dirty="0">
                <a:solidFill>
                  <a:srgbClr val="FFFF00"/>
                </a:solidFill>
              </a:rPr>
              <a:t>query constraint arguments</a:t>
            </a:r>
            <a:r>
              <a:rPr lang="en-IN" dirty="0"/>
              <a:t> are available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61CC570C-32C6-8B41-8EA8-8F28C22DC80B}"/>
              </a:ext>
            </a:extLst>
          </p:cNvPr>
          <p:cNvSpPr/>
          <p:nvPr/>
        </p:nvSpPr>
        <p:spPr>
          <a:xfrm>
            <a:off x="190916" y="5763913"/>
            <a:ext cx="8189405" cy="157138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Data resources have the </a:t>
            </a:r>
            <a:r>
              <a:rPr lang="en-IN" dirty="0">
                <a:solidFill>
                  <a:srgbClr val="FFFF00"/>
                </a:solidFill>
              </a:rPr>
              <a:t>same dependency resolution </a:t>
            </a:r>
            <a:r>
              <a:rPr lang="en-IN" dirty="0" err="1">
                <a:solidFill>
                  <a:srgbClr val="FFFF00"/>
                </a:solidFill>
              </a:rPr>
              <a:t>behavior</a:t>
            </a:r>
            <a:r>
              <a:rPr lang="en-IN" dirty="0">
                <a:solidFill>
                  <a:srgbClr val="FFFF00"/>
                </a:solidFill>
              </a:rPr>
              <a:t> </a:t>
            </a:r>
            <a:r>
              <a:rPr lang="en-IN" dirty="0"/>
              <a:t>as defined for managed resources. Setting the </a:t>
            </a:r>
            <a:r>
              <a:rPr lang="en-IN" dirty="0" err="1">
                <a:solidFill>
                  <a:srgbClr val="FFFF00"/>
                </a:solidFill>
              </a:rPr>
              <a:t>depends_on</a:t>
            </a:r>
            <a:r>
              <a:rPr lang="en-IN" dirty="0">
                <a:solidFill>
                  <a:srgbClr val="FFFF00"/>
                </a:solidFill>
              </a:rPr>
              <a:t> meta-argument </a:t>
            </a:r>
            <a:r>
              <a:rPr lang="en-IN" dirty="0"/>
              <a:t>within data blocks </a:t>
            </a:r>
            <a:r>
              <a:rPr lang="en-IN" dirty="0">
                <a:solidFill>
                  <a:srgbClr val="FF0000"/>
                </a:solidFill>
              </a:rPr>
              <a:t>defers</a:t>
            </a:r>
            <a:r>
              <a:rPr lang="en-IN" dirty="0"/>
              <a:t> reading of the data source until after all changes to the dependencies have been </a:t>
            </a:r>
            <a:r>
              <a:rPr lang="en-IN" dirty="0">
                <a:solidFill>
                  <a:srgbClr val="FFFF00"/>
                </a:solidFill>
              </a:rPr>
              <a:t>applied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A52D3768-98DA-3E4B-A33A-F3006109BBB2}"/>
              </a:ext>
            </a:extLst>
          </p:cNvPr>
          <p:cNvSpPr/>
          <p:nvPr/>
        </p:nvSpPr>
        <p:spPr>
          <a:xfrm>
            <a:off x="8721969" y="723481"/>
            <a:ext cx="3928906" cy="339213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A2CBE0D6-CF45-C64C-8E70-127218EF0B09}"/>
              </a:ext>
            </a:extLst>
          </p:cNvPr>
          <p:cNvCxnSpPr>
            <a:stCxn id="7" idx="3"/>
          </p:cNvCxnSpPr>
          <p:nvPr/>
        </p:nvCxnSpPr>
        <p:spPr>
          <a:xfrm flipV="1">
            <a:off x="8380322" y="1062694"/>
            <a:ext cx="723485" cy="283795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09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25C6D80-DA37-E84C-A818-22C0861210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737102F8-D451-AD47-9A3F-086CC062A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196" y="50243"/>
            <a:ext cx="6439989" cy="1188851"/>
          </a:xfrm>
        </p:spPr>
        <p:txBody>
          <a:bodyPr/>
          <a:lstStyle/>
          <a:p>
            <a:r>
              <a:rPr lang="en-US" dirty="0"/>
              <a:t>Terraform </a:t>
            </a:r>
            <a:r>
              <a:rPr lang="en-US" dirty="0" err="1"/>
              <a:t>Datasources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A7E19617-85D4-4447-8E77-2E93035B915F}"/>
              </a:ext>
            </a:extLst>
          </p:cNvPr>
          <p:cNvSpPr/>
          <p:nvPr/>
        </p:nvSpPr>
        <p:spPr>
          <a:xfrm>
            <a:off x="401933" y="1419965"/>
            <a:ext cx="6913266" cy="71343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We can refer the data resource in a resource as depicted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5C586C5-03CF-9D4E-AF8D-1C9632480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213" y="236764"/>
            <a:ext cx="6698254" cy="398354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9EEBBA1B-6431-BA4B-955D-D244B1671D59}"/>
              </a:ext>
            </a:extLst>
          </p:cNvPr>
          <p:cNvSpPr/>
          <p:nvPr/>
        </p:nvSpPr>
        <p:spPr>
          <a:xfrm>
            <a:off x="7908053" y="984738"/>
            <a:ext cx="6169688" cy="381838"/>
          </a:xfrm>
          <a:prstGeom prst="roundRect">
            <a:avLst/>
          </a:pr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95AB681E-5A98-4643-9586-E08F923E3F69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7315199" y="1175657"/>
            <a:ext cx="592854" cy="60102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6C773F4F-3FAE-E745-9345-F0829482A279}"/>
              </a:ext>
            </a:extLst>
          </p:cNvPr>
          <p:cNvSpPr/>
          <p:nvPr/>
        </p:nvSpPr>
        <p:spPr>
          <a:xfrm>
            <a:off x="185894" y="6005969"/>
            <a:ext cx="14258611" cy="163032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Data resources support </a:t>
            </a:r>
            <a:r>
              <a:rPr lang="en-IN" dirty="0">
                <a:solidFill>
                  <a:srgbClr val="FFFF00"/>
                </a:solidFill>
              </a:rPr>
              <a:t>count</a:t>
            </a:r>
            <a:r>
              <a:rPr lang="en-IN" dirty="0"/>
              <a:t> and </a:t>
            </a:r>
            <a:r>
              <a:rPr lang="en-IN" dirty="0" err="1">
                <a:solidFill>
                  <a:srgbClr val="FFFF00"/>
                </a:solidFill>
              </a:rPr>
              <a:t>for_each</a:t>
            </a:r>
            <a:r>
              <a:rPr lang="en-IN" dirty="0">
                <a:solidFill>
                  <a:srgbClr val="FFFF00"/>
                </a:solidFill>
              </a:rPr>
              <a:t> </a:t>
            </a:r>
            <a:r>
              <a:rPr lang="en-IN" dirty="0"/>
              <a:t>meta-arguments as defined for managed resources, with the </a:t>
            </a:r>
            <a:r>
              <a:rPr lang="en-IN" dirty="0">
                <a:solidFill>
                  <a:srgbClr val="FFFF00"/>
                </a:solidFill>
              </a:rPr>
              <a:t>same syntax and </a:t>
            </a:r>
            <a:r>
              <a:rPr lang="en-IN" dirty="0" err="1">
                <a:solidFill>
                  <a:srgbClr val="FFFF00"/>
                </a:solidFill>
              </a:rPr>
              <a:t>behavior</a:t>
            </a:r>
            <a:r>
              <a:rPr lang="en-IN" dirty="0">
                <a:solidFill>
                  <a:srgbClr val="FFFF00"/>
                </a:solidFill>
              </a:rPr>
              <a:t>.</a:t>
            </a:r>
          </a:p>
          <a:p>
            <a:r>
              <a:rPr lang="en-IN" dirty="0"/>
              <a:t>Each instance will </a:t>
            </a:r>
            <a:r>
              <a:rPr lang="en-IN" dirty="0">
                <a:solidFill>
                  <a:srgbClr val="FFFF00"/>
                </a:solidFill>
              </a:rPr>
              <a:t>separately read </a:t>
            </a:r>
            <a:r>
              <a:rPr lang="en-IN" dirty="0"/>
              <a:t>from its data source with its own variant of the constraint arguments, producing an </a:t>
            </a:r>
            <a:r>
              <a:rPr lang="en-IN" dirty="0">
                <a:solidFill>
                  <a:srgbClr val="FFFF00"/>
                </a:solidFill>
              </a:rPr>
              <a:t>indexed result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04433B7E-8BC0-B548-B97E-7A1A5D0463CC}"/>
              </a:ext>
            </a:extLst>
          </p:cNvPr>
          <p:cNvSpPr/>
          <p:nvPr/>
        </p:nvSpPr>
        <p:spPr>
          <a:xfrm>
            <a:off x="190918" y="4312431"/>
            <a:ext cx="14258611" cy="65585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Data resources support the </a:t>
            </a:r>
            <a:r>
              <a:rPr lang="en-US" dirty="0">
                <a:solidFill>
                  <a:srgbClr val="FFFF00"/>
                </a:solidFill>
              </a:rPr>
              <a:t>provider</a:t>
            </a:r>
            <a:r>
              <a:rPr lang="en-US" dirty="0"/>
              <a:t> meta-argument as defined for managed resources, with the </a:t>
            </a:r>
            <a:r>
              <a:rPr lang="en-US" dirty="0">
                <a:solidFill>
                  <a:srgbClr val="FFFF00"/>
                </a:solidFill>
              </a:rPr>
              <a:t>same syntax and behavior</a:t>
            </a:r>
            <a:r>
              <a:rPr lang="en-US" dirty="0"/>
              <a:t>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C2C5A00E-746E-D443-92D8-08AAB4DEBDB6}"/>
              </a:ext>
            </a:extLst>
          </p:cNvPr>
          <p:cNvSpPr/>
          <p:nvPr/>
        </p:nvSpPr>
        <p:spPr>
          <a:xfrm>
            <a:off x="190918" y="5159200"/>
            <a:ext cx="14258611" cy="65585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Data resources </a:t>
            </a:r>
            <a:r>
              <a:rPr lang="en-IN" dirty="0">
                <a:solidFill>
                  <a:srgbClr val="FF0000"/>
                </a:solidFill>
              </a:rPr>
              <a:t>do not currently have </a:t>
            </a:r>
            <a:r>
              <a:rPr lang="en-IN" dirty="0"/>
              <a:t>any customization settings available for their </a:t>
            </a:r>
            <a:r>
              <a:rPr lang="en-IN" dirty="0">
                <a:solidFill>
                  <a:srgbClr val="FFFF00"/>
                </a:solidFill>
              </a:rPr>
              <a:t>lifecycle</a:t>
            </a:r>
            <a:r>
              <a:rPr lang="en-IN" dirty="0"/>
              <a:t>, but the lifecycle nested block is </a:t>
            </a:r>
            <a:r>
              <a:rPr lang="en-IN" dirty="0">
                <a:solidFill>
                  <a:srgbClr val="FFFF00"/>
                </a:solidFill>
              </a:rPr>
              <a:t>reserved</a:t>
            </a:r>
            <a:r>
              <a:rPr lang="en-IN" dirty="0"/>
              <a:t> in case any are added in future versions.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B57F0EE3-F654-7949-A720-0BE81C8B1BBA}"/>
              </a:ext>
            </a:extLst>
          </p:cNvPr>
          <p:cNvSpPr/>
          <p:nvPr/>
        </p:nvSpPr>
        <p:spPr>
          <a:xfrm>
            <a:off x="1322092" y="2789349"/>
            <a:ext cx="5510787" cy="115745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Meta-Arguments for </a:t>
            </a:r>
            <a:r>
              <a:rPr lang="en-US" sz="3000" dirty="0" err="1"/>
              <a:t>Datasources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73961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D6AAB6A2-7355-604E-94B1-C47293EC65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9B6B93DC-C844-5B4B-B771-6C99DDF0B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Fundamentals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2EE5CF6-B908-624F-9EF5-5106269D1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305050"/>
            <a:ext cx="11277600" cy="36195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D863F49E-F9FB-224F-AC51-B8B34F5C5990}"/>
              </a:ext>
            </a:extLst>
          </p:cNvPr>
          <p:cNvSpPr/>
          <p:nvPr/>
        </p:nvSpPr>
        <p:spPr>
          <a:xfrm>
            <a:off x="9895114" y="2438400"/>
            <a:ext cx="2862943" cy="3287486"/>
          </a:xfrm>
          <a:prstGeom prst="roundRect">
            <a:avLst>
              <a:gd name="adj" fmla="val 10583"/>
            </a:avLst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990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CA4A0A7-E713-794C-AF4C-2DF33E42C3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9A90E78D-5CA7-5A4F-B859-7CC018FFC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1548"/>
            <a:ext cx="12618720" cy="1188851"/>
          </a:xfrm>
        </p:spPr>
        <p:txBody>
          <a:bodyPr/>
          <a:lstStyle/>
          <a:p>
            <a:r>
              <a:rPr lang="en-US" dirty="0"/>
              <a:t>Terraform Variables – </a:t>
            </a:r>
            <a:r>
              <a:rPr lang="en-US" dirty="0">
                <a:solidFill>
                  <a:srgbClr val="00B050"/>
                </a:solidFill>
              </a:rPr>
              <a:t>Output Values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225130F5-1610-344C-AF5D-19FBFB81DC2C}"/>
              </a:ext>
            </a:extLst>
          </p:cNvPr>
          <p:cNvSpPr/>
          <p:nvPr/>
        </p:nvSpPr>
        <p:spPr>
          <a:xfrm>
            <a:off x="5917977" y="2446209"/>
            <a:ext cx="2833635" cy="224450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Variables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Outputs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E203521D-B240-4E4B-A480-95A18FA3CCF1}"/>
              </a:ext>
            </a:extLst>
          </p:cNvPr>
          <p:cNvSpPr/>
          <p:nvPr/>
        </p:nvSpPr>
        <p:spPr>
          <a:xfrm>
            <a:off x="280684" y="2372710"/>
            <a:ext cx="4937760" cy="261257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A root module can use outputs to </a:t>
            </a:r>
            <a:r>
              <a:rPr lang="en-US" sz="2500" dirty="0">
                <a:solidFill>
                  <a:srgbClr val="FFFF00"/>
                </a:solidFill>
              </a:rPr>
              <a:t>print</a:t>
            </a:r>
            <a:r>
              <a:rPr lang="en-US" sz="2500" dirty="0"/>
              <a:t> certain values in the </a:t>
            </a:r>
            <a:r>
              <a:rPr lang="en-US" sz="2500" dirty="0">
                <a:solidFill>
                  <a:srgbClr val="FFFF00"/>
                </a:solidFill>
              </a:rPr>
              <a:t>CLI output </a:t>
            </a:r>
            <a:r>
              <a:rPr lang="en-US" sz="2500" dirty="0"/>
              <a:t>after running </a:t>
            </a:r>
            <a:r>
              <a:rPr lang="en-US" sz="2500" dirty="0">
                <a:solidFill>
                  <a:srgbClr val="FFFF00"/>
                </a:solidFill>
              </a:rPr>
              <a:t>terraform apply</a:t>
            </a:r>
            <a:r>
              <a:rPr lang="en-US" sz="2500" dirty="0"/>
              <a:t>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F118ED92-670E-E24F-9B93-90023553A9C6}"/>
              </a:ext>
            </a:extLst>
          </p:cNvPr>
          <p:cNvSpPr/>
          <p:nvPr/>
        </p:nvSpPr>
        <p:spPr>
          <a:xfrm>
            <a:off x="5027525" y="4946427"/>
            <a:ext cx="4937760" cy="261257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using </a:t>
            </a:r>
            <a:r>
              <a:rPr lang="en-US" dirty="0">
                <a:solidFill>
                  <a:srgbClr val="FFFF00"/>
                </a:solidFill>
              </a:rPr>
              <a:t>remote state</a:t>
            </a:r>
            <a:r>
              <a:rPr lang="en-US" dirty="0"/>
              <a:t>, root module outputs can be accessed by other configurations via a </a:t>
            </a:r>
            <a:r>
              <a:rPr lang="en-US" dirty="0" err="1">
                <a:solidFill>
                  <a:srgbClr val="FFFF00"/>
                </a:solidFill>
              </a:rPr>
              <a:t>terraform_remote_state</a:t>
            </a:r>
            <a:r>
              <a:rPr lang="en-US" dirty="0">
                <a:solidFill>
                  <a:srgbClr val="FFFF00"/>
                </a:solidFill>
              </a:rPr>
              <a:t> data source.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3E37EEA3-91BE-0549-BD32-AB2CB8961B56}"/>
              </a:ext>
            </a:extLst>
          </p:cNvPr>
          <p:cNvSpPr/>
          <p:nvPr/>
        </p:nvSpPr>
        <p:spPr>
          <a:xfrm>
            <a:off x="9601200" y="2262179"/>
            <a:ext cx="4937760" cy="261257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A child module can use outputs to </a:t>
            </a:r>
            <a:r>
              <a:rPr lang="en-US" sz="2500" dirty="0">
                <a:solidFill>
                  <a:srgbClr val="FFFF00"/>
                </a:solidFill>
              </a:rPr>
              <a:t>expose a subset </a:t>
            </a:r>
            <a:r>
              <a:rPr lang="en-US" sz="2500" dirty="0"/>
              <a:t>of its resource attributes to a </a:t>
            </a:r>
            <a:r>
              <a:rPr lang="en-US" sz="2500" dirty="0">
                <a:solidFill>
                  <a:srgbClr val="FFFF00"/>
                </a:solidFill>
              </a:rPr>
              <a:t>parent module</a:t>
            </a:r>
            <a:r>
              <a:rPr lang="en-US" sz="2500" dirty="0"/>
              <a:t>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DC925258-E2E9-5441-A690-E402F1A56AEC}"/>
              </a:ext>
            </a:extLst>
          </p:cNvPr>
          <p:cNvSpPr/>
          <p:nvPr/>
        </p:nvSpPr>
        <p:spPr>
          <a:xfrm>
            <a:off x="452176" y="1200399"/>
            <a:ext cx="13665758" cy="72888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dirty="0"/>
              <a:t>Output values are like the </a:t>
            </a:r>
            <a:r>
              <a:rPr lang="en-IN" sz="3000" dirty="0">
                <a:solidFill>
                  <a:srgbClr val="FFFF00"/>
                </a:solidFill>
              </a:rPr>
              <a:t>return values </a:t>
            </a:r>
            <a:r>
              <a:rPr lang="en-IN" sz="3000" dirty="0"/>
              <a:t>of a Terraform module and have several uses</a:t>
            </a:r>
            <a:endParaRPr lang="en-US" sz="30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412AD4D1-25AD-7E43-84D9-1B1904FA64EA}"/>
              </a:ext>
            </a:extLst>
          </p:cNvPr>
          <p:cNvSpPr/>
          <p:nvPr/>
        </p:nvSpPr>
        <p:spPr>
          <a:xfrm>
            <a:off x="280684" y="2446209"/>
            <a:ext cx="493039" cy="45776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B266AB62-2E97-5842-96A0-51F3B2176084}"/>
              </a:ext>
            </a:extLst>
          </p:cNvPr>
          <p:cNvSpPr/>
          <p:nvPr/>
        </p:nvSpPr>
        <p:spPr>
          <a:xfrm>
            <a:off x="14045921" y="2395968"/>
            <a:ext cx="493039" cy="45776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1CB87D8F-A4DC-2541-BF06-B7BF1DC261A9}"/>
              </a:ext>
            </a:extLst>
          </p:cNvPr>
          <p:cNvSpPr/>
          <p:nvPr/>
        </p:nvSpPr>
        <p:spPr>
          <a:xfrm>
            <a:off x="9354680" y="7101233"/>
            <a:ext cx="493039" cy="45776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19216508-0E3D-B84F-9C25-3951503EB135}"/>
              </a:ext>
            </a:extLst>
          </p:cNvPr>
          <p:cNvSpPr/>
          <p:nvPr/>
        </p:nvSpPr>
        <p:spPr>
          <a:xfrm>
            <a:off x="11090868" y="5824465"/>
            <a:ext cx="1958424" cy="85649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Advanced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2492C559-2EBA-DF4B-A81C-9B5918992FAE}"/>
              </a:ext>
            </a:extLst>
          </p:cNvPr>
          <p:cNvCxnSpPr>
            <a:cxnSpLocks/>
            <a:stCxn id="13" idx="2"/>
            <a:endCxn id="7" idx="6"/>
          </p:cNvCxnSpPr>
          <p:nvPr/>
        </p:nvCxnSpPr>
        <p:spPr>
          <a:xfrm flipH="1">
            <a:off x="9965285" y="6252713"/>
            <a:ext cx="112558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11E4ABBF-A2D3-404D-825D-11D02F6B8225}"/>
              </a:ext>
            </a:extLst>
          </p:cNvPr>
          <p:cNvCxnSpPr>
            <a:cxnSpLocks/>
            <a:stCxn id="13" idx="0"/>
            <a:endCxn id="8" idx="4"/>
          </p:cNvCxnSpPr>
          <p:nvPr/>
        </p:nvCxnSpPr>
        <p:spPr>
          <a:xfrm flipV="1">
            <a:off x="12070080" y="4874750"/>
            <a:ext cx="0" cy="9497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76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74" y="1436435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For Loops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Lists &amp; Maps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Meta-Argument Count &amp; </a:t>
            </a:r>
            <a:r>
              <a:rPr lang="en-US" sz="7000" b="1" dirty="0" err="1">
                <a:solidFill>
                  <a:srgbClr val="0070C0"/>
                </a:solidFill>
              </a:rPr>
              <a:t>for_each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216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99C8F87-32D7-A747-94B2-97951259BD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6B2F8743-92D5-0F4A-BC1A-FC8AB163B864}"/>
              </a:ext>
            </a:extLst>
          </p:cNvPr>
          <p:cNvSpPr/>
          <p:nvPr/>
        </p:nvSpPr>
        <p:spPr>
          <a:xfrm>
            <a:off x="180870" y="1547446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count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11B025A8-7C28-3242-8F39-01E43B49F368}"/>
              </a:ext>
            </a:extLst>
          </p:cNvPr>
          <p:cNvSpPr/>
          <p:nvPr/>
        </p:nvSpPr>
        <p:spPr>
          <a:xfrm>
            <a:off x="180869" y="2355289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Variables: Lists &amp; Maps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18D0DCAA-6BA9-B545-9A15-01A63CFBFB40}"/>
              </a:ext>
            </a:extLst>
          </p:cNvPr>
          <p:cNvSpPr/>
          <p:nvPr/>
        </p:nvSpPr>
        <p:spPr>
          <a:xfrm>
            <a:off x="180869" y="3163132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Lists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8AA9FB6C-7C5E-5E40-BAA8-6F01F18E7B19}"/>
              </a:ext>
            </a:extLst>
          </p:cNvPr>
          <p:cNvSpPr/>
          <p:nvPr/>
        </p:nvSpPr>
        <p:spPr>
          <a:xfrm>
            <a:off x="180869" y="397097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Maps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946E5BBE-A091-9040-A284-F3278DFC6DC7}"/>
              </a:ext>
            </a:extLst>
          </p:cNvPr>
          <p:cNvSpPr/>
          <p:nvPr/>
        </p:nvSpPr>
        <p:spPr>
          <a:xfrm>
            <a:off x="180869" y="478301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Loops with Advanced Maps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C440FF40-6232-6D40-8878-4395476857C7}"/>
              </a:ext>
            </a:extLst>
          </p:cNvPr>
          <p:cNvSpPr/>
          <p:nvPr/>
        </p:nvSpPr>
        <p:spPr>
          <a:xfrm>
            <a:off x="180869" y="557672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Legacy Splat Operator (.*.)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36E3AF66-1357-DC4F-8FFC-2E454334E2E9}"/>
              </a:ext>
            </a:extLst>
          </p:cNvPr>
          <p:cNvSpPr/>
          <p:nvPr/>
        </p:nvSpPr>
        <p:spPr>
          <a:xfrm>
            <a:off x="180869" y="637043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Latest Splat Operator [*]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CDDFBA66-79D6-A749-85A0-9AF4F4DF0747}"/>
              </a:ext>
            </a:extLst>
          </p:cNvPr>
          <p:cNvSpPr/>
          <p:nvPr/>
        </p:nvSpPr>
        <p:spPr>
          <a:xfrm>
            <a:off x="5161502" y="1547446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</a:t>
            </a:r>
            <a:r>
              <a:rPr lang="en-US" dirty="0" err="1"/>
              <a:t>for_each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7976A50A-3105-BC44-ABF9-E3788B3120DD}"/>
              </a:ext>
            </a:extLst>
          </p:cNvPr>
          <p:cNvSpPr/>
          <p:nvPr/>
        </p:nvSpPr>
        <p:spPr>
          <a:xfrm>
            <a:off x="5161501" y="2355289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</a:t>
            </a:r>
            <a:r>
              <a:rPr lang="en-US" dirty="0" err="1"/>
              <a:t>toset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6245B22F-1F8E-1A4B-A3ED-E085E843624B}"/>
              </a:ext>
            </a:extLst>
          </p:cNvPr>
          <p:cNvSpPr/>
          <p:nvPr/>
        </p:nvSpPr>
        <p:spPr>
          <a:xfrm>
            <a:off x="5161501" y="3163132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</a:t>
            </a:r>
            <a:r>
              <a:rPr lang="en-US" dirty="0" err="1"/>
              <a:t>tomap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6F73915B-1656-2C4B-868D-96D764074D46}"/>
              </a:ext>
            </a:extLst>
          </p:cNvPr>
          <p:cNvSpPr/>
          <p:nvPr/>
        </p:nvSpPr>
        <p:spPr>
          <a:xfrm>
            <a:off x="5161501" y="3970975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 </a:t>
            </a:r>
            <a:r>
              <a:rPr lang="en-IN" dirty="0" err="1"/>
              <a:t>aws_availability_zones</a:t>
            </a:r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71E6491E-9CED-3F43-AEEC-92976D30A911}"/>
              </a:ext>
            </a:extLst>
          </p:cNvPr>
          <p:cNvSpPr/>
          <p:nvPr/>
        </p:nvSpPr>
        <p:spPr>
          <a:xfrm>
            <a:off x="10142136" y="1547446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</a:t>
            </a:r>
          </a:p>
          <a:p>
            <a:pPr algn="ctr"/>
            <a:r>
              <a:rPr lang="en-IN" dirty="0"/>
              <a:t>aws_ec2_instance_type_offerings</a:t>
            </a:r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C3D2F00C-0179-4749-B847-A1B2A820CA59}"/>
              </a:ext>
            </a:extLst>
          </p:cNvPr>
          <p:cNvSpPr/>
          <p:nvPr/>
        </p:nvSpPr>
        <p:spPr>
          <a:xfrm>
            <a:off x="10142135" y="2355289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</a:t>
            </a:r>
          </a:p>
          <a:p>
            <a:pPr algn="ctr"/>
            <a:r>
              <a:rPr lang="en-IN" dirty="0" err="1"/>
              <a:t>aws_availability_zones</a:t>
            </a:r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25C3F8D2-6CA0-C549-80E8-EB66C77761DC}"/>
              </a:ext>
            </a:extLst>
          </p:cNvPr>
          <p:cNvSpPr/>
          <p:nvPr/>
        </p:nvSpPr>
        <p:spPr>
          <a:xfrm>
            <a:off x="10142135" y="3163132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Maps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xmlns="" id="{3B51013E-1644-744F-8E09-6D49308E68B2}"/>
              </a:ext>
            </a:extLst>
          </p:cNvPr>
          <p:cNvSpPr/>
          <p:nvPr/>
        </p:nvSpPr>
        <p:spPr>
          <a:xfrm>
            <a:off x="10142135" y="3970975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if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6F9B901C-C919-5D45-8A61-5770E7F71753}"/>
              </a:ext>
            </a:extLst>
          </p:cNvPr>
          <p:cNvSpPr/>
          <p:nvPr/>
        </p:nvSpPr>
        <p:spPr>
          <a:xfrm>
            <a:off x="10142135" y="4783015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keys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8275A713-0C01-AB4C-A03A-ABF71FCD9B79}"/>
              </a:ext>
            </a:extLst>
          </p:cNvPr>
          <p:cNvSpPr/>
          <p:nvPr/>
        </p:nvSpPr>
        <p:spPr>
          <a:xfrm>
            <a:off x="271305" y="316026"/>
            <a:ext cx="3717890" cy="9113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2900A184-D571-724C-8F55-34FD2E0814EE}"/>
              </a:ext>
            </a:extLst>
          </p:cNvPr>
          <p:cNvSpPr/>
          <p:nvPr/>
        </p:nvSpPr>
        <p:spPr>
          <a:xfrm>
            <a:off x="5161501" y="316025"/>
            <a:ext cx="3717890" cy="91130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C7C48D88-FBE2-4E4A-BFC8-0AFEE8AB4FAD}"/>
              </a:ext>
            </a:extLst>
          </p:cNvPr>
          <p:cNvSpPr/>
          <p:nvPr/>
        </p:nvSpPr>
        <p:spPr>
          <a:xfrm>
            <a:off x="10396693" y="316024"/>
            <a:ext cx="3717890" cy="91130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Section-3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E6B1D563-9FC1-C74B-8BA8-332AA8CE690F}"/>
              </a:ext>
            </a:extLst>
          </p:cNvPr>
          <p:cNvSpPr/>
          <p:nvPr/>
        </p:nvSpPr>
        <p:spPr>
          <a:xfrm>
            <a:off x="5362468" y="4971892"/>
            <a:ext cx="3717890" cy="91130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Section-4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77483A8F-4D8E-584A-81C9-743131A22F9C}"/>
              </a:ext>
            </a:extLst>
          </p:cNvPr>
          <p:cNvSpPr/>
          <p:nvPr/>
        </p:nvSpPr>
        <p:spPr>
          <a:xfrm>
            <a:off x="5261984" y="6063960"/>
            <a:ext cx="3918857" cy="612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Fix issues in Section-2 with section-3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xmlns="" id="{8A709876-1EFE-0040-AE00-A57A072017A1}"/>
              </a:ext>
            </a:extLst>
          </p:cNvPr>
          <p:cNvSpPr/>
          <p:nvPr/>
        </p:nvSpPr>
        <p:spPr>
          <a:xfrm>
            <a:off x="5261984" y="6871803"/>
            <a:ext cx="3918857" cy="612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Final Output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146AC31E-C208-0745-9F2F-63114E689C62}"/>
              </a:ext>
            </a:extLst>
          </p:cNvPr>
          <p:cNvSpPr/>
          <p:nvPr/>
        </p:nvSpPr>
        <p:spPr>
          <a:xfrm>
            <a:off x="10872296" y="6018087"/>
            <a:ext cx="2766683" cy="160155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Utility Project with</a:t>
            </a:r>
          </a:p>
          <a:p>
            <a:pPr algn="ctr"/>
            <a:r>
              <a:rPr lang="en-US" dirty="0" err="1"/>
              <a:t>Datasources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8656A43F-C85A-1843-9240-12D1058F0D90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12255638" y="5486344"/>
            <a:ext cx="0" cy="531743"/>
          </a:xfrm>
          <a:prstGeom prst="straightConnector1">
            <a:avLst/>
          </a:prstGeom>
          <a:ln w="793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46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5275" y="250043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VPC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3-Tier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Web, App and DB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080" y="1944767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xmlns="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xmlns="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xmlns="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xmlns="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xmlns="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xmlns="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xmlns="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xmlns="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xmlns="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xmlns="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xmlns="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xmlns="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xmlns="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</p:spTree>
    <p:extLst>
      <p:ext uri="{BB962C8B-B14F-4D97-AF65-F5344CB8AC3E}">
        <p14:creationId xmlns:p14="http://schemas.microsoft.com/office/powerpoint/2010/main" val="20403792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46A3B0EC-02EE-714F-86E6-93BA14194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723" y="-268116"/>
            <a:ext cx="3782810" cy="2909335"/>
          </a:xfrm>
        </p:spPr>
        <p:txBody>
          <a:bodyPr>
            <a:normAutofit/>
          </a:bodyPr>
          <a:lstStyle/>
          <a:p>
            <a:r>
              <a:rPr lang="en-US" dirty="0"/>
              <a:t>AWS VPC</a:t>
            </a:r>
            <a:br>
              <a:rPr lang="en-US" dirty="0"/>
            </a:br>
            <a:r>
              <a:rPr lang="en-US" dirty="0"/>
              <a:t>3-Tier</a:t>
            </a:r>
            <a:br>
              <a:rPr lang="en-US" dirty="0"/>
            </a:br>
            <a:r>
              <a:rPr lang="en-US" dirty="0"/>
              <a:t>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4">
            <a:extLst>
              <a:ext uri="{FF2B5EF4-FFF2-40B4-BE49-F238E27FC236}">
                <a16:creationId xmlns:a16="http://schemas.microsoft.com/office/drawing/2014/main" xmlns="" id="{3CD31081-46D0-AC4D-805C-3A6F927BC8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9361" y="4545933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Instances</a:t>
            </a:r>
          </a:p>
        </p:txBody>
      </p:sp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xmlns="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14">
            <a:extLst>
              <a:ext uri="{FF2B5EF4-FFF2-40B4-BE49-F238E27FC236}">
                <a16:creationId xmlns:a16="http://schemas.microsoft.com/office/drawing/2014/main" xmlns="" id="{DE14D811-D799-3549-AA42-455F91185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76" y="4545933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Instances</a:t>
            </a:r>
          </a:p>
        </p:txBody>
      </p:sp>
      <p:pic>
        <p:nvPicPr>
          <p:cNvPr id="31" name="Graphic 13">
            <a:extLst>
              <a:ext uri="{FF2B5EF4-FFF2-40B4-BE49-F238E27FC236}">
                <a16:creationId xmlns:a16="http://schemas.microsoft.com/office/drawing/2014/main" xmlns="" id="{4022A618-4DC1-8B44-AAB2-17022D6DE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390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14">
            <a:extLst>
              <a:ext uri="{FF2B5EF4-FFF2-40B4-BE49-F238E27FC236}">
                <a16:creationId xmlns:a16="http://schemas.microsoft.com/office/drawing/2014/main" xmlns="" id="{354B24FF-4143-D64A-A9CB-165946F05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3471965"/>
            <a:ext cx="144835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xmlns="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1157" y="2379609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725" y="182461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xmlns="" id="{F608240E-3CF1-B44C-B33B-F6F4F37E715F}"/>
              </a:ext>
            </a:extLst>
          </p:cNvPr>
          <p:cNvCxnSpPr>
            <a:stCxn id="15" idx="1"/>
            <a:endCxn id="21" idx="1"/>
          </p:cNvCxnSpPr>
          <p:nvPr/>
        </p:nvCxnSpPr>
        <p:spPr>
          <a:xfrm rot="10800000" flipH="1">
            <a:off x="6552007" y="3182142"/>
            <a:ext cx="609667" cy="1495033"/>
          </a:xfrm>
          <a:prstGeom prst="bentConnector3">
            <a:avLst>
              <a:gd name="adj1" fmla="val -3749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xmlns="" id="{DB9002B2-474F-B841-A242-281B01DDB8FD}"/>
              </a:ext>
            </a:extLst>
          </p:cNvPr>
          <p:cNvCxnSpPr>
            <a:stCxn id="26" idx="3"/>
            <a:endCxn id="31" idx="3"/>
          </p:cNvCxnSpPr>
          <p:nvPr/>
        </p:nvCxnSpPr>
        <p:spPr>
          <a:xfrm flipH="1" flipV="1">
            <a:off x="12740270" y="3182141"/>
            <a:ext cx="591753" cy="1495033"/>
          </a:xfrm>
          <a:prstGeom prst="bentConnector3">
            <a:avLst>
              <a:gd name="adj1" fmla="val -3863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xmlns="" id="{B52A72F5-D23C-4548-AC5A-115748F47BC3}"/>
              </a:ext>
            </a:extLst>
          </p:cNvPr>
          <p:cNvCxnSpPr>
            <a:cxnSpLocks/>
            <a:stCxn id="21" idx="3"/>
            <a:endCxn id="37" idx="2"/>
          </p:cNvCxnSpPr>
          <p:nvPr/>
        </p:nvCxnSpPr>
        <p:spPr>
          <a:xfrm flipV="1">
            <a:off x="7725555" y="2281815"/>
            <a:ext cx="2149770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xmlns="" id="{A1A55088-85D4-D94D-BCFB-33EA36B37B41}"/>
              </a:ext>
            </a:extLst>
          </p:cNvPr>
          <p:cNvCxnSpPr>
            <a:cxnSpLocks/>
            <a:stCxn id="31" idx="1"/>
            <a:endCxn id="37" idx="2"/>
          </p:cNvCxnSpPr>
          <p:nvPr/>
        </p:nvCxnSpPr>
        <p:spPr>
          <a:xfrm rot="10800000">
            <a:off x="9875326" y="2281815"/>
            <a:ext cx="2301065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4">
            <a:extLst>
              <a:ext uri="{FF2B5EF4-FFF2-40B4-BE49-F238E27FC236}">
                <a16:creationId xmlns:a16="http://schemas.microsoft.com/office/drawing/2014/main" xmlns="" id="{9F32C84D-86AF-C048-86DE-24992A0FD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0147" y="2823261"/>
            <a:ext cx="252743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Outbound Communication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DACDFC9D-A8BC-1642-BE3D-EE1D0FB22D79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9859913" y="548231"/>
            <a:ext cx="15412" cy="12763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xmlns="" id="{F4654AB1-3DAB-0646-A53D-65241526CA27}"/>
              </a:ext>
            </a:extLst>
          </p:cNvPr>
          <p:cNvCxnSpPr>
            <a:stCxn id="37" idx="1"/>
            <a:endCxn id="16" idx="0"/>
          </p:cNvCxnSpPr>
          <p:nvPr/>
        </p:nvCxnSpPr>
        <p:spPr>
          <a:xfrm rot="10800000" flipV="1">
            <a:off x="7444967" y="2053215"/>
            <a:ext cx="2201759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xmlns="" id="{4A60DD65-8933-4E46-8DA0-AA63408C09BD}"/>
              </a:ext>
            </a:extLst>
          </p:cNvPr>
          <p:cNvCxnSpPr>
            <a:stCxn id="37" idx="3"/>
            <a:endCxn id="27" idx="0"/>
          </p:cNvCxnSpPr>
          <p:nvPr/>
        </p:nvCxnSpPr>
        <p:spPr>
          <a:xfrm>
            <a:off x="10103925" y="2053215"/>
            <a:ext cx="2355756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 with solid fill">
            <a:extLst>
              <a:ext uri="{FF2B5EF4-FFF2-40B4-BE49-F238E27FC236}">
                <a16:creationId xmlns:a16="http://schemas.microsoft.com/office/drawing/2014/main" xmlns="" id="{442D3744-2D08-0048-A5E0-21013A9A15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894975" y="-5955"/>
            <a:ext cx="609668" cy="609668"/>
          </a:xfrm>
          <a:prstGeom prst="rect">
            <a:avLst/>
          </a:prstGeom>
        </p:spPr>
      </p:pic>
      <p:pic>
        <p:nvPicPr>
          <p:cNvPr id="63" name="Graphic 62" descr="User with solid fill">
            <a:extLst>
              <a:ext uri="{FF2B5EF4-FFF2-40B4-BE49-F238E27FC236}">
                <a16:creationId xmlns:a16="http://schemas.microsoft.com/office/drawing/2014/main" xmlns="" id="{5F91C56C-B0A1-6542-8198-70A076B3BC4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459392" y="1695"/>
            <a:ext cx="609668" cy="609668"/>
          </a:xfrm>
          <a:prstGeom prst="rect">
            <a:avLst/>
          </a:prstGeom>
        </p:spPr>
      </p:pic>
      <p:pic>
        <p:nvPicPr>
          <p:cNvPr id="64" name="Graphic 63" descr="User with solid fill">
            <a:extLst>
              <a:ext uri="{FF2B5EF4-FFF2-40B4-BE49-F238E27FC236}">
                <a16:creationId xmlns:a16="http://schemas.microsoft.com/office/drawing/2014/main" xmlns="" id="{62DFC65D-87D4-7249-A628-3AAF0304075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990662" y="3322"/>
            <a:ext cx="609668" cy="609668"/>
          </a:xfrm>
          <a:prstGeom prst="rect">
            <a:avLst/>
          </a:prstGeom>
        </p:spPr>
      </p:pic>
      <p:pic>
        <p:nvPicPr>
          <p:cNvPr id="65" name="Graphic 64" descr="User with solid fill">
            <a:extLst>
              <a:ext uri="{FF2B5EF4-FFF2-40B4-BE49-F238E27FC236}">
                <a16:creationId xmlns:a16="http://schemas.microsoft.com/office/drawing/2014/main" xmlns="" id="{A7F8732F-A73D-AE42-8EE2-ED90154FC4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55079" y="10972"/>
            <a:ext cx="609668" cy="609668"/>
          </a:xfrm>
          <a:prstGeom prst="rect">
            <a:avLst/>
          </a:prstGeom>
        </p:spPr>
      </p:pic>
      <p:pic>
        <p:nvPicPr>
          <p:cNvPr id="66" name="Graphic 65" descr="User with solid fill">
            <a:extLst>
              <a:ext uri="{FF2B5EF4-FFF2-40B4-BE49-F238E27FC236}">
                <a16:creationId xmlns:a16="http://schemas.microsoft.com/office/drawing/2014/main" xmlns="" id="{BF714BD5-57FB-C843-B708-EBDFBE3E61B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082431" y="21039"/>
            <a:ext cx="609668" cy="609668"/>
          </a:xfrm>
          <a:prstGeom prst="rect">
            <a:avLst/>
          </a:prstGeom>
        </p:spPr>
      </p:pic>
      <p:pic>
        <p:nvPicPr>
          <p:cNvPr id="67" name="Graphic 66" descr="User with solid fill">
            <a:extLst>
              <a:ext uri="{FF2B5EF4-FFF2-40B4-BE49-F238E27FC236}">
                <a16:creationId xmlns:a16="http://schemas.microsoft.com/office/drawing/2014/main" xmlns="" id="{129934F1-5A2E-8841-B9D9-C96DA81D7C6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46848" y="28689"/>
            <a:ext cx="609668" cy="609668"/>
          </a:xfrm>
          <a:prstGeom prst="rect">
            <a:avLst/>
          </a:prstGeom>
        </p:spPr>
      </p:pic>
      <p:pic>
        <p:nvPicPr>
          <p:cNvPr id="68" name="Graphic 67" descr="User with solid fill">
            <a:extLst>
              <a:ext uri="{FF2B5EF4-FFF2-40B4-BE49-F238E27FC236}">
                <a16:creationId xmlns:a16="http://schemas.microsoft.com/office/drawing/2014/main" xmlns="" id="{B4F0858A-7550-3B43-A461-9B59290EA5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132045" y="28688"/>
            <a:ext cx="609668" cy="609668"/>
          </a:xfrm>
          <a:prstGeom prst="rect">
            <a:avLst/>
          </a:prstGeom>
        </p:spPr>
      </p:pic>
      <p:sp>
        <p:nvSpPr>
          <p:cNvPr id="69" name="Rounded Rectangle 68">
            <a:extLst>
              <a:ext uri="{FF2B5EF4-FFF2-40B4-BE49-F238E27FC236}">
                <a16:creationId xmlns:a16="http://schemas.microsoft.com/office/drawing/2014/main" xmlns="" id="{FE9A6DBC-F226-7B4F-8DC6-A63CDC9C0CB9}"/>
              </a:ext>
            </a:extLst>
          </p:cNvPr>
          <p:cNvSpPr/>
          <p:nvPr/>
        </p:nvSpPr>
        <p:spPr>
          <a:xfrm>
            <a:off x="107312" y="2345762"/>
            <a:ext cx="4937760" cy="7497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</a:t>
            </a:r>
            <a:r>
              <a:rPr lang="en-US" dirty="0">
                <a:solidFill>
                  <a:srgbClr val="FFFF00"/>
                </a:solidFill>
              </a:rPr>
              <a:t>manually</a:t>
            </a:r>
            <a:r>
              <a:rPr lang="en-US" dirty="0"/>
              <a:t> using AWS </a:t>
            </a:r>
            <a:r>
              <a:rPr lang="en-US" dirty="0" err="1"/>
              <a:t>Mgmt</a:t>
            </a:r>
            <a:r>
              <a:rPr lang="en-US" dirty="0"/>
              <a:t> Console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xmlns="" id="{BD6FA9E2-3556-BD42-B12B-8B070AEF520A}"/>
              </a:ext>
            </a:extLst>
          </p:cNvPr>
          <p:cNvSpPr/>
          <p:nvPr/>
        </p:nvSpPr>
        <p:spPr>
          <a:xfrm>
            <a:off x="95243" y="3179864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same using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xmlns="" id="{F78D4FFA-C05E-5F49-BF31-BFC3EEDC6901}"/>
              </a:ext>
            </a:extLst>
          </p:cNvPr>
          <p:cNvSpPr/>
          <p:nvPr/>
        </p:nvSpPr>
        <p:spPr>
          <a:xfrm>
            <a:off x="78549" y="405003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Modules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xmlns="" id="{9CCE3822-28E7-7F4D-8E18-07B266240F8B}"/>
              </a:ext>
            </a:extLst>
          </p:cNvPr>
          <p:cNvSpPr/>
          <p:nvPr/>
        </p:nvSpPr>
        <p:spPr>
          <a:xfrm>
            <a:off x="57367" y="463044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Local Values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xmlns="" id="{BC1C23B4-0831-D94E-ACA4-747F029BDEEA}"/>
              </a:ext>
            </a:extLst>
          </p:cNvPr>
          <p:cNvSpPr/>
          <p:nvPr/>
        </p:nvSpPr>
        <p:spPr>
          <a:xfrm>
            <a:off x="65696" y="521598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Variables – </a:t>
            </a:r>
            <a:r>
              <a:rPr lang="en-US" dirty="0" err="1"/>
              <a:t>terraform.tfvars</a:t>
            </a:r>
            <a:endParaRPr lang="en-US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xmlns="" id="{276BB9A3-354D-4845-8043-A9C2506C7F51}"/>
              </a:ext>
            </a:extLst>
          </p:cNvPr>
          <p:cNvSpPr/>
          <p:nvPr/>
        </p:nvSpPr>
        <p:spPr>
          <a:xfrm>
            <a:off x="65696" y="579051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Variables – </a:t>
            </a:r>
            <a:r>
              <a:rPr lang="en-US" dirty="0" err="1"/>
              <a:t>vpc.auto.tfvars</a:t>
            </a:r>
            <a:endParaRPr lang="en-US" dirty="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xmlns="" id="{322C4515-3352-3A43-8681-01AE4F0CC0F9}"/>
              </a:ext>
            </a:extLst>
          </p:cNvPr>
          <p:cNvSpPr/>
          <p:nvPr/>
        </p:nvSpPr>
        <p:spPr>
          <a:xfrm>
            <a:off x="65696" y="639634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Version Constraints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xmlns="" id="{9FEFFB43-6D52-FE4B-B3E2-52886E3F0199}"/>
              </a:ext>
            </a:extLst>
          </p:cNvPr>
          <p:cNvSpPr/>
          <p:nvPr/>
        </p:nvSpPr>
        <p:spPr>
          <a:xfrm>
            <a:off x="78549" y="7009946"/>
            <a:ext cx="4937760" cy="60270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Code Organizing – </a:t>
            </a:r>
            <a:r>
              <a:rPr lang="en-US" dirty="0">
                <a:solidFill>
                  <a:srgbClr val="FFFF00"/>
                </a:solidFill>
              </a:rPr>
              <a:t>Production Grade style</a:t>
            </a:r>
          </a:p>
        </p:txBody>
      </p:sp>
      <p:pic>
        <p:nvPicPr>
          <p:cNvPr id="77" name="Graphic 42">
            <a:extLst>
              <a:ext uri="{FF2B5EF4-FFF2-40B4-BE49-F238E27FC236}">
                <a16:creationId xmlns:a16="http://schemas.microsoft.com/office/drawing/2014/main" xmlns="" id="{80CB15D3-E7EC-754C-952B-84769ED9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26877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TextBox 16">
            <a:extLst>
              <a:ext uri="{FF2B5EF4-FFF2-40B4-BE49-F238E27FC236}">
                <a16:creationId xmlns:a16="http://schemas.microsoft.com/office/drawing/2014/main" xmlns="" id="{D51BD9C2-7F37-D04E-8E2E-04BB281FDF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4025" y="3362118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pic>
        <p:nvPicPr>
          <p:cNvPr id="79" name="Graphic 42">
            <a:extLst>
              <a:ext uri="{FF2B5EF4-FFF2-40B4-BE49-F238E27FC236}">
                <a16:creationId xmlns:a16="http://schemas.microsoft.com/office/drawing/2014/main" xmlns="" id="{1EB61C30-D24F-2B45-9179-F5DBB1994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96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16">
            <a:extLst>
              <a:ext uri="{FF2B5EF4-FFF2-40B4-BE49-F238E27FC236}">
                <a16:creationId xmlns:a16="http://schemas.microsoft.com/office/drawing/2014/main" xmlns="" id="{D362E41A-D4DD-5140-9E06-A3BE77F31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3728" y="331797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</p:spTree>
    <p:extLst>
      <p:ext uri="{BB962C8B-B14F-4D97-AF65-F5344CB8AC3E}">
        <p14:creationId xmlns:p14="http://schemas.microsoft.com/office/powerpoint/2010/main" val="88450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0" grpId="0"/>
      <p:bldP spid="22" grpId="0"/>
      <p:bldP spid="23" grpId="0" animBg="1"/>
      <p:bldP spid="25" grpId="0"/>
      <p:bldP spid="26" grpId="0" animBg="1"/>
      <p:bldP spid="27" grpId="0" animBg="1"/>
      <p:bldP spid="30" grpId="0"/>
      <p:bldP spid="32" grpId="0"/>
      <p:bldP spid="33" grpId="0" animBg="1"/>
      <p:bldP spid="35" grpId="0"/>
      <p:bldP spid="36" grpId="0"/>
      <p:bldP spid="51" grpId="0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8" grpId="0"/>
      <p:bldP spid="80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D8A66D24-91E5-9041-B978-03F0E68477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DEE25A17-04E8-5C46-8E90-F4A53CD62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154" y="60499"/>
            <a:ext cx="7565283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691696A-53A5-1840-BF52-DA3EE08D9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92" y="272806"/>
            <a:ext cx="5514647" cy="728235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E92E331A-4AB0-0944-9591-76C7D6182137}"/>
              </a:ext>
            </a:extLst>
          </p:cNvPr>
          <p:cNvSpPr/>
          <p:nvPr/>
        </p:nvSpPr>
        <p:spPr>
          <a:xfrm>
            <a:off x="539827" y="674439"/>
            <a:ext cx="4858438" cy="793214"/>
          </a:xfrm>
          <a:prstGeom prst="roundRect">
            <a:avLst/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CC3CF884-9F5B-E441-82D4-67F912500880}"/>
              </a:ext>
            </a:extLst>
          </p:cNvPr>
          <p:cNvSpPr/>
          <p:nvPr/>
        </p:nvSpPr>
        <p:spPr>
          <a:xfrm>
            <a:off x="449856" y="2346593"/>
            <a:ext cx="3769604" cy="1531343"/>
          </a:xfrm>
          <a:prstGeom prst="roundRect">
            <a:avLst>
              <a:gd name="adj" fmla="val 8034"/>
            </a:avLst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2D4BF810-9520-1744-938C-2A4391ACC066}"/>
              </a:ext>
            </a:extLst>
          </p:cNvPr>
          <p:cNvSpPr/>
          <p:nvPr/>
        </p:nvSpPr>
        <p:spPr>
          <a:xfrm>
            <a:off x="806986" y="3991204"/>
            <a:ext cx="4040435" cy="3478232"/>
          </a:xfrm>
          <a:prstGeom prst="roundRect">
            <a:avLst>
              <a:gd name="adj" fmla="val 7165"/>
            </a:avLst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B03E02DA-E59C-1041-AA55-18169654556A}"/>
              </a:ext>
            </a:extLst>
          </p:cNvPr>
          <p:cNvSpPr/>
          <p:nvPr/>
        </p:nvSpPr>
        <p:spPr>
          <a:xfrm>
            <a:off x="8546334" y="1467653"/>
            <a:ext cx="5299113" cy="97809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Build VPC m</a:t>
            </a:r>
            <a:r>
              <a:rPr lang="en-US" sz="3000" dirty="0">
                <a:solidFill>
                  <a:srgbClr val="FFFF00"/>
                </a:solidFill>
              </a:rPr>
              <a:t>anually</a:t>
            </a:r>
            <a:r>
              <a:rPr lang="en-US" sz="3000" dirty="0"/>
              <a:t> using AWS Management Console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5E130AD3-868A-AA45-9599-46FAB6F06B7E}"/>
              </a:ext>
            </a:extLst>
          </p:cNvPr>
          <p:cNvSpPr/>
          <p:nvPr/>
        </p:nvSpPr>
        <p:spPr>
          <a:xfrm>
            <a:off x="8524301" y="3415158"/>
            <a:ext cx="5299113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Build VPC using </a:t>
            </a:r>
            <a:r>
              <a:rPr lang="en-US" sz="3000" dirty="0">
                <a:solidFill>
                  <a:srgbClr val="FFFF00"/>
                </a:solidFill>
              </a:rPr>
              <a:t>Terraform</a:t>
            </a:r>
            <a:r>
              <a:rPr lang="en-US" sz="3000" dirty="0"/>
              <a:t> Modules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774CAA64-EE63-9447-A876-7A287F6AE60D}"/>
              </a:ext>
            </a:extLst>
          </p:cNvPr>
          <p:cNvSpPr/>
          <p:nvPr/>
        </p:nvSpPr>
        <p:spPr>
          <a:xfrm>
            <a:off x="8546334" y="5194406"/>
            <a:ext cx="5299113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Standardize the Terraform Code at Production Grade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5856E2B8-2C3A-A045-9FD8-333191323F68}"/>
              </a:ext>
            </a:extLst>
          </p:cNvPr>
          <p:cNvCxnSpPr>
            <a:stCxn id="9" idx="1"/>
            <a:endCxn id="6" idx="3"/>
          </p:cNvCxnSpPr>
          <p:nvPr/>
        </p:nvCxnSpPr>
        <p:spPr>
          <a:xfrm flipH="1" flipV="1">
            <a:off x="5398265" y="1071046"/>
            <a:ext cx="3148069" cy="885653"/>
          </a:xfrm>
          <a:prstGeom prst="straightConnector1">
            <a:avLst/>
          </a:prstGeom>
          <a:ln w="730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1CDB302F-7648-9144-87B4-295F6CC6C5C9}"/>
              </a:ext>
            </a:extLst>
          </p:cNvPr>
          <p:cNvCxnSpPr>
            <a:stCxn id="10" idx="1"/>
            <a:endCxn id="7" idx="3"/>
          </p:cNvCxnSpPr>
          <p:nvPr/>
        </p:nvCxnSpPr>
        <p:spPr>
          <a:xfrm flipH="1" flipV="1">
            <a:off x="4219460" y="3112265"/>
            <a:ext cx="4304841" cy="791939"/>
          </a:xfrm>
          <a:prstGeom prst="straightConnector1">
            <a:avLst/>
          </a:prstGeom>
          <a:ln w="730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EF779E11-7AA9-2C4B-8F4A-06A0D7C88F2F}"/>
              </a:ext>
            </a:extLst>
          </p:cNvPr>
          <p:cNvCxnSpPr>
            <a:cxnSpLocks/>
            <a:stCxn id="11" idx="1"/>
            <a:endCxn id="8" idx="3"/>
          </p:cNvCxnSpPr>
          <p:nvPr/>
        </p:nvCxnSpPr>
        <p:spPr>
          <a:xfrm flipH="1">
            <a:off x="4847421" y="5683452"/>
            <a:ext cx="3698913" cy="46868"/>
          </a:xfrm>
          <a:prstGeom prst="straightConnector1">
            <a:avLst/>
          </a:prstGeom>
          <a:ln w="730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62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08149188-79FC-5940-8F7C-38D284EB05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9216A724-3A2C-FD45-802D-485935EBD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9417"/>
            <a:ext cx="12618720" cy="1188851"/>
          </a:xfrm>
        </p:spPr>
        <p:txBody>
          <a:bodyPr/>
          <a:lstStyle/>
          <a:p>
            <a:r>
              <a:rPr lang="en-US" dirty="0"/>
              <a:t>Terraform Modules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3301CD8D-ACE3-D140-99C1-D81F0E6346BA}"/>
              </a:ext>
            </a:extLst>
          </p:cNvPr>
          <p:cNvSpPr/>
          <p:nvPr/>
        </p:nvSpPr>
        <p:spPr>
          <a:xfrm>
            <a:off x="271305" y="768321"/>
            <a:ext cx="14087789" cy="108057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dirty="0"/>
              <a:t>Modules are </a:t>
            </a:r>
            <a:r>
              <a:rPr lang="en-IN" sz="3000" dirty="0">
                <a:solidFill>
                  <a:srgbClr val="FFFF00"/>
                </a:solidFill>
              </a:rPr>
              <a:t>containers for multiple resources </a:t>
            </a:r>
            <a:r>
              <a:rPr lang="en-IN" sz="3000" dirty="0"/>
              <a:t>that are used together. A module consists of a collection of </a:t>
            </a:r>
            <a:r>
              <a:rPr lang="en-IN" sz="3000" dirty="0">
                <a:solidFill>
                  <a:srgbClr val="FFFF00"/>
                </a:solidFill>
              </a:rPr>
              <a:t>.</a:t>
            </a:r>
            <a:r>
              <a:rPr lang="en-IN" sz="3000" dirty="0" err="1">
                <a:solidFill>
                  <a:srgbClr val="FFFF00"/>
                </a:solidFill>
              </a:rPr>
              <a:t>tf</a:t>
            </a:r>
            <a:r>
              <a:rPr lang="en-IN" sz="3000" dirty="0">
                <a:solidFill>
                  <a:srgbClr val="FFFF00"/>
                </a:solidFill>
              </a:rPr>
              <a:t> </a:t>
            </a:r>
            <a:r>
              <a:rPr lang="en-IN" sz="3000" dirty="0"/>
              <a:t>files kept together in a directory.</a:t>
            </a:r>
            <a:endParaRPr lang="en-US" sz="30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EBCF8D5B-D45C-A145-9D1A-C0121136E427}"/>
              </a:ext>
            </a:extLst>
          </p:cNvPr>
          <p:cNvSpPr/>
          <p:nvPr/>
        </p:nvSpPr>
        <p:spPr>
          <a:xfrm>
            <a:off x="271305" y="1875882"/>
            <a:ext cx="6842928" cy="918190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Modules are the main way to </a:t>
            </a:r>
            <a:r>
              <a:rPr lang="en-US" sz="2400" dirty="0">
                <a:solidFill>
                  <a:srgbClr val="FFFF00"/>
                </a:solidFill>
              </a:rPr>
              <a:t>package and reuse </a:t>
            </a:r>
            <a:r>
              <a:rPr lang="en-US" sz="2400" dirty="0"/>
              <a:t>resource configurations with Terraform.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24195A6E-F9AA-FA45-91F0-F7E1B5A1653D}"/>
              </a:ext>
            </a:extLst>
          </p:cNvPr>
          <p:cNvSpPr/>
          <p:nvPr/>
        </p:nvSpPr>
        <p:spPr>
          <a:xfrm>
            <a:off x="271305" y="3295472"/>
            <a:ext cx="6842928" cy="1545666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Every Terraform configuration has at least one module, known as its </a:t>
            </a:r>
            <a:r>
              <a:rPr lang="en-US" sz="2400" dirty="0">
                <a:solidFill>
                  <a:srgbClr val="FFFF00"/>
                </a:solidFill>
              </a:rPr>
              <a:t>root module</a:t>
            </a:r>
            <a:r>
              <a:rPr lang="en-US" sz="2400" dirty="0"/>
              <a:t>, which consists of the resources defined in the </a:t>
            </a:r>
            <a:r>
              <a:rPr lang="en-US" sz="2400" dirty="0">
                <a:solidFill>
                  <a:srgbClr val="FFFF00"/>
                </a:solidFill>
              </a:rPr>
              <a:t>.</a:t>
            </a:r>
            <a:r>
              <a:rPr lang="en-US" sz="2400" dirty="0" err="1">
                <a:solidFill>
                  <a:srgbClr val="FFFF00"/>
                </a:solidFill>
              </a:rPr>
              <a:t>tf</a:t>
            </a:r>
            <a:r>
              <a:rPr lang="en-US" sz="2400" dirty="0">
                <a:solidFill>
                  <a:srgbClr val="FFFF00"/>
                </a:solidFill>
              </a:rPr>
              <a:t> files </a:t>
            </a:r>
            <a:r>
              <a:rPr lang="en-US" sz="2400" dirty="0"/>
              <a:t>in the </a:t>
            </a:r>
            <a:r>
              <a:rPr lang="en-US" sz="2400" dirty="0">
                <a:solidFill>
                  <a:srgbClr val="FFFF00"/>
                </a:solidFill>
              </a:rPr>
              <a:t>main working directory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B2741DDE-5E07-C14B-95F8-082EDA119E08}"/>
              </a:ext>
            </a:extLst>
          </p:cNvPr>
          <p:cNvSpPr/>
          <p:nvPr/>
        </p:nvSpPr>
        <p:spPr>
          <a:xfrm>
            <a:off x="271305" y="5237951"/>
            <a:ext cx="6842928" cy="1248111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 Terraform module (usually the </a:t>
            </a:r>
            <a:r>
              <a:rPr lang="en-US" sz="2400" dirty="0">
                <a:solidFill>
                  <a:srgbClr val="FFFF00"/>
                </a:solidFill>
              </a:rPr>
              <a:t>root module </a:t>
            </a:r>
            <a:r>
              <a:rPr lang="en-US" sz="2400" dirty="0"/>
              <a:t>of a configuration) can call </a:t>
            </a:r>
            <a:r>
              <a:rPr lang="en-US" sz="2400" dirty="0">
                <a:solidFill>
                  <a:srgbClr val="FFFF00"/>
                </a:solidFill>
              </a:rPr>
              <a:t>other modules </a:t>
            </a:r>
            <a:r>
              <a:rPr lang="en-US" sz="2400" dirty="0"/>
              <a:t>to include </a:t>
            </a:r>
            <a:r>
              <a:rPr lang="en-US" sz="2400" dirty="0">
                <a:solidFill>
                  <a:srgbClr val="FFFF00"/>
                </a:solidFill>
              </a:rPr>
              <a:t>their resources </a:t>
            </a:r>
            <a:r>
              <a:rPr lang="en-US" sz="2400" dirty="0"/>
              <a:t>into the configuration.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D64841CE-3949-B244-B9CB-AD0911F5CA6C}"/>
              </a:ext>
            </a:extLst>
          </p:cNvPr>
          <p:cNvSpPr/>
          <p:nvPr/>
        </p:nvSpPr>
        <p:spPr>
          <a:xfrm>
            <a:off x="7606602" y="3295471"/>
            <a:ext cx="6752492" cy="1545665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Child modules </a:t>
            </a:r>
            <a:r>
              <a:rPr lang="en-IN" dirty="0">
                <a:solidFill>
                  <a:srgbClr val="FFFF00"/>
                </a:solidFill>
              </a:rPr>
              <a:t>can be called multiple times </a:t>
            </a:r>
            <a:r>
              <a:rPr lang="en-IN" dirty="0"/>
              <a:t>within the same configuration, and </a:t>
            </a:r>
            <a:r>
              <a:rPr lang="en-IN" dirty="0">
                <a:solidFill>
                  <a:srgbClr val="FFFF00"/>
                </a:solidFill>
              </a:rPr>
              <a:t>multiple configurations </a:t>
            </a:r>
            <a:r>
              <a:rPr lang="en-IN" dirty="0"/>
              <a:t>can use the same child module.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D11189C9-2CD1-2D4A-A7F5-C54B545FEAE2}"/>
              </a:ext>
            </a:extLst>
          </p:cNvPr>
          <p:cNvSpPr/>
          <p:nvPr/>
        </p:nvSpPr>
        <p:spPr>
          <a:xfrm>
            <a:off x="7606602" y="5237950"/>
            <a:ext cx="6752492" cy="1248111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In addition to modules from </a:t>
            </a:r>
            <a:r>
              <a:rPr lang="en-IN" dirty="0">
                <a:solidFill>
                  <a:srgbClr val="FFFF00"/>
                </a:solidFill>
              </a:rPr>
              <a:t>the local filesystem</a:t>
            </a:r>
            <a:r>
              <a:rPr lang="en-IN" dirty="0"/>
              <a:t>, Terraform can load modules from a </a:t>
            </a:r>
            <a:r>
              <a:rPr lang="en-IN" dirty="0">
                <a:solidFill>
                  <a:srgbClr val="FFFF00"/>
                </a:solidFill>
              </a:rPr>
              <a:t>public or private registry.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B5EE1C19-1715-8543-AA85-95692275A321}"/>
              </a:ext>
            </a:extLst>
          </p:cNvPr>
          <p:cNvSpPr/>
          <p:nvPr/>
        </p:nvSpPr>
        <p:spPr>
          <a:xfrm>
            <a:off x="7606602" y="6769338"/>
            <a:ext cx="6752492" cy="822183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This makes it possible to </a:t>
            </a:r>
            <a:r>
              <a:rPr lang="en-IN" dirty="0">
                <a:solidFill>
                  <a:srgbClr val="FFFF00"/>
                </a:solidFill>
              </a:rPr>
              <a:t>publish modules for others to use</a:t>
            </a:r>
            <a:r>
              <a:rPr lang="en-IN" dirty="0"/>
              <a:t>, and to use modules that others have published.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4376E95F-6835-0C4C-B5A5-8851A0CC3B23}"/>
              </a:ext>
            </a:extLst>
          </p:cNvPr>
          <p:cNvSpPr/>
          <p:nvPr/>
        </p:nvSpPr>
        <p:spPr>
          <a:xfrm>
            <a:off x="7516166" y="1890999"/>
            <a:ext cx="6842928" cy="918190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/>
              <a:t>A module that has been </a:t>
            </a:r>
            <a:r>
              <a:rPr lang="en-IN" sz="2400" dirty="0">
                <a:solidFill>
                  <a:srgbClr val="FFFF00"/>
                </a:solidFill>
              </a:rPr>
              <a:t>called by another module </a:t>
            </a:r>
            <a:r>
              <a:rPr lang="en-IN" sz="2400" dirty="0"/>
              <a:t>is often referred to as a </a:t>
            </a:r>
            <a:r>
              <a:rPr lang="en-IN" sz="2400" dirty="0">
                <a:solidFill>
                  <a:srgbClr val="FFFF00"/>
                </a:solidFill>
              </a:rPr>
              <a:t>child module.</a:t>
            </a:r>
          </a:p>
        </p:txBody>
      </p:sp>
    </p:spTree>
    <p:extLst>
      <p:ext uri="{BB962C8B-B14F-4D97-AF65-F5344CB8AC3E}">
        <p14:creationId xmlns:p14="http://schemas.microsoft.com/office/powerpoint/2010/main" val="152051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5275" y="250043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EC2 Instances, Bastion Host and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Security Groups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080" y="1944767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xmlns="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xmlns="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xmlns="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xmlns="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xmlns="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xmlns="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xmlns="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xmlns="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xmlns="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xmlns="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xmlns="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xmlns="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xmlns="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xmlns="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xmlns="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147985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</p:spTree>
    <p:extLst>
      <p:ext uri="{BB962C8B-B14F-4D97-AF65-F5344CB8AC3E}">
        <p14:creationId xmlns:p14="http://schemas.microsoft.com/office/powerpoint/2010/main" val="160296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xmlns="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xmlns="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1157" y="2280456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725" y="182461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xmlns="" id="{F608240E-3CF1-B44C-B33B-F6F4F37E715F}"/>
              </a:ext>
            </a:extLst>
          </p:cNvPr>
          <p:cNvCxnSpPr>
            <a:cxnSpLocks/>
            <a:stCxn id="85" idx="1"/>
            <a:endCxn id="21" idx="1"/>
          </p:cNvCxnSpPr>
          <p:nvPr/>
        </p:nvCxnSpPr>
        <p:spPr>
          <a:xfrm rot="10800000" flipH="1">
            <a:off x="7145123" y="3182141"/>
            <a:ext cx="16552" cy="1498874"/>
          </a:xfrm>
          <a:prstGeom prst="bentConnector3">
            <a:avLst>
              <a:gd name="adj1" fmla="val -510841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xmlns="" id="{B52A72F5-D23C-4548-AC5A-115748F47BC3}"/>
              </a:ext>
            </a:extLst>
          </p:cNvPr>
          <p:cNvCxnSpPr>
            <a:cxnSpLocks/>
            <a:stCxn id="21" idx="3"/>
            <a:endCxn id="37" idx="2"/>
          </p:cNvCxnSpPr>
          <p:nvPr/>
        </p:nvCxnSpPr>
        <p:spPr>
          <a:xfrm flipV="1">
            <a:off x="7725555" y="2281815"/>
            <a:ext cx="2149770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4">
            <a:extLst>
              <a:ext uri="{FF2B5EF4-FFF2-40B4-BE49-F238E27FC236}">
                <a16:creationId xmlns:a16="http://schemas.microsoft.com/office/drawing/2014/main" xmlns="" id="{9F32C84D-86AF-C048-86DE-24992A0FD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3286" y="2922832"/>
            <a:ext cx="252743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Outbound Communication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DACDFC9D-A8BC-1642-BE3D-EE1D0FB22D79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9859913" y="548231"/>
            <a:ext cx="15412" cy="12763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xmlns="" id="{F4654AB1-3DAB-0646-A53D-65241526CA27}"/>
              </a:ext>
            </a:extLst>
          </p:cNvPr>
          <p:cNvCxnSpPr>
            <a:stCxn id="37" idx="1"/>
            <a:endCxn id="16" idx="0"/>
          </p:cNvCxnSpPr>
          <p:nvPr/>
        </p:nvCxnSpPr>
        <p:spPr>
          <a:xfrm rot="10800000" flipV="1">
            <a:off x="7444967" y="2053215"/>
            <a:ext cx="2201759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xmlns="" id="{4A60DD65-8933-4E46-8DA0-AA63408C09BD}"/>
              </a:ext>
            </a:extLst>
          </p:cNvPr>
          <p:cNvCxnSpPr>
            <a:stCxn id="37" idx="3"/>
            <a:endCxn id="27" idx="0"/>
          </p:cNvCxnSpPr>
          <p:nvPr/>
        </p:nvCxnSpPr>
        <p:spPr>
          <a:xfrm>
            <a:off x="10103925" y="2053215"/>
            <a:ext cx="2355756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 with solid fill">
            <a:extLst>
              <a:ext uri="{FF2B5EF4-FFF2-40B4-BE49-F238E27FC236}">
                <a16:creationId xmlns:a16="http://schemas.microsoft.com/office/drawing/2014/main" xmlns="" id="{442D3744-2D08-0048-A5E0-21013A9A15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894975" y="-5955"/>
            <a:ext cx="609668" cy="609668"/>
          </a:xfrm>
          <a:prstGeom prst="rect">
            <a:avLst/>
          </a:prstGeom>
        </p:spPr>
      </p:pic>
      <p:pic>
        <p:nvPicPr>
          <p:cNvPr id="63" name="Graphic 62" descr="User with solid fill">
            <a:extLst>
              <a:ext uri="{FF2B5EF4-FFF2-40B4-BE49-F238E27FC236}">
                <a16:creationId xmlns:a16="http://schemas.microsoft.com/office/drawing/2014/main" xmlns="" id="{5F91C56C-B0A1-6542-8198-70A076B3BC4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459392" y="1695"/>
            <a:ext cx="609668" cy="609668"/>
          </a:xfrm>
          <a:prstGeom prst="rect">
            <a:avLst/>
          </a:prstGeom>
        </p:spPr>
      </p:pic>
      <p:pic>
        <p:nvPicPr>
          <p:cNvPr id="64" name="Graphic 63" descr="User with solid fill">
            <a:extLst>
              <a:ext uri="{FF2B5EF4-FFF2-40B4-BE49-F238E27FC236}">
                <a16:creationId xmlns:a16="http://schemas.microsoft.com/office/drawing/2014/main" xmlns="" id="{62DFC65D-87D4-7249-A628-3AAF0304075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990662" y="3322"/>
            <a:ext cx="609668" cy="609668"/>
          </a:xfrm>
          <a:prstGeom prst="rect">
            <a:avLst/>
          </a:prstGeom>
        </p:spPr>
      </p:pic>
      <p:pic>
        <p:nvPicPr>
          <p:cNvPr id="65" name="Graphic 64" descr="User with solid fill">
            <a:extLst>
              <a:ext uri="{FF2B5EF4-FFF2-40B4-BE49-F238E27FC236}">
                <a16:creationId xmlns:a16="http://schemas.microsoft.com/office/drawing/2014/main" xmlns="" id="{A7F8732F-A73D-AE42-8EE2-ED90154FC4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55079" y="10972"/>
            <a:ext cx="609668" cy="609668"/>
          </a:xfrm>
          <a:prstGeom prst="rect">
            <a:avLst/>
          </a:prstGeom>
        </p:spPr>
      </p:pic>
      <p:pic>
        <p:nvPicPr>
          <p:cNvPr id="66" name="Graphic 65" descr="User with solid fill">
            <a:extLst>
              <a:ext uri="{FF2B5EF4-FFF2-40B4-BE49-F238E27FC236}">
                <a16:creationId xmlns:a16="http://schemas.microsoft.com/office/drawing/2014/main" xmlns="" id="{BF714BD5-57FB-C843-B708-EBDFBE3E61B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082431" y="21039"/>
            <a:ext cx="609668" cy="609668"/>
          </a:xfrm>
          <a:prstGeom prst="rect">
            <a:avLst/>
          </a:prstGeom>
        </p:spPr>
      </p:pic>
      <p:pic>
        <p:nvPicPr>
          <p:cNvPr id="67" name="Graphic 66" descr="User with solid fill">
            <a:extLst>
              <a:ext uri="{FF2B5EF4-FFF2-40B4-BE49-F238E27FC236}">
                <a16:creationId xmlns:a16="http://schemas.microsoft.com/office/drawing/2014/main" xmlns="" id="{129934F1-5A2E-8841-B9D9-C96DA81D7C6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46848" y="28689"/>
            <a:ext cx="609668" cy="609668"/>
          </a:xfrm>
          <a:prstGeom prst="rect">
            <a:avLst/>
          </a:prstGeom>
        </p:spPr>
      </p:pic>
      <p:pic>
        <p:nvPicPr>
          <p:cNvPr id="68" name="Graphic 67" descr="User with solid fill">
            <a:extLst>
              <a:ext uri="{FF2B5EF4-FFF2-40B4-BE49-F238E27FC236}">
                <a16:creationId xmlns:a16="http://schemas.microsoft.com/office/drawing/2014/main" xmlns="" id="{B4F0858A-7550-3B43-A461-9B59290EA5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132045" y="28688"/>
            <a:ext cx="609668" cy="609668"/>
          </a:xfrm>
          <a:prstGeom prst="rect">
            <a:avLst/>
          </a:prstGeom>
        </p:spPr>
      </p:pic>
      <p:pic>
        <p:nvPicPr>
          <p:cNvPr id="79" name="Graphic 42">
            <a:extLst>
              <a:ext uri="{FF2B5EF4-FFF2-40B4-BE49-F238E27FC236}">
                <a16:creationId xmlns:a16="http://schemas.microsoft.com/office/drawing/2014/main" xmlns="" id="{1EB61C30-D24F-2B45-9179-F5DBB1994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96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16">
            <a:extLst>
              <a:ext uri="{FF2B5EF4-FFF2-40B4-BE49-F238E27FC236}">
                <a16:creationId xmlns:a16="http://schemas.microsoft.com/office/drawing/2014/main" xmlns="" id="{D362E41A-D4DD-5140-9E06-A3BE77F31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3728" y="331797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D9B39F7-C549-F24B-9747-CB0921642037}"/>
              </a:ext>
            </a:extLst>
          </p:cNvPr>
          <p:cNvSpPr/>
          <p:nvPr/>
        </p:nvSpPr>
        <p:spPr>
          <a:xfrm>
            <a:off x="6432550" y="4033751"/>
            <a:ext cx="7092387" cy="1304001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 port 22 &amp; 80</a:t>
            </a:r>
          </a:p>
        </p:txBody>
      </p:sp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533" y="4378724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79" y="491944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23" y="43990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269" y="493979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6D91F62E-F031-8646-9610-4EDF57CBCFB9}"/>
              </a:ext>
            </a:extLst>
          </p:cNvPr>
          <p:cNvSpPr/>
          <p:nvPr/>
        </p:nvSpPr>
        <p:spPr>
          <a:xfrm>
            <a:off x="6429317" y="2521565"/>
            <a:ext cx="7092387" cy="1398722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 port 22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xmlns="" id="{B00FA30D-49BD-EB4C-A0DB-0B701CA9B27D}"/>
              </a:ext>
            </a:extLst>
          </p:cNvPr>
          <p:cNvCxnSpPr>
            <a:stCxn id="83" idx="2"/>
          </p:cNvCxnSpPr>
          <p:nvPr/>
        </p:nvCxnSpPr>
        <p:spPr>
          <a:xfrm rot="5400000" flipH="1">
            <a:off x="9230757" y="1740889"/>
            <a:ext cx="261589" cy="6141842"/>
          </a:xfrm>
          <a:prstGeom prst="bentConnector4">
            <a:avLst>
              <a:gd name="adj1" fmla="val -217948"/>
              <a:gd name="adj2" fmla="val 9965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0E55EFFA-A9CE-0A43-842D-5188A65894E8}"/>
              </a:ext>
            </a:extLst>
          </p:cNvPr>
          <p:cNvSpPr txBox="1"/>
          <p:nvPr/>
        </p:nvSpPr>
        <p:spPr>
          <a:xfrm>
            <a:off x="8921409" y="4307666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10.0.0.0/16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A3346627-AAA0-204D-9E39-D0E0430C445E}"/>
              </a:ext>
            </a:extLst>
          </p:cNvPr>
          <p:cNvSpPr txBox="1"/>
          <p:nvPr/>
        </p:nvSpPr>
        <p:spPr>
          <a:xfrm>
            <a:off x="8976504" y="2730651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0.0.0.0/0</a:t>
            </a: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xmlns="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4286" y="-14312"/>
            <a:ext cx="7732155" cy="869641"/>
          </a:xfrm>
        </p:spPr>
        <p:txBody>
          <a:bodyPr>
            <a:normAutofit/>
          </a:bodyPr>
          <a:lstStyle/>
          <a:p>
            <a:r>
              <a:rPr lang="en-US" sz="3400" b="1" dirty="0"/>
              <a:t>AWS VPC + EC2 Instance + Security Groups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xmlns="" id="{096F8E3D-8152-3641-9C1B-F6862C9561DC}"/>
              </a:ext>
            </a:extLst>
          </p:cNvPr>
          <p:cNvSpPr/>
          <p:nvPr/>
        </p:nvSpPr>
        <p:spPr>
          <a:xfrm>
            <a:off x="149109" y="1449718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xmlns="" id="{A95145E4-BA1A-B54D-B7DE-60F8BA4C5CF8}"/>
              </a:ext>
            </a:extLst>
          </p:cNvPr>
          <p:cNvSpPr/>
          <p:nvPr/>
        </p:nvSpPr>
        <p:spPr>
          <a:xfrm>
            <a:off x="132415" y="231989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VPC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760CF2B3-EE36-0E46-AE7A-FA47D0DD627F}"/>
              </a:ext>
            </a:extLst>
          </p:cNvPr>
          <p:cNvSpPr/>
          <p:nvPr/>
        </p:nvSpPr>
        <p:spPr>
          <a:xfrm>
            <a:off x="111233" y="290029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Security Group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xmlns="" id="{8A595E84-E657-AF43-9268-6F772FE877CE}"/>
              </a:ext>
            </a:extLst>
          </p:cNvPr>
          <p:cNvSpPr/>
          <p:nvPr/>
        </p:nvSpPr>
        <p:spPr>
          <a:xfrm>
            <a:off x="119562" y="348584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AWS EC2 Instance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xmlns="" id="{15CBF987-1DB6-C147-B579-EB95D011079D}"/>
              </a:ext>
            </a:extLst>
          </p:cNvPr>
          <p:cNvSpPr/>
          <p:nvPr/>
        </p:nvSpPr>
        <p:spPr>
          <a:xfrm>
            <a:off x="119562" y="4060371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</a:t>
            </a:r>
            <a:r>
              <a:rPr lang="en-US" dirty="0" err="1">
                <a:solidFill>
                  <a:srgbClr val="FFFF00"/>
                </a:solidFill>
              </a:rPr>
              <a:t>depends_on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xmlns="" id="{C754BB2B-99D9-7E40-A8B1-D0CB4C086A58}"/>
              </a:ext>
            </a:extLst>
          </p:cNvPr>
          <p:cNvSpPr/>
          <p:nvPr/>
        </p:nvSpPr>
        <p:spPr>
          <a:xfrm>
            <a:off x="119562" y="466620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 err="1">
                <a:solidFill>
                  <a:srgbClr val="FFFF00"/>
                </a:solidFill>
              </a:rPr>
              <a:t>null_resource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xmlns="" id="{18FA3F89-46CB-B641-8D6A-55E718F29651}"/>
              </a:ext>
            </a:extLst>
          </p:cNvPr>
          <p:cNvSpPr/>
          <p:nvPr/>
        </p:nvSpPr>
        <p:spPr>
          <a:xfrm>
            <a:off x="119562" y="526575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File</a:t>
            </a:r>
            <a:r>
              <a:rPr lang="en-US" dirty="0"/>
              <a:t> Provisioner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xmlns="" id="{A4ADA9D0-E75E-6147-BDCC-7897B6CC79E1}"/>
              </a:ext>
            </a:extLst>
          </p:cNvPr>
          <p:cNvSpPr/>
          <p:nvPr/>
        </p:nvSpPr>
        <p:spPr>
          <a:xfrm>
            <a:off x="119562" y="584028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Remote-exec</a:t>
            </a:r>
            <a:r>
              <a:rPr lang="en-US" dirty="0"/>
              <a:t> Provisioner</a:t>
            </a: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xmlns="" id="{29F63337-98D2-E44C-BED2-FD68F130F7F1}"/>
              </a:ext>
            </a:extLst>
          </p:cNvPr>
          <p:cNvSpPr/>
          <p:nvPr/>
        </p:nvSpPr>
        <p:spPr>
          <a:xfrm>
            <a:off x="119562" y="644611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Local-exec</a:t>
            </a:r>
            <a:r>
              <a:rPr lang="en-US" dirty="0"/>
              <a:t> Provisioner</a:t>
            </a:r>
          </a:p>
        </p:txBody>
      </p:sp>
      <p:pic>
        <p:nvPicPr>
          <p:cNvPr id="101" name="Graphic 100" descr="User with solid fill">
            <a:extLst>
              <a:ext uri="{FF2B5EF4-FFF2-40B4-BE49-F238E27FC236}">
                <a16:creationId xmlns:a16="http://schemas.microsoft.com/office/drawing/2014/main" xmlns="" id="{38EAF37D-8996-4F4F-B4AA-A3F7B0C3FDE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3097308" y="61249"/>
            <a:ext cx="609668" cy="60966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72D4371A-F80E-1545-8BB9-274848518505}"/>
              </a:ext>
            </a:extLst>
          </p:cNvPr>
          <p:cNvSpPr txBox="1"/>
          <p:nvPr/>
        </p:nvSpPr>
        <p:spPr>
          <a:xfrm>
            <a:off x="13623156" y="263908"/>
            <a:ext cx="728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Admin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xmlns="" id="{DC84A692-0B5C-1844-9E64-C5729FA09E57}"/>
              </a:ext>
            </a:extLst>
          </p:cNvPr>
          <p:cNvCxnSpPr>
            <a:cxnSpLocks/>
            <a:stCxn id="101" idx="2"/>
            <a:endCxn id="81" idx="3"/>
          </p:cNvCxnSpPr>
          <p:nvPr/>
        </p:nvCxnSpPr>
        <p:spPr>
          <a:xfrm rot="5400000">
            <a:off x="11792109" y="1610122"/>
            <a:ext cx="2549238" cy="670829"/>
          </a:xfrm>
          <a:prstGeom prst="bentConnector2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4E168FAF-A7D3-BD40-9E96-A4241BB4BD4C}"/>
              </a:ext>
            </a:extLst>
          </p:cNvPr>
          <p:cNvSpPr txBox="1"/>
          <p:nvPr/>
        </p:nvSpPr>
        <p:spPr>
          <a:xfrm>
            <a:off x="12997553" y="773534"/>
            <a:ext cx="1155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SSH Port 22</a:t>
            </a:r>
          </a:p>
        </p:txBody>
      </p:sp>
      <p:cxnSp>
        <p:nvCxnSpPr>
          <p:cNvPr id="105" name="Elbow Connector 104">
            <a:extLst>
              <a:ext uri="{FF2B5EF4-FFF2-40B4-BE49-F238E27FC236}">
                <a16:creationId xmlns:a16="http://schemas.microsoft.com/office/drawing/2014/main" xmlns="" id="{F70F952B-04BD-0242-AFCC-5D291DF6DA67}"/>
              </a:ext>
            </a:extLst>
          </p:cNvPr>
          <p:cNvCxnSpPr>
            <a:stCxn id="81" idx="2"/>
            <a:endCxn id="85" idx="0"/>
          </p:cNvCxnSpPr>
          <p:nvPr/>
        </p:nvCxnSpPr>
        <p:spPr>
          <a:xfrm rot="5400000">
            <a:off x="9489728" y="1439430"/>
            <a:ext cx="896980" cy="5022310"/>
          </a:xfrm>
          <a:prstGeom prst="bentConnector3">
            <a:avLst>
              <a:gd name="adj1" fmla="val 3649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xmlns="" id="{89AADCB9-5749-4D49-9A2D-3126BC5899CE}"/>
              </a:ext>
            </a:extLst>
          </p:cNvPr>
          <p:cNvCxnSpPr>
            <a:stCxn id="81" idx="2"/>
            <a:endCxn id="83" idx="0"/>
          </p:cNvCxnSpPr>
          <p:nvPr/>
        </p:nvCxnSpPr>
        <p:spPr>
          <a:xfrm flipH="1">
            <a:off x="12432473" y="3502095"/>
            <a:ext cx="16900" cy="876629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23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82" grpId="0"/>
      <p:bldP spid="84" grpId="0"/>
      <p:bldP spid="86" grpId="0"/>
      <p:bldP spid="87" grpId="0" animBg="1"/>
      <p:bldP spid="47" grpId="0"/>
      <p:bldP spid="88" grpId="0"/>
      <p:bldP spid="93" grpId="0" animBg="1"/>
      <p:bldP spid="94" grpId="0" animBg="1"/>
      <p:bldP spid="95" grpId="0" animBg="1"/>
      <p:bldP spid="96" grpId="0" animBg="1"/>
      <p:bldP spid="98" grpId="0" animBg="1"/>
      <p:bldP spid="99" grpId="0" animBg="1"/>
      <p:bldP spid="100" grpId="0" animBg="1"/>
      <p:bldP spid="48" grpId="0"/>
      <p:bldP spid="61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172DF26-C4A2-3740-BDB8-4518E7536E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7FDCBDBA-B755-E849-9C0A-0C49EC2BC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2172" y="-110808"/>
            <a:ext cx="982704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2F954DC-69A8-1D44-8628-F1F12B9D3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74" y="272807"/>
            <a:ext cx="3223734" cy="722706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DBD200CC-FC1A-EA4E-9B6D-C5244185C397}"/>
              </a:ext>
            </a:extLst>
          </p:cNvPr>
          <p:cNvSpPr/>
          <p:nvPr/>
        </p:nvSpPr>
        <p:spPr>
          <a:xfrm>
            <a:off x="440675" y="2478795"/>
            <a:ext cx="2401677" cy="82626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63BE0CBA-D806-F943-9C2A-074A7A98EB06}"/>
              </a:ext>
            </a:extLst>
          </p:cNvPr>
          <p:cNvSpPr/>
          <p:nvPr/>
        </p:nvSpPr>
        <p:spPr>
          <a:xfrm>
            <a:off x="440674" y="3362035"/>
            <a:ext cx="2952521" cy="10777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D3DE0A6A-FE04-674E-A43A-615FD0EB1D6F}"/>
              </a:ext>
            </a:extLst>
          </p:cNvPr>
          <p:cNvSpPr/>
          <p:nvPr/>
        </p:nvSpPr>
        <p:spPr>
          <a:xfrm>
            <a:off x="415380" y="4759341"/>
            <a:ext cx="2952521" cy="10777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B23EAAA2-1735-B042-A597-653623AEF975}"/>
              </a:ext>
            </a:extLst>
          </p:cNvPr>
          <p:cNvSpPr/>
          <p:nvPr/>
        </p:nvSpPr>
        <p:spPr>
          <a:xfrm>
            <a:off x="415380" y="6427339"/>
            <a:ext cx="2625275" cy="807071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43CB90AD-8E42-2140-871D-1967AC17FCB2}"/>
              </a:ext>
            </a:extLst>
          </p:cNvPr>
          <p:cNvSpPr/>
          <p:nvPr/>
        </p:nvSpPr>
        <p:spPr>
          <a:xfrm>
            <a:off x="6403551" y="1096993"/>
            <a:ext cx="5960806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VPC using Terraform Modules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4F54CCE1-04DF-0741-A234-184C08DA7623}"/>
              </a:ext>
            </a:extLst>
          </p:cNvPr>
          <p:cNvSpPr/>
          <p:nvPr/>
        </p:nvSpPr>
        <p:spPr>
          <a:xfrm>
            <a:off x="6400798" y="2178899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Security Groups using Terraform Modules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815CB000-E4A1-B64B-9B50-EF73490601F0}"/>
              </a:ext>
            </a:extLst>
          </p:cNvPr>
          <p:cNvSpPr/>
          <p:nvPr/>
        </p:nvSpPr>
        <p:spPr>
          <a:xfrm>
            <a:off x="6400798" y="4363092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EC2 Instance using Terraform Modules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xmlns="" id="{B4A9689B-DFF0-1141-B7D0-BA11C004C238}"/>
              </a:ext>
            </a:extLst>
          </p:cNvPr>
          <p:cNvSpPr/>
          <p:nvPr/>
        </p:nvSpPr>
        <p:spPr>
          <a:xfrm>
            <a:off x="6312665" y="6154517"/>
            <a:ext cx="2544897" cy="719895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Null Resource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BDF88B2E-5B78-6E41-82EC-338AB89B98E6}"/>
              </a:ext>
            </a:extLst>
          </p:cNvPr>
          <p:cNvSpPr/>
          <p:nvPr/>
        </p:nvSpPr>
        <p:spPr>
          <a:xfrm>
            <a:off x="10297531" y="5416596"/>
            <a:ext cx="3311249" cy="59286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File Provisioner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88EDE6B5-338A-F142-9045-8C7C64E6ECFF}"/>
              </a:ext>
            </a:extLst>
          </p:cNvPr>
          <p:cNvSpPr/>
          <p:nvPr/>
        </p:nvSpPr>
        <p:spPr>
          <a:xfrm>
            <a:off x="10297531" y="6094451"/>
            <a:ext cx="3311249" cy="719894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Remote-exec Provisioner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834322C7-B87C-F44E-82FE-0087D467BDA8}"/>
              </a:ext>
            </a:extLst>
          </p:cNvPr>
          <p:cNvSpPr/>
          <p:nvPr/>
        </p:nvSpPr>
        <p:spPr>
          <a:xfrm>
            <a:off x="6400798" y="3241493"/>
            <a:ext cx="5960806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AMI Datasource to get latest AMI ID dynamically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xmlns="" id="{1E1DFF4C-7C52-5240-8F72-FCB1C177CF05}"/>
              </a:ext>
            </a:extLst>
          </p:cNvPr>
          <p:cNvSpPr/>
          <p:nvPr/>
        </p:nvSpPr>
        <p:spPr>
          <a:xfrm>
            <a:off x="10297530" y="6864904"/>
            <a:ext cx="3311249" cy="719894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Local-exec</a:t>
            </a:r>
          </a:p>
          <a:p>
            <a:pPr algn="ctr"/>
            <a:r>
              <a:rPr lang="en-US" sz="2600" dirty="0"/>
              <a:t> Provisioner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AFE7446D-ADF3-9E48-82B4-136E1EAC837B}"/>
              </a:ext>
            </a:extLst>
          </p:cNvPr>
          <p:cNvCxnSpPr>
            <a:stCxn id="10" idx="1"/>
            <a:endCxn id="6" idx="3"/>
          </p:cNvCxnSpPr>
          <p:nvPr/>
        </p:nvCxnSpPr>
        <p:spPr>
          <a:xfrm flipH="1">
            <a:off x="2842352" y="1586039"/>
            <a:ext cx="3561199" cy="130588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2AF87AD1-1DC9-5841-A623-0F55D3308F93}"/>
              </a:ext>
            </a:extLst>
          </p:cNvPr>
          <p:cNvCxnSpPr>
            <a:stCxn id="11" idx="1"/>
            <a:endCxn id="7" idx="3"/>
          </p:cNvCxnSpPr>
          <p:nvPr/>
        </p:nvCxnSpPr>
        <p:spPr>
          <a:xfrm flipH="1">
            <a:off x="3393195" y="2667945"/>
            <a:ext cx="3007603" cy="123297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82C49EDC-D76F-744A-912E-E0F227854D8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599982" y="3730539"/>
            <a:ext cx="3800816" cy="88053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AB64C8D2-A37A-8244-8595-0B09AC5EA73D}"/>
              </a:ext>
            </a:extLst>
          </p:cNvPr>
          <p:cNvCxnSpPr>
            <a:stCxn id="12" idx="1"/>
            <a:endCxn id="8" idx="3"/>
          </p:cNvCxnSpPr>
          <p:nvPr/>
        </p:nvCxnSpPr>
        <p:spPr>
          <a:xfrm flipH="1">
            <a:off x="3367901" y="4852138"/>
            <a:ext cx="3032897" cy="44608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10AE7E24-CBFD-1B4B-92B5-53B913258415}"/>
              </a:ext>
            </a:extLst>
          </p:cNvPr>
          <p:cNvCxnSpPr/>
          <p:nvPr/>
        </p:nvCxnSpPr>
        <p:spPr>
          <a:xfrm flipH="1" flipV="1">
            <a:off x="3040655" y="6287127"/>
            <a:ext cx="3272010" cy="2744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652BDECA-52EA-DF43-A810-5E66D440D39B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 flipV="1">
            <a:off x="8857562" y="5713027"/>
            <a:ext cx="1439969" cy="80143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B0EDC5DD-99F0-7047-ACEB-5746F0FDD14E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8857562" y="6454398"/>
            <a:ext cx="1439969" cy="6006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xmlns="" id="{07E5A0F0-44BD-2840-8558-A37AAA18C880}"/>
              </a:ext>
            </a:extLst>
          </p:cNvPr>
          <p:cNvCxnSpPr>
            <a:stCxn id="19" idx="3"/>
            <a:endCxn id="23" idx="1"/>
          </p:cNvCxnSpPr>
          <p:nvPr/>
        </p:nvCxnSpPr>
        <p:spPr>
          <a:xfrm>
            <a:off x="8857562" y="6514465"/>
            <a:ext cx="1439968" cy="71038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F5DCB8A0-F1DB-BF49-9CB6-37BC19D0819C}"/>
              </a:ext>
            </a:extLst>
          </p:cNvPr>
          <p:cNvSpPr/>
          <p:nvPr/>
        </p:nvSpPr>
        <p:spPr>
          <a:xfrm>
            <a:off x="6312665" y="6934479"/>
            <a:ext cx="2544897" cy="719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Variables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xmlns="" id="{0DFC1F18-0448-4C40-8E9D-A6BCEF30A704}"/>
              </a:ext>
            </a:extLst>
          </p:cNvPr>
          <p:cNvCxnSpPr/>
          <p:nvPr/>
        </p:nvCxnSpPr>
        <p:spPr>
          <a:xfrm flipH="1" flipV="1">
            <a:off x="3040655" y="6874412"/>
            <a:ext cx="3272010" cy="35999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86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46A3B0EC-02EE-714F-86E6-93BA14194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723" y="-268116"/>
            <a:ext cx="3782810" cy="2909335"/>
          </a:xfrm>
        </p:spPr>
        <p:txBody>
          <a:bodyPr>
            <a:normAutofit/>
          </a:bodyPr>
          <a:lstStyle/>
          <a:p>
            <a:r>
              <a:rPr lang="en-US" dirty="0"/>
              <a:t>AWS VPC</a:t>
            </a:r>
            <a:br>
              <a:rPr lang="en-US" dirty="0"/>
            </a:br>
            <a:r>
              <a:rPr lang="en-US" dirty="0"/>
              <a:t>3-Tier</a:t>
            </a:r>
            <a:br>
              <a:rPr lang="en-US" dirty="0"/>
            </a:br>
            <a:r>
              <a:rPr lang="en-US" dirty="0"/>
              <a:t>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4">
            <a:extLst>
              <a:ext uri="{FF2B5EF4-FFF2-40B4-BE49-F238E27FC236}">
                <a16:creationId xmlns:a16="http://schemas.microsoft.com/office/drawing/2014/main" xmlns="" id="{3CD31081-46D0-AC4D-805C-3A6F927BC8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9361" y="4545933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Instances</a:t>
            </a:r>
          </a:p>
        </p:txBody>
      </p:sp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xmlns="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14">
            <a:extLst>
              <a:ext uri="{FF2B5EF4-FFF2-40B4-BE49-F238E27FC236}">
                <a16:creationId xmlns:a16="http://schemas.microsoft.com/office/drawing/2014/main" xmlns="" id="{DE14D811-D799-3549-AA42-455F91185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76" y="4545933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Instances</a:t>
            </a:r>
          </a:p>
        </p:txBody>
      </p:sp>
      <p:pic>
        <p:nvPicPr>
          <p:cNvPr id="31" name="Graphic 13">
            <a:extLst>
              <a:ext uri="{FF2B5EF4-FFF2-40B4-BE49-F238E27FC236}">
                <a16:creationId xmlns:a16="http://schemas.microsoft.com/office/drawing/2014/main" xmlns="" id="{4022A618-4DC1-8B44-AAB2-17022D6DE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390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14">
            <a:extLst>
              <a:ext uri="{FF2B5EF4-FFF2-40B4-BE49-F238E27FC236}">
                <a16:creationId xmlns:a16="http://schemas.microsoft.com/office/drawing/2014/main" xmlns="" id="{354B24FF-4143-D64A-A9CB-165946F05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3471965"/>
            <a:ext cx="144835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xmlns="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1157" y="2379609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725" y="182461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xmlns="" id="{F608240E-3CF1-B44C-B33B-F6F4F37E715F}"/>
              </a:ext>
            </a:extLst>
          </p:cNvPr>
          <p:cNvCxnSpPr>
            <a:stCxn id="15" idx="1"/>
            <a:endCxn id="21" idx="1"/>
          </p:cNvCxnSpPr>
          <p:nvPr/>
        </p:nvCxnSpPr>
        <p:spPr>
          <a:xfrm rot="10800000" flipH="1">
            <a:off x="6552007" y="3182142"/>
            <a:ext cx="609667" cy="1495033"/>
          </a:xfrm>
          <a:prstGeom prst="bentConnector3">
            <a:avLst>
              <a:gd name="adj1" fmla="val -3749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xmlns="" id="{DB9002B2-474F-B841-A242-281B01DDB8FD}"/>
              </a:ext>
            </a:extLst>
          </p:cNvPr>
          <p:cNvCxnSpPr>
            <a:stCxn id="26" idx="3"/>
            <a:endCxn id="31" idx="3"/>
          </p:cNvCxnSpPr>
          <p:nvPr/>
        </p:nvCxnSpPr>
        <p:spPr>
          <a:xfrm flipH="1" flipV="1">
            <a:off x="12740270" y="3182141"/>
            <a:ext cx="591753" cy="1495033"/>
          </a:xfrm>
          <a:prstGeom prst="bentConnector3">
            <a:avLst>
              <a:gd name="adj1" fmla="val -3863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xmlns="" id="{B52A72F5-D23C-4548-AC5A-115748F47BC3}"/>
              </a:ext>
            </a:extLst>
          </p:cNvPr>
          <p:cNvCxnSpPr>
            <a:cxnSpLocks/>
            <a:stCxn id="21" idx="3"/>
            <a:endCxn id="37" idx="2"/>
          </p:cNvCxnSpPr>
          <p:nvPr/>
        </p:nvCxnSpPr>
        <p:spPr>
          <a:xfrm flipV="1">
            <a:off x="7725555" y="2281815"/>
            <a:ext cx="2149770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xmlns="" id="{A1A55088-85D4-D94D-BCFB-33EA36B37B41}"/>
              </a:ext>
            </a:extLst>
          </p:cNvPr>
          <p:cNvCxnSpPr>
            <a:cxnSpLocks/>
            <a:stCxn id="31" idx="1"/>
            <a:endCxn id="37" idx="2"/>
          </p:cNvCxnSpPr>
          <p:nvPr/>
        </p:nvCxnSpPr>
        <p:spPr>
          <a:xfrm rot="10800000">
            <a:off x="9875326" y="2281815"/>
            <a:ext cx="2301065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4">
            <a:extLst>
              <a:ext uri="{FF2B5EF4-FFF2-40B4-BE49-F238E27FC236}">
                <a16:creationId xmlns:a16="http://schemas.microsoft.com/office/drawing/2014/main" xmlns="" id="{9F32C84D-86AF-C048-86DE-24992A0FD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0147" y="2823261"/>
            <a:ext cx="252743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Outbound Communication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DACDFC9D-A8BC-1642-BE3D-EE1D0FB22D79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9859913" y="548231"/>
            <a:ext cx="15412" cy="12763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xmlns="" id="{F4654AB1-3DAB-0646-A53D-65241526CA27}"/>
              </a:ext>
            </a:extLst>
          </p:cNvPr>
          <p:cNvCxnSpPr>
            <a:stCxn id="37" idx="1"/>
            <a:endCxn id="16" idx="0"/>
          </p:cNvCxnSpPr>
          <p:nvPr/>
        </p:nvCxnSpPr>
        <p:spPr>
          <a:xfrm rot="10800000" flipV="1">
            <a:off x="7444967" y="2053215"/>
            <a:ext cx="2201759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xmlns="" id="{4A60DD65-8933-4E46-8DA0-AA63408C09BD}"/>
              </a:ext>
            </a:extLst>
          </p:cNvPr>
          <p:cNvCxnSpPr>
            <a:stCxn id="37" idx="3"/>
            <a:endCxn id="27" idx="0"/>
          </p:cNvCxnSpPr>
          <p:nvPr/>
        </p:nvCxnSpPr>
        <p:spPr>
          <a:xfrm>
            <a:off x="10103925" y="2053215"/>
            <a:ext cx="2355756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 with solid fill">
            <a:extLst>
              <a:ext uri="{FF2B5EF4-FFF2-40B4-BE49-F238E27FC236}">
                <a16:creationId xmlns:a16="http://schemas.microsoft.com/office/drawing/2014/main" xmlns="" id="{442D3744-2D08-0048-A5E0-21013A9A15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894975" y="-5955"/>
            <a:ext cx="609668" cy="609668"/>
          </a:xfrm>
          <a:prstGeom prst="rect">
            <a:avLst/>
          </a:prstGeom>
        </p:spPr>
      </p:pic>
      <p:pic>
        <p:nvPicPr>
          <p:cNvPr id="63" name="Graphic 62" descr="User with solid fill">
            <a:extLst>
              <a:ext uri="{FF2B5EF4-FFF2-40B4-BE49-F238E27FC236}">
                <a16:creationId xmlns:a16="http://schemas.microsoft.com/office/drawing/2014/main" xmlns="" id="{5F91C56C-B0A1-6542-8198-70A076B3BC4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459392" y="1695"/>
            <a:ext cx="609668" cy="609668"/>
          </a:xfrm>
          <a:prstGeom prst="rect">
            <a:avLst/>
          </a:prstGeom>
        </p:spPr>
      </p:pic>
      <p:pic>
        <p:nvPicPr>
          <p:cNvPr id="64" name="Graphic 63" descr="User with solid fill">
            <a:extLst>
              <a:ext uri="{FF2B5EF4-FFF2-40B4-BE49-F238E27FC236}">
                <a16:creationId xmlns:a16="http://schemas.microsoft.com/office/drawing/2014/main" xmlns="" id="{62DFC65D-87D4-7249-A628-3AAF0304075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990662" y="3322"/>
            <a:ext cx="609668" cy="609668"/>
          </a:xfrm>
          <a:prstGeom prst="rect">
            <a:avLst/>
          </a:prstGeom>
        </p:spPr>
      </p:pic>
      <p:pic>
        <p:nvPicPr>
          <p:cNvPr id="65" name="Graphic 64" descr="User with solid fill">
            <a:extLst>
              <a:ext uri="{FF2B5EF4-FFF2-40B4-BE49-F238E27FC236}">
                <a16:creationId xmlns:a16="http://schemas.microsoft.com/office/drawing/2014/main" xmlns="" id="{A7F8732F-A73D-AE42-8EE2-ED90154FC4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555079" y="10972"/>
            <a:ext cx="609668" cy="609668"/>
          </a:xfrm>
          <a:prstGeom prst="rect">
            <a:avLst/>
          </a:prstGeom>
        </p:spPr>
      </p:pic>
      <p:pic>
        <p:nvPicPr>
          <p:cNvPr id="66" name="Graphic 65" descr="User with solid fill">
            <a:extLst>
              <a:ext uri="{FF2B5EF4-FFF2-40B4-BE49-F238E27FC236}">
                <a16:creationId xmlns:a16="http://schemas.microsoft.com/office/drawing/2014/main" xmlns="" id="{BF714BD5-57FB-C843-B708-EBDFBE3E61B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082431" y="21039"/>
            <a:ext cx="609668" cy="609668"/>
          </a:xfrm>
          <a:prstGeom prst="rect">
            <a:avLst/>
          </a:prstGeom>
        </p:spPr>
      </p:pic>
      <p:pic>
        <p:nvPicPr>
          <p:cNvPr id="67" name="Graphic 66" descr="User with solid fill">
            <a:extLst>
              <a:ext uri="{FF2B5EF4-FFF2-40B4-BE49-F238E27FC236}">
                <a16:creationId xmlns:a16="http://schemas.microsoft.com/office/drawing/2014/main" xmlns="" id="{129934F1-5A2E-8841-B9D9-C96DA81D7C6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0646848" y="28689"/>
            <a:ext cx="609668" cy="609668"/>
          </a:xfrm>
          <a:prstGeom prst="rect">
            <a:avLst/>
          </a:prstGeom>
        </p:spPr>
      </p:pic>
      <p:pic>
        <p:nvPicPr>
          <p:cNvPr id="68" name="Graphic 67" descr="User with solid fill">
            <a:extLst>
              <a:ext uri="{FF2B5EF4-FFF2-40B4-BE49-F238E27FC236}">
                <a16:creationId xmlns:a16="http://schemas.microsoft.com/office/drawing/2014/main" xmlns="" id="{B4F0858A-7550-3B43-A461-9B59290EA5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132045" y="28688"/>
            <a:ext cx="609668" cy="609668"/>
          </a:xfrm>
          <a:prstGeom prst="rect">
            <a:avLst/>
          </a:prstGeom>
        </p:spPr>
      </p:pic>
      <p:sp>
        <p:nvSpPr>
          <p:cNvPr id="69" name="Rounded Rectangle 68">
            <a:extLst>
              <a:ext uri="{FF2B5EF4-FFF2-40B4-BE49-F238E27FC236}">
                <a16:creationId xmlns:a16="http://schemas.microsoft.com/office/drawing/2014/main" xmlns="" id="{FE9A6DBC-F226-7B4F-8DC6-A63CDC9C0CB9}"/>
              </a:ext>
            </a:extLst>
          </p:cNvPr>
          <p:cNvSpPr/>
          <p:nvPr/>
        </p:nvSpPr>
        <p:spPr>
          <a:xfrm>
            <a:off x="107312" y="2345762"/>
            <a:ext cx="4937760" cy="7497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</a:t>
            </a:r>
            <a:r>
              <a:rPr lang="en-US" dirty="0">
                <a:solidFill>
                  <a:srgbClr val="FFFF00"/>
                </a:solidFill>
              </a:rPr>
              <a:t>manually</a:t>
            </a:r>
            <a:r>
              <a:rPr lang="en-US" dirty="0"/>
              <a:t> using AWS </a:t>
            </a:r>
            <a:r>
              <a:rPr lang="en-US" dirty="0" err="1"/>
              <a:t>Mgmt</a:t>
            </a:r>
            <a:r>
              <a:rPr lang="en-US" dirty="0"/>
              <a:t> Console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xmlns="" id="{BD6FA9E2-3556-BD42-B12B-8B070AEF520A}"/>
              </a:ext>
            </a:extLst>
          </p:cNvPr>
          <p:cNvSpPr/>
          <p:nvPr/>
        </p:nvSpPr>
        <p:spPr>
          <a:xfrm>
            <a:off x="95243" y="3179864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same using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xmlns="" id="{F78D4FFA-C05E-5F49-BF31-BFC3EEDC6901}"/>
              </a:ext>
            </a:extLst>
          </p:cNvPr>
          <p:cNvSpPr/>
          <p:nvPr/>
        </p:nvSpPr>
        <p:spPr>
          <a:xfrm>
            <a:off x="78549" y="405003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Modules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xmlns="" id="{9CCE3822-28E7-7F4D-8E18-07B266240F8B}"/>
              </a:ext>
            </a:extLst>
          </p:cNvPr>
          <p:cNvSpPr/>
          <p:nvPr/>
        </p:nvSpPr>
        <p:spPr>
          <a:xfrm>
            <a:off x="57367" y="463044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Local Values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xmlns="" id="{BC1C23B4-0831-D94E-ACA4-747F029BDEEA}"/>
              </a:ext>
            </a:extLst>
          </p:cNvPr>
          <p:cNvSpPr/>
          <p:nvPr/>
        </p:nvSpPr>
        <p:spPr>
          <a:xfrm>
            <a:off x="65696" y="521598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Variables – </a:t>
            </a:r>
            <a:r>
              <a:rPr lang="en-US" dirty="0" err="1"/>
              <a:t>terraform.tfvars</a:t>
            </a:r>
            <a:endParaRPr lang="en-US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xmlns="" id="{276BB9A3-354D-4845-8043-A9C2506C7F51}"/>
              </a:ext>
            </a:extLst>
          </p:cNvPr>
          <p:cNvSpPr/>
          <p:nvPr/>
        </p:nvSpPr>
        <p:spPr>
          <a:xfrm>
            <a:off x="65696" y="579051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Variables – </a:t>
            </a:r>
            <a:r>
              <a:rPr lang="en-US" dirty="0" err="1"/>
              <a:t>vpc.auto.tfvars</a:t>
            </a:r>
            <a:endParaRPr lang="en-US" dirty="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xmlns="" id="{322C4515-3352-3A43-8681-01AE4F0CC0F9}"/>
              </a:ext>
            </a:extLst>
          </p:cNvPr>
          <p:cNvSpPr/>
          <p:nvPr/>
        </p:nvSpPr>
        <p:spPr>
          <a:xfrm>
            <a:off x="65696" y="639634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Version Constraints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xmlns="" id="{9FEFFB43-6D52-FE4B-B3E2-52886E3F0199}"/>
              </a:ext>
            </a:extLst>
          </p:cNvPr>
          <p:cNvSpPr/>
          <p:nvPr/>
        </p:nvSpPr>
        <p:spPr>
          <a:xfrm>
            <a:off x="78549" y="7009946"/>
            <a:ext cx="4937760" cy="60270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Code Organizing – </a:t>
            </a:r>
            <a:r>
              <a:rPr lang="en-US" dirty="0">
                <a:solidFill>
                  <a:srgbClr val="FFFF00"/>
                </a:solidFill>
              </a:rPr>
              <a:t>Production Grade style</a:t>
            </a:r>
          </a:p>
        </p:txBody>
      </p:sp>
      <p:pic>
        <p:nvPicPr>
          <p:cNvPr id="77" name="Graphic 42">
            <a:extLst>
              <a:ext uri="{FF2B5EF4-FFF2-40B4-BE49-F238E27FC236}">
                <a16:creationId xmlns:a16="http://schemas.microsoft.com/office/drawing/2014/main" xmlns="" id="{80CB15D3-E7EC-754C-952B-84769ED9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26877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TextBox 16">
            <a:extLst>
              <a:ext uri="{FF2B5EF4-FFF2-40B4-BE49-F238E27FC236}">
                <a16:creationId xmlns:a16="http://schemas.microsoft.com/office/drawing/2014/main" xmlns="" id="{D51BD9C2-7F37-D04E-8E2E-04BB281FDF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4025" y="3362118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pic>
        <p:nvPicPr>
          <p:cNvPr id="79" name="Graphic 42">
            <a:extLst>
              <a:ext uri="{FF2B5EF4-FFF2-40B4-BE49-F238E27FC236}">
                <a16:creationId xmlns:a16="http://schemas.microsoft.com/office/drawing/2014/main" xmlns="" id="{1EB61C30-D24F-2B45-9179-F5DBB1994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96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16">
            <a:extLst>
              <a:ext uri="{FF2B5EF4-FFF2-40B4-BE49-F238E27FC236}">
                <a16:creationId xmlns:a16="http://schemas.microsoft.com/office/drawing/2014/main" xmlns="" id="{D362E41A-D4DD-5140-9E06-A3BE77F31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3728" y="331797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</p:spTree>
    <p:extLst>
      <p:ext uri="{BB962C8B-B14F-4D97-AF65-F5344CB8AC3E}">
        <p14:creationId xmlns:p14="http://schemas.microsoft.com/office/powerpoint/2010/main" val="36121066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456910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Classic Load Balancer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xmlns="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xmlns="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xmlns="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xmlns="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xmlns="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xmlns="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xmlns="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xmlns="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xmlns="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xmlns="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xmlns="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xmlns="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xmlns="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xmlns="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xmlns="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xmlns="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xmlns="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xmlns="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</p:spTree>
    <p:extLst>
      <p:ext uri="{BB962C8B-B14F-4D97-AF65-F5344CB8AC3E}">
        <p14:creationId xmlns:p14="http://schemas.microsoft.com/office/powerpoint/2010/main" val="8422127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xmlns="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xmlns="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8955" y="696414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523" y="650830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533" y="4378724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79" y="491944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23" y="43990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269" y="493979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xmlns="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4745" y="313858"/>
            <a:ext cx="5662522" cy="1418429"/>
          </a:xfrm>
        </p:spPr>
        <p:txBody>
          <a:bodyPr>
            <a:normAutofit fontScale="90000"/>
          </a:bodyPr>
          <a:lstStyle/>
          <a:p>
            <a:r>
              <a:rPr lang="en-US" sz="3400" b="1" dirty="0"/>
              <a:t>AWS VPC + EC2 Instance + Security Groups +</a:t>
            </a:r>
            <a:br>
              <a:rPr lang="en-US" sz="3400" b="1" dirty="0"/>
            </a:br>
            <a:r>
              <a:rPr lang="en-US" sz="3400" b="1" dirty="0"/>
              <a:t>AWS ELB Classic Load Balancer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xmlns="" id="{096F8E3D-8152-3641-9C1B-F6862C9561DC}"/>
              </a:ext>
            </a:extLst>
          </p:cNvPr>
          <p:cNvSpPr/>
          <p:nvPr/>
        </p:nvSpPr>
        <p:spPr>
          <a:xfrm>
            <a:off x="81088" y="2128237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xmlns="" id="{A95145E4-BA1A-B54D-B7DE-60F8BA4C5CF8}"/>
              </a:ext>
            </a:extLst>
          </p:cNvPr>
          <p:cNvSpPr/>
          <p:nvPr/>
        </p:nvSpPr>
        <p:spPr>
          <a:xfrm>
            <a:off x="64394" y="2998411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ELB Classic LB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xmlns="" id="{760CF2B3-EE36-0E46-AE7A-FA47D0DD627F}"/>
              </a:ext>
            </a:extLst>
          </p:cNvPr>
          <p:cNvSpPr/>
          <p:nvPr/>
        </p:nvSpPr>
        <p:spPr>
          <a:xfrm>
            <a:off x="43212" y="3578815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Security Group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1547" y="255281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0" name="Graphic 18">
            <a:extLst>
              <a:ext uri="{FF2B5EF4-FFF2-40B4-BE49-F238E27FC236}">
                <a16:creationId xmlns:a16="http://schemas.microsoft.com/office/drawing/2014/main" xmlns="" id="{888CDC0A-C2DA-0643-BBE3-2BCA1EBFF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753" y="1966660"/>
            <a:ext cx="536474" cy="536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xmlns="" id="{A9ADC54D-8C0E-A24D-970B-F08EEF6932D4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9859913" y="548231"/>
            <a:ext cx="33077" cy="141842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xmlns="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7894975" y="-39006"/>
            <a:ext cx="609668" cy="609668"/>
          </a:xfrm>
          <a:prstGeom prst="rect">
            <a:avLst/>
          </a:prstGeom>
        </p:spPr>
      </p:pic>
      <p:pic>
        <p:nvPicPr>
          <p:cNvPr id="75" name="Graphic 74" descr="User with solid fill">
            <a:extLst>
              <a:ext uri="{FF2B5EF4-FFF2-40B4-BE49-F238E27FC236}">
                <a16:creationId xmlns:a16="http://schemas.microsoft.com/office/drawing/2014/main" xmlns="" id="{DE13C5A5-2847-6743-994B-D71414C4114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459392" y="-31356"/>
            <a:ext cx="609668" cy="609668"/>
          </a:xfrm>
          <a:prstGeom prst="rect">
            <a:avLst/>
          </a:prstGeom>
        </p:spPr>
      </p:pic>
      <p:pic>
        <p:nvPicPr>
          <p:cNvPr id="76" name="Graphic 75" descr="User with solid fill">
            <a:extLst>
              <a:ext uri="{FF2B5EF4-FFF2-40B4-BE49-F238E27FC236}">
                <a16:creationId xmlns:a16="http://schemas.microsoft.com/office/drawing/2014/main" xmlns="" id="{93620438-D8BD-9D40-8DCD-8F139082E7D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990662" y="-29729"/>
            <a:ext cx="609668" cy="609668"/>
          </a:xfrm>
          <a:prstGeom prst="rect">
            <a:avLst/>
          </a:prstGeom>
        </p:spPr>
      </p:pic>
      <p:pic>
        <p:nvPicPr>
          <p:cNvPr id="77" name="Graphic 76" descr="User with solid fill">
            <a:extLst>
              <a:ext uri="{FF2B5EF4-FFF2-40B4-BE49-F238E27FC236}">
                <a16:creationId xmlns:a16="http://schemas.microsoft.com/office/drawing/2014/main" xmlns="" id="{1D9039C0-6B5F-0248-81C5-4C797A70C43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9555079" y="-22079"/>
            <a:ext cx="609668" cy="609668"/>
          </a:xfrm>
          <a:prstGeom prst="rect">
            <a:avLst/>
          </a:prstGeom>
        </p:spPr>
      </p:pic>
      <p:pic>
        <p:nvPicPr>
          <p:cNvPr id="78" name="Graphic 77" descr="User with solid fill">
            <a:extLst>
              <a:ext uri="{FF2B5EF4-FFF2-40B4-BE49-F238E27FC236}">
                <a16:creationId xmlns:a16="http://schemas.microsoft.com/office/drawing/2014/main" xmlns="" id="{FC581FF0-38EE-2844-B1EE-E07FA4BF87D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0082431" y="-12012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:a16="http://schemas.microsoft.com/office/drawing/2014/main" xmlns="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0646848" y="-4362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xmlns="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1132045" y="-4363"/>
            <a:ext cx="609668" cy="609668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xmlns="" id="{F898A36B-3E8B-6D48-977E-F41E3C94FAF2}"/>
              </a:ext>
            </a:extLst>
          </p:cNvPr>
          <p:cNvCxnSpPr>
            <a:cxnSpLocks/>
            <a:stCxn id="70" idx="1"/>
            <a:endCxn id="85" idx="3"/>
          </p:cNvCxnSpPr>
          <p:nvPr/>
        </p:nvCxnSpPr>
        <p:spPr>
          <a:xfrm rot="10800000" flipV="1">
            <a:off x="7709003" y="2234897"/>
            <a:ext cx="1915750" cy="2446118"/>
          </a:xfrm>
          <a:prstGeom prst="bentConnector3">
            <a:avLst>
              <a:gd name="adj1" fmla="val 3907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xmlns="" id="{01B1BD26-A857-354E-9B20-79B8F39234CF}"/>
              </a:ext>
            </a:extLst>
          </p:cNvPr>
          <p:cNvCxnSpPr>
            <a:stCxn id="70" idx="3"/>
            <a:endCxn id="83" idx="1"/>
          </p:cNvCxnSpPr>
          <p:nvPr/>
        </p:nvCxnSpPr>
        <p:spPr>
          <a:xfrm>
            <a:off x="10161227" y="2234897"/>
            <a:ext cx="1989306" cy="2425767"/>
          </a:xfrm>
          <a:prstGeom prst="bentConnector3">
            <a:avLst>
              <a:gd name="adj1" fmla="val 39478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3E5D784-4E35-5C41-AA3E-17A36C894A7F}"/>
              </a:ext>
            </a:extLst>
          </p:cNvPr>
          <p:cNvSpPr txBox="1"/>
          <p:nvPr/>
        </p:nvSpPr>
        <p:spPr>
          <a:xfrm>
            <a:off x="7434658" y="472252"/>
            <a:ext cx="5439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http://hr-stag-myelb-557211422.us-east-1.elb.amazonaws.com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FFFA80E3-A142-0247-91D8-459AAE6E60C9}"/>
              </a:ext>
            </a:extLst>
          </p:cNvPr>
          <p:cNvSpPr txBox="1"/>
          <p:nvPr/>
        </p:nvSpPr>
        <p:spPr>
          <a:xfrm>
            <a:off x="7448686" y="812323"/>
            <a:ext cx="5702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rgbClr val="C00000"/>
                </a:solidFill>
              </a:rPr>
              <a:t>http://hr-stag-myelb-557211422.us-east-1.elb.amazonaws.com:81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xmlns="" id="{E2414301-9502-964D-8ED1-54D8668FA466}"/>
              </a:ext>
            </a:extLst>
          </p:cNvPr>
          <p:cNvSpPr/>
          <p:nvPr/>
        </p:nvSpPr>
        <p:spPr>
          <a:xfrm>
            <a:off x="43212" y="4216190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Custom SG Rule for Inbound </a:t>
            </a:r>
            <a:r>
              <a:rPr lang="en-US" dirty="0">
                <a:solidFill>
                  <a:srgbClr val="FFFF00"/>
                </a:solidFill>
              </a:rPr>
              <a:t>Port 81</a:t>
            </a:r>
          </a:p>
        </p:txBody>
      </p:sp>
    </p:spTree>
    <p:extLst>
      <p:ext uri="{BB962C8B-B14F-4D97-AF65-F5344CB8AC3E}">
        <p14:creationId xmlns:p14="http://schemas.microsoft.com/office/powerpoint/2010/main" val="346619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 animBg="1"/>
      <p:bldP spid="93" grpId="0" animBg="1"/>
      <p:bldP spid="69" grpId="0"/>
      <p:bldP spid="38" grpId="0"/>
      <p:bldP spid="103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B21D163A-7262-CD47-9EBE-D066CE0250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368C48D8-2773-7A4E-B843-E6CAD108D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5382" y="272807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2EC4896-AAFE-0D4A-860D-FA0FCDA9B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13" y="184990"/>
            <a:ext cx="4174102" cy="73505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D63BDFC-4376-2E4A-965C-BC109E4B12A9}"/>
              </a:ext>
            </a:extLst>
          </p:cNvPr>
          <p:cNvSpPr/>
          <p:nvPr/>
        </p:nvSpPr>
        <p:spPr>
          <a:xfrm>
            <a:off x="209320" y="3194892"/>
            <a:ext cx="3756752" cy="42965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086E8F2-28D4-0D48-A396-AA4A465705C4}"/>
              </a:ext>
            </a:extLst>
          </p:cNvPr>
          <p:cNvSpPr/>
          <p:nvPr/>
        </p:nvSpPr>
        <p:spPr>
          <a:xfrm>
            <a:off x="209319" y="5660834"/>
            <a:ext cx="4065225" cy="86115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C1D8C135-AE52-5E4B-B7FA-0DCC5F358A1A}"/>
              </a:ext>
            </a:extLst>
          </p:cNvPr>
          <p:cNvSpPr/>
          <p:nvPr/>
        </p:nvSpPr>
        <p:spPr>
          <a:xfrm>
            <a:off x="6833209" y="2627236"/>
            <a:ext cx="5960806" cy="1436887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Security Group to allow access from Internet to Load Balancer using AWS Security Group Terraform Module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69E8C8DD-6E60-954A-ABE3-4174279181F2}"/>
              </a:ext>
            </a:extLst>
          </p:cNvPr>
          <p:cNvSpPr/>
          <p:nvPr/>
        </p:nvSpPr>
        <p:spPr>
          <a:xfrm>
            <a:off x="6833209" y="5602364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ELB Classic Load Balancer using Terraform Modules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F134CBCE-928B-984B-8336-CFB4E010E90A}"/>
              </a:ext>
            </a:extLst>
          </p:cNvPr>
          <p:cNvCxnSpPr>
            <a:stCxn id="8" idx="1"/>
            <a:endCxn id="6" idx="3"/>
          </p:cNvCxnSpPr>
          <p:nvPr/>
        </p:nvCxnSpPr>
        <p:spPr>
          <a:xfrm flipH="1">
            <a:off x="3966072" y="3345680"/>
            <a:ext cx="2867137" cy="64041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BD9157EC-6207-DE43-A193-BEC0F51986F8}"/>
              </a:ext>
            </a:extLst>
          </p:cNvPr>
          <p:cNvCxnSpPr>
            <a:stCxn id="9" idx="1"/>
          </p:cNvCxnSpPr>
          <p:nvPr/>
        </p:nvCxnSpPr>
        <p:spPr>
          <a:xfrm flipH="1">
            <a:off x="4274544" y="6091410"/>
            <a:ext cx="2558665" cy="8998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68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456910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- Basic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xmlns="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xmlns="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xmlns="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xmlns="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xmlns="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xmlns="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xmlns="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xmlns="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xmlns="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xmlns="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xmlns="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xmlns="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xmlns="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xmlns="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xmlns="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xmlns="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xmlns="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xmlns="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xmlns="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xmlns="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30150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51151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5048856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6552008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xmlns="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51151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xmlns="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8955" y="696414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523" y="650830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2969" y="457949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99478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904" y="4585219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9559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xmlns="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4745" y="313858"/>
            <a:ext cx="5662522" cy="1418429"/>
          </a:xfrm>
        </p:spPr>
        <p:txBody>
          <a:bodyPr>
            <a:normAutofit fontScale="90000"/>
          </a:bodyPr>
          <a:lstStyle/>
          <a:p>
            <a:r>
              <a:rPr lang="en-US" sz="3400" b="1" dirty="0"/>
              <a:t>AWS VPC + EC2 Instance + Security Groups +</a:t>
            </a:r>
            <a:br>
              <a:rPr lang="en-US" sz="3400" b="1" dirty="0"/>
            </a:br>
            <a:r>
              <a:rPr lang="en-US" sz="3400" b="1" dirty="0">
                <a:solidFill>
                  <a:srgbClr val="C00000"/>
                </a:solidFill>
              </a:rPr>
              <a:t>AWS ALB Application</a:t>
            </a:r>
            <a:br>
              <a:rPr lang="en-US" sz="3400" b="1" dirty="0">
                <a:solidFill>
                  <a:srgbClr val="C00000"/>
                </a:solidFill>
              </a:rPr>
            </a:br>
            <a:r>
              <a:rPr lang="en-US" sz="3400" b="1" dirty="0">
                <a:solidFill>
                  <a:srgbClr val="C00000"/>
                </a:solidFill>
              </a:rPr>
              <a:t> Load Balancer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xmlns="" id="{096F8E3D-8152-3641-9C1B-F6862C9561DC}"/>
              </a:ext>
            </a:extLst>
          </p:cNvPr>
          <p:cNvSpPr/>
          <p:nvPr/>
        </p:nvSpPr>
        <p:spPr>
          <a:xfrm>
            <a:off x="91679" y="2614122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xmlns="" id="{A95145E4-BA1A-B54D-B7DE-60F8BA4C5CF8}"/>
              </a:ext>
            </a:extLst>
          </p:cNvPr>
          <p:cNvSpPr/>
          <p:nvPr/>
        </p:nvSpPr>
        <p:spPr>
          <a:xfrm>
            <a:off x="74985" y="348429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AWS ALB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6681" y="340643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xmlns="" id="{A9ADC54D-8C0E-A24D-970B-F08EEF6932D4}"/>
              </a:ext>
            </a:extLst>
          </p:cNvPr>
          <p:cNvCxnSpPr>
            <a:cxnSpLocks/>
            <a:endCxn id="52" idx="0"/>
          </p:cNvCxnSpPr>
          <p:nvPr/>
        </p:nvCxnSpPr>
        <p:spPr>
          <a:xfrm flipH="1">
            <a:off x="9899032" y="577558"/>
            <a:ext cx="27010" cy="223704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xmlns="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894975" y="-39006"/>
            <a:ext cx="609668" cy="609668"/>
          </a:xfrm>
          <a:prstGeom prst="rect">
            <a:avLst/>
          </a:prstGeom>
        </p:spPr>
      </p:pic>
      <p:pic>
        <p:nvPicPr>
          <p:cNvPr id="75" name="Graphic 74" descr="User with solid fill">
            <a:extLst>
              <a:ext uri="{FF2B5EF4-FFF2-40B4-BE49-F238E27FC236}">
                <a16:creationId xmlns:a16="http://schemas.microsoft.com/office/drawing/2014/main" xmlns="" id="{DE13C5A5-2847-6743-994B-D71414C4114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459392" y="-31356"/>
            <a:ext cx="609668" cy="609668"/>
          </a:xfrm>
          <a:prstGeom prst="rect">
            <a:avLst/>
          </a:prstGeom>
        </p:spPr>
      </p:pic>
      <p:pic>
        <p:nvPicPr>
          <p:cNvPr id="76" name="Graphic 75" descr="User with solid fill">
            <a:extLst>
              <a:ext uri="{FF2B5EF4-FFF2-40B4-BE49-F238E27FC236}">
                <a16:creationId xmlns:a16="http://schemas.microsoft.com/office/drawing/2014/main" xmlns="" id="{93620438-D8BD-9D40-8DCD-8F139082E7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990662" y="-29729"/>
            <a:ext cx="609668" cy="609668"/>
          </a:xfrm>
          <a:prstGeom prst="rect">
            <a:avLst/>
          </a:prstGeom>
        </p:spPr>
      </p:pic>
      <p:pic>
        <p:nvPicPr>
          <p:cNvPr id="77" name="Graphic 76" descr="User with solid fill">
            <a:extLst>
              <a:ext uri="{FF2B5EF4-FFF2-40B4-BE49-F238E27FC236}">
                <a16:creationId xmlns:a16="http://schemas.microsoft.com/office/drawing/2014/main" xmlns="" id="{1D9039C0-6B5F-0248-81C5-4C797A70C43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555079" y="-22079"/>
            <a:ext cx="609668" cy="609668"/>
          </a:xfrm>
          <a:prstGeom prst="rect">
            <a:avLst/>
          </a:prstGeom>
        </p:spPr>
      </p:pic>
      <p:pic>
        <p:nvPicPr>
          <p:cNvPr id="78" name="Graphic 77" descr="User with solid fill">
            <a:extLst>
              <a:ext uri="{FF2B5EF4-FFF2-40B4-BE49-F238E27FC236}">
                <a16:creationId xmlns:a16="http://schemas.microsoft.com/office/drawing/2014/main" xmlns="" id="{FC581FF0-38EE-2844-B1EE-E07FA4BF87D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082431" y="-12012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:a16="http://schemas.microsoft.com/office/drawing/2014/main" xmlns="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646848" y="-4362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xmlns="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1132045" y="-4363"/>
            <a:ext cx="609668" cy="609668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xmlns="" id="{F898A36B-3E8B-6D48-977E-F41E3C94FAF2}"/>
              </a:ext>
            </a:extLst>
          </p:cNvPr>
          <p:cNvCxnSpPr>
            <a:cxnSpLocks/>
            <a:stCxn id="52" idx="1"/>
            <a:endCxn id="85" idx="3"/>
          </p:cNvCxnSpPr>
          <p:nvPr/>
        </p:nvCxnSpPr>
        <p:spPr>
          <a:xfrm rot="10800000" flipV="1">
            <a:off x="7685784" y="3098913"/>
            <a:ext cx="1928936" cy="1768246"/>
          </a:xfrm>
          <a:prstGeom prst="bentConnector3">
            <a:avLst>
              <a:gd name="adj1" fmla="val 4200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xmlns="" id="{01B1BD26-A857-354E-9B20-79B8F39234CF}"/>
              </a:ext>
            </a:extLst>
          </p:cNvPr>
          <p:cNvCxnSpPr>
            <a:cxnSpLocks/>
            <a:stCxn id="52" idx="3"/>
            <a:endCxn id="83" idx="1"/>
          </p:cNvCxnSpPr>
          <p:nvPr/>
        </p:nvCxnSpPr>
        <p:spPr>
          <a:xfrm>
            <a:off x="10183344" y="3098913"/>
            <a:ext cx="1939625" cy="1762518"/>
          </a:xfrm>
          <a:prstGeom prst="bentConnector3">
            <a:avLst>
              <a:gd name="adj1" fmla="val 39776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3E5D784-4E35-5C41-AA3E-17A36C894A7F}"/>
              </a:ext>
            </a:extLst>
          </p:cNvPr>
          <p:cNvSpPr txBox="1"/>
          <p:nvPr/>
        </p:nvSpPr>
        <p:spPr>
          <a:xfrm>
            <a:off x="7434658" y="472252"/>
            <a:ext cx="5288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http://hr-stag-alb-1575108738.us-east-1.elb.amazonaws.com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xmlns="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4720" y="281460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7152046" y="463166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2167433" y="463145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</p:spTree>
    <p:extLst>
      <p:ext uri="{BB962C8B-B14F-4D97-AF65-F5344CB8AC3E}">
        <p14:creationId xmlns:p14="http://schemas.microsoft.com/office/powerpoint/2010/main" val="336100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 animBg="1"/>
      <p:bldP spid="69" grpId="0"/>
      <p:bldP spid="38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B21D163A-7262-CD47-9EBE-D066CE0250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368C48D8-2773-7A4E-B843-E6CAD108D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5382" y="272807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B1D8D3BC-437C-2744-B1C7-DB6A82FDAD19}"/>
              </a:ext>
            </a:extLst>
          </p:cNvPr>
          <p:cNvSpPr/>
          <p:nvPr/>
        </p:nvSpPr>
        <p:spPr>
          <a:xfrm>
            <a:off x="8144216" y="2720592"/>
            <a:ext cx="5960806" cy="1436887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Security Group to allow access from Internet to Load Balancer using AWS Security Group Terraform Module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4BB66587-98DA-A14A-8C51-31B543CAF8D4}"/>
              </a:ext>
            </a:extLst>
          </p:cNvPr>
          <p:cNvSpPr/>
          <p:nvPr/>
        </p:nvSpPr>
        <p:spPr>
          <a:xfrm>
            <a:off x="8144216" y="5695720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ALB Application Load Balancer using Terraform Modules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75AF8CE-4ED4-A247-9CC5-2B994AFDC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28" y="271889"/>
            <a:ext cx="4730932" cy="7266984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7FCFE7A4-8766-544A-A6A9-9783F13C5EEA}"/>
              </a:ext>
            </a:extLst>
          </p:cNvPr>
          <p:cNvSpPr/>
          <p:nvPr/>
        </p:nvSpPr>
        <p:spPr>
          <a:xfrm>
            <a:off x="330506" y="3345679"/>
            <a:ext cx="3866921" cy="333955"/>
          </a:xfrm>
          <a:prstGeom prst="roundRect">
            <a:avLst/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xmlns="" id="{ACA5F214-3881-134C-84DE-362018AF91F4}"/>
              </a:ext>
            </a:extLst>
          </p:cNvPr>
          <p:cNvSpPr/>
          <p:nvPr/>
        </p:nvSpPr>
        <p:spPr>
          <a:xfrm>
            <a:off x="330506" y="5695720"/>
            <a:ext cx="4494882" cy="980502"/>
          </a:xfrm>
          <a:prstGeom prst="roundRect">
            <a:avLst/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8C2E18B3-E28C-5F43-8007-897F115F5D22}"/>
              </a:ext>
            </a:extLst>
          </p:cNvPr>
          <p:cNvCxnSpPr>
            <a:stCxn id="12" idx="1"/>
          </p:cNvCxnSpPr>
          <p:nvPr/>
        </p:nvCxnSpPr>
        <p:spPr>
          <a:xfrm flipH="1">
            <a:off x="4197427" y="3439036"/>
            <a:ext cx="3946789" cy="75345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07F7C7A3-30E6-CE4A-8A1C-21A2D3C9EF86}"/>
              </a:ext>
            </a:extLst>
          </p:cNvPr>
          <p:cNvCxnSpPr>
            <a:stCxn id="14" idx="1"/>
            <a:endCxn id="17" idx="3"/>
          </p:cNvCxnSpPr>
          <p:nvPr/>
        </p:nvCxnSpPr>
        <p:spPr>
          <a:xfrm flipH="1">
            <a:off x="4825388" y="6184766"/>
            <a:ext cx="3318828" cy="1205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64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0" grpId="0" animBg="1"/>
      <p:bldP spid="17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238608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Context Path Based Routing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xmlns="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xmlns="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xmlns="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xmlns="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xmlns="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xmlns="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xmlns="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xmlns="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xmlns="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xmlns="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xmlns="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xmlns="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xmlns="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xmlns="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xmlns="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xmlns="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xmlns="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xmlns="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xmlns="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xmlns="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xmlns="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xmlns="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xmlns="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xmlns="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xmlns="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xmlns="" id="{6538C201-8FD4-3949-95CF-8CB9A5B54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xmlns="" id="{96F7D47F-D6BA-7745-816E-A6A3920DC4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xmlns="" id="{36A2CF71-7967-BC4A-AB50-80F06DF85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xmlns="" id="{DB8E5149-74D9-1441-B4AD-BFF5BB264B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</p:spTree>
    <p:extLst>
      <p:ext uri="{BB962C8B-B14F-4D97-AF65-F5344CB8AC3E}">
        <p14:creationId xmlns:p14="http://schemas.microsoft.com/office/powerpoint/2010/main" val="80041690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81EAA8F-103C-1942-8F1A-BEE9CAEFCD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DC58FDB-EDA8-7B48-B2DA-359E28B959A4}"/>
              </a:ext>
            </a:extLst>
          </p:cNvPr>
          <p:cNvSpPr/>
          <p:nvPr/>
        </p:nvSpPr>
        <p:spPr bwMode="auto">
          <a:xfrm>
            <a:off x="271306" y="1737082"/>
            <a:ext cx="13830286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CCFFE92-2ED9-1B40-B104-FB7472118F2E}"/>
              </a:ext>
            </a:extLst>
          </p:cNvPr>
          <p:cNvSpPr/>
          <p:nvPr/>
        </p:nvSpPr>
        <p:spPr bwMode="auto">
          <a:xfrm>
            <a:off x="120581" y="1118092"/>
            <a:ext cx="14158890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70C12B8-66DA-FE42-9B34-24E8EAC43606}"/>
              </a:ext>
            </a:extLst>
          </p:cNvPr>
          <p:cNvSpPr/>
          <p:nvPr/>
        </p:nvSpPr>
        <p:spPr bwMode="auto">
          <a:xfrm>
            <a:off x="245821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xmlns="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01" y="1134748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xmlns="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06" y="1753031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2E0F53-B343-E246-8812-9770FDBF8F16}"/>
              </a:ext>
            </a:extLst>
          </p:cNvPr>
          <p:cNvSpPr/>
          <p:nvPr/>
        </p:nvSpPr>
        <p:spPr>
          <a:xfrm>
            <a:off x="2844152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9055934-9341-4744-BE3E-9E5ACBF4CB93}"/>
              </a:ext>
            </a:extLst>
          </p:cNvPr>
          <p:cNvSpPr/>
          <p:nvPr/>
        </p:nvSpPr>
        <p:spPr>
          <a:xfrm>
            <a:off x="2854459" y="1879743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xmlns="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865" y="188180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xmlns="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459" y="31519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xmlns="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890" y="216930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xmlns="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135" y="268958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4866E0B-B2B8-B847-A5E6-253FB7EA8E39}"/>
              </a:ext>
            </a:extLst>
          </p:cNvPr>
          <p:cNvSpPr/>
          <p:nvPr/>
        </p:nvSpPr>
        <p:spPr>
          <a:xfrm>
            <a:off x="2844152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xmlns="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152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xmlns="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216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27C1EE6-FB0B-E545-ADBC-B37EF192792B}"/>
              </a:ext>
            </a:extLst>
          </p:cNvPr>
          <p:cNvSpPr/>
          <p:nvPr/>
        </p:nvSpPr>
        <p:spPr>
          <a:xfrm>
            <a:off x="11566723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790F824-1F11-6844-9515-764E2B0D83B0}"/>
              </a:ext>
            </a:extLst>
          </p:cNvPr>
          <p:cNvSpPr/>
          <p:nvPr/>
        </p:nvSpPr>
        <p:spPr>
          <a:xfrm>
            <a:off x="11528890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xmlns="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890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xmlns="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4386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xmlns="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xmlns="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xmlns="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546" y="2605112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xmlns="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14" y="214927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xmlns="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9292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xmlns="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7438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xmlns="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9292" y="33692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xmlns="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99478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xmlns="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890" y="335979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xmlns="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1703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xmlns="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8880" y="1994204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xmlns="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312549" y="0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:a16="http://schemas.microsoft.com/office/drawing/2014/main" xmlns="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610843" y="-4363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xmlns="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0069157" y="-39618"/>
            <a:ext cx="609668" cy="609668"/>
          </a:xfrm>
          <a:prstGeom prst="rect">
            <a:avLst/>
          </a:prstGeom>
        </p:spPr>
      </p:pic>
      <p:pic>
        <p:nvPicPr>
          <p:cNvPr id="52" name="Graphic 8">
            <a:extLst>
              <a:ext uri="{FF2B5EF4-FFF2-40B4-BE49-F238E27FC236}">
                <a16:creationId xmlns:a16="http://schemas.microsoft.com/office/drawing/2014/main" xmlns="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185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5F4B3BD-64F0-2E47-8C23-5DB457090F33}"/>
              </a:ext>
            </a:extLst>
          </p:cNvPr>
          <p:cNvSpPr txBox="1"/>
          <p:nvPr/>
        </p:nvSpPr>
        <p:spPr>
          <a:xfrm>
            <a:off x="3411677" y="343363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E6F64C2-DF19-0347-9C08-BF5B9ED7C167}"/>
              </a:ext>
            </a:extLst>
          </p:cNvPr>
          <p:cNvSpPr txBox="1"/>
          <p:nvPr/>
        </p:nvSpPr>
        <p:spPr>
          <a:xfrm>
            <a:off x="12151804" y="343599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0C7C10A-0611-1840-975D-B209E6D8A5DB}"/>
              </a:ext>
            </a:extLst>
          </p:cNvPr>
          <p:cNvSpPr/>
          <p:nvPr/>
        </p:nvSpPr>
        <p:spPr>
          <a:xfrm>
            <a:off x="5174901" y="2700050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/app1*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2EB4C164-B035-4B4C-9FE1-028F5FBC8F6D}"/>
              </a:ext>
            </a:extLst>
          </p:cNvPr>
          <p:cNvSpPr/>
          <p:nvPr/>
        </p:nvSpPr>
        <p:spPr>
          <a:xfrm>
            <a:off x="7342315" y="2695336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0F384D8D-D6DD-584B-A7A3-7222DD88B7D7}"/>
              </a:ext>
            </a:extLst>
          </p:cNvPr>
          <p:cNvSpPr/>
          <p:nvPr/>
        </p:nvSpPr>
        <p:spPr>
          <a:xfrm>
            <a:off x="9307253" y="2681748"/>
            <a:ext cx="1105319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/app2*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C862BABD-857F-B841-AC89-A5BAB610BCC5}"/>
              </a:ext>
            </a:extLst>
          </p:cNvPr>
          <p:cNvSpPr/>
          <p:nvPr/>
        </p:nvSpPr>
        <p:spPr>
          <a:xfrm>
            <a:off x="7342314" y="3123751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xmlns="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382" y="3995405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xmlns="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9600" y="397442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33A2158C-D11C-5C4A-BD26-DBECB5EAB5A2}"/>
              </a:ext>
            </a:extLst>
          </p:cNvPr>
          <p:cNvSpPr txBox="1"/>
          <p:nvPr/>
        </p:nvSpPr>
        <p:spPr>
          <a:xfrm>
            <a:off x="3403354" y="405810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7EE0E015-F388-6741-9771-641D5A769A58}"/>
              </a:ext>
            </a:extLst>
          </p:cNvPr>
          <p:cNvSpPr txBox="1"/>
          <p:nvPr/>
        </p:nvSpPr>
        <p:spPr>
          <a:xfrm>
            <a:off x="12181205" y="4056994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xmlns="" id="{C6321897-9F41-304B-8BB2-FAC30488C956}"/>
              </a:ext>
            </a:extLst>
          </p:cNvPr>
          <p:cNvCxnSpPr>
            <a:stCxn id="13" idx="2"/>
            <a:endCxn id="32" idx="3"/>
          </p:cNvCxnSpPr>
          <p:nvPr/>
        </p:nvCxnSpPr>
        <p:spPr>
          <a:xfrm rot="5400000">
            <a:off x="4501499" y="2423016"/>
            <a:ext cx="635097" cy="181702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xmlns="" id="{F56F0D5D-1C88-D946-8290-A9B5ED673764}"/>
              </a:ext>
            </a:extLst>
          </p:cNvPr>
          <p:cNvCxnSpPr>
            <a:stCxn id="13" idx="2"/>
            <a:endCxn id="62" idx="1"/>
          </p:cNvCxnSpPr>
          <p:nvPr/>
        </p:nvCxnSpPr>
        <p:spPr>
          <a:xfrm rot="16200000" flipH="1">
            <a:off x="8620954" y="120588"/>
            <a:ext cx="637457" cy="6424243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xmlns="" id="{DB53FEA0-8F14-3047-8240-B5EC1DC341FB}"/>
              </a:ext>
            </a:extLst>
          </p:cNvPr>
          <p:cNvCxnSpPr>
            <a:stCxn id="56" idx="2"/>
            <a:endCxn id="61" idx="1"/>
          </p:cNvCxnSpPr>
          <p:nvPr/>
        </p:nvCxnSpPr>
        <p:spPr>
          <a:xfrm rot="16200000" flipH="1">
            <a:off x="10382180" y="2473413"/>
            <a:ext cx="1276758" cy="232129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xmlns="" id="{35A7124D-9F00-AF4A-A0EC-73F1810AFA03}"/>
              </a:ext>
            </a:extLst>
          </p:cNvPr>
          <p:cNvCxnSpPr>
            <a:stCxn id="56" idx="2"/>
            <a:endCxn id="60" idx="3"/>
          </p:cNvCxnSpPr>
          <p:nvPr/>
        </p:nvCxnSpPr>
        <p:spPr>
          <a:xfrm rot="5400000">
            <a:off x="6242128" y="655761"/>
            <a:ext cx="1277867" cy="5957704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xmlns="" id="{4ABBDE77-283F-584C-8800-F19C1AA7C099}"/>
              </a:ext>
            </a:extLst>
          </p:cNvPr>
          <p:cNvCxnSpPr>
            <a:stCxn id="97" idx="2"/>
            <a:endCxn id="52" idx="0"/>
          </p:cNvCxnSpPr>
          <p:nvPr/>
        </p:nvCxnSpPr>
        <p:spPr>
          <a:xfrm rot="5400000">
            <a:off x="8480195" y="5352"/>
            <a:ext cx="1329098" cy="2458494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xmlns="" id="{A11BEC06-8507-8E44-A595-D7B89D018936}"/>
              </a:ext>
            </a:extLst>
          </p:cNvPr>
          <p:cNvCxnSpPr>
            <a:stCxn id="52" idx="3"/>
            <a:endCxn id="56" idx="0"/>
          </p:cNvCxnSpPr>
          <p:nvPr/>
        </p:nvCxnSpPr>
        <p:spPr>
          <a:xfrm>
            <a:off x="8199809" y="2183460"/>
            <a:ext cx="1660104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xmlns="" id="{A2BB9A26-25B1-D64B-BEF7-30121F3999B5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894975" y="2467772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997DAE86-3D24-194F-A2EA-75C03AFD7678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894974" y="3009268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xmlns="" id="{0247DC25-44BE-BA49-8803-5294F8470931}"/>
              </a:ext>
            </a:extLst>
          </p:cNvPr>
          <p:cNvCxnSpPr>
            <a:endCxn id="13" idx="0"/>
          </p:cNvCxnSpPr>
          <p:nvPr/>
        </p:nvCxnSpPr>
        <p:spPr>
          <a:xfrm rot="10800000" flipV="1">
            <a:off x="5727561" y="2156440"/>
            <a:ext cx="1903624" cy="54360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xmlns="" id="{70C7844D-F608-BC41-9A9B-EAC8C3035FEE}"/>
              </a:ext>
            </a:extLst>
          </p:cNvPr>
          <p:cNvCxnSpPr>
            <a:stCxn id="74" idx="2"/>
            <a:endCxn id="52" idx="0"/>
          </p:cNvCxnSpPr>
          <p:nvPr/>
        </p:nvCxnSpPr>
        <p:spPr>
          <a:xfrm rot="16200000" flipH="1">
            <a:off x="6121700" y="105351"/>
            <a:ext cx="1289480" cy="2298114"/>
          </a:xfrm>
          <a:prstGeom prst="bentConnector3">
            <a:avLst>
              <a:gd name="adj1" fmla="val 4911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xmlns="" id="{69054E5B-0C7E-F64C-B6AB-9EB43B0E8612}"/>
              </a:ext>
            </a:extLst>
          </p:cNvPr>
          <p:cNvCxnSpPr>
            <a:stCxn id="90" idx="2"/>
            <a:endCxn id="52" idx="0"/>
          </p:cNvCxnSpPr>
          <p:nvPr/>
        </p:nvCxnSpPr>
        <p:spPr>
          <a:xfrm flipH="1">
            <a:off x="7915497" y="605305"/>
            <a:ext cx="180" cy="129384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xmlns="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15" y="306132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xmlns="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644" y="3825876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xmlns="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60" y="440987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xmlns="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095" y="5171874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05B18A82-5C09-774F-99C6-A5AA313BCFB9}"/>
              </a:ext>
            </a:extLst>
          </p:cNvPr>
          <p:cNvSpPr txBox="1"/>
          <p:nvPr/>
        </p:nvSpPr>
        <p:spPr>
          <a:xfrm>
            <a:off x="2924161" y="513403"/>
            <a:ext cx="3289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apps.devopsincloud.com</a:t>
            </a:r>
            <a:r>
              <a:rPr lang="en-US" sz="1600" dirty="0">
                <a:solidFill>
                  <a:srgbClr val="00B050"/>
                </a:solidFill>
              </a:rPr>
              <a:t>/app1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7455F93E-AB84-414F-BF6E-208BCE698CC6}"/>
              </a:ext>
            </a:extLst>
          </p:cNvPr>
          <p:cNvSpPr txBox="1"/>
          <p:nvPr/>
        </p:nvSpPr>
        <p:spPr>
          <a:xfrm>
            <a:off x="6396265" y="538931"/>
            <a:ext cx="287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apps.devopsincloud.com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CEC879A8-765C-8040-B606-65715EB68C2F}"/>
              </a:ext>
            </a:extLst>
          </p:cNvPr>
          <p:cNvSpPr txBox="1"/>
          <p:nvPr/>
        </p:nvSpPr>
        <p:spPr>
          <a:xfrm>
            <a:off x="9557455" y="609532"/>
            <a:ext cx="3289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</a:t>
            </a:r>
            <a:r>
              <a:rPr lang="en-US" sz="1600" dirty="0" err="1">
                <a:solidFill>
                  <a:srgbClr val="0070C0"/>
                </a:solidFill>
              </a:rPr>
              <a:t>apps.devopsincloud.com</a:t>
            </a:r>
            <a:r>
              <a:rPr lang="en-US" sz="1600" dirty="0">
                <a:solidFill>
                  <a:srgbClr val="0070C0"/>
                </a:solidFill>
              </a:rPr>
              <a:t>/app2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xmlns="" id="{26F52C11-5335-3841-837F-0F52EF9ECFBE}"/>
              </a:ext>
            </a:extLst>
          </p:cNvPr>
          <p:cNvSpPr/>
          <p:nvPr/>
        </p:nvSpPr>
        <p:spPr>
          <a:xfrm>
            <a:off x="9925411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44070" y="5192687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50CB4638-90FE-B343-B6D6-680D693FFAD2}"/>
              </a:ext>
            </a:extLst>
          </p:cNvPr>
          <p:cNvSpPr/>
          <p:nvPr/>
        </p:nvSpPr>
        <p:spPr>
          <a:xfrm>
            <a:off x="5074920" y="1597224"/>
            <a:ext cx="6036105" cy="2267298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231BD221-2ED0-F74A-B0E1-DC1A75F80D41}"/>
              </a:ext>
            </a:extLst>
          </p:cNvPr>
          <p:cNvSpPr/>
          <p:nvPr/>
        </p:nvSpPr>
        <p:spPr>
          <a:xfrm>
            <a:off x="152179" y="64629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Context Path Based Routing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19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5" grpId="0"/>
      <p:bldP spid="26" grpId="0" animBg="1"/>
      <p:bldP spid="27" grpId="0" animBg="1"/>
      <p:bldP spid="33" grpId="0" animBg="1"/>
      <p:bldP spid="35" grpId="0"/>
      <p:bldP spid="36" grpId="0"/>
      <p:bldP spid="82" grpId="0"/>
      <p:bldP spid="84" grpId="0"/>
      <p:bldP spid="86" grpId="0"/>
      <p:bldP spid="69" grpId="0"/>
      <p:bldP spid="32" grpId="0"/>
      <p:bldP spid="62" grpId="0"/>
      <p:bldP spid="13" grpId="0" animBg="1"/>
      <p:bldP spid="55" grpId="0" animBg="1"/>
      <p:bldP spid="56" grpId="0" animBg="1"/>
      <p:bldP spid="57" grpId="0" animBg="1"/>
      <p:bldP spid="60" grpId="0"/>
      <p:bldP spid="61" grpId="0"/>
      <p:bldP spid="88" grpId="0"/>
      <p:bldP spid="94" grpId="0"/>
      <p:bldP spid="70" grpId="0"/>
      <p:bldP spid="95" grpId="0"/>
      <p:bldP spid="96" grpId="0"/>
      <p:bldP spid="98" grpId="0" animBg="1"/>
      <p:bldP spid="80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CBB1EFD-481A-1A4F-B35A-7904DED4FD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258707A2-A049-8E4D-954D-B0BB81B523D7}"/>
              </a:ext>
            </a:extLst>
          </p:cNvPr>
          <p:cNvSpPr/>
          <p:nvPr/>
        </p:nvSpPr>
        <p:spPr>
          <a:xfrm>
            <a:off x="5354955" y="2711196"/>
            <a:ext cx="3920490" cy="230886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AWS</a:t>
            </a:r>
          </a:p>
          <a:p>
            <a:pPr algn="ctr"/>
            <a:r>
              <a:rPr lang="en-US" sz="3000" b="1" dirty="0"/>
              <a:t>ALB</a:t>
            </a:r>
          </a:p>
          <a:p>
            <a:pPr algn="ctr"/>
            <a:r>
              <a:rPr lang="en-US" sz="3000" b="1" dirty="0"/>
              <a:t>Context Path Based Routing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FB3AA0AA-C247-7C48-BC05-5467C6222912}"/>
              </a:ext>
            </a:extLst>
          </p:cNvPr>
          <p:cNvSpPr/>
          <p:nvPr/>
        </p:nvSpPr>
        <p:spPr>
          <a:xfrm>
            <a:off x="118110" y="220550"/>
            <a:ext cx="3726180" cy="13658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Balancer SG</a:t>
            </a:r>
          </a:p>
          <a:p>
            <a:pPr algn="ctr"/>
            <a:r>
              <a:rPr lang="en-US" dirty="0"/>
              <a:t>Add Port 443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11B3E948-ED0F-5442-8160-DC905E7DDE8C}"/>
              </a:ext>
            </a:extLst>
          </p:cNvPr>
          <p:cNvSpPr/>
          <p:nvPr/>
        </p:nvSpPr>
        <p:spPr>
          <a:xfrm>
            <a:off x="118110" y="1697093"/>
            <a:ext cx="3726180" cy="13658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EC2 Private Instances</a:t>
            </a:r>
          </a:p>
          <a:p>
            <a:pPr algn="ctr"/>
            <a:r>
              <a:rPr lang="en-US" dirty="0"/>
              <a:t>App1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6AEC5B26-22CE-9543-AE40-0B1A631D9D92}"/>
              </a:ext>
            </a:extLst>
          </p:cNvPr>
          <p:cNvSpPr/>
          <p:nvPr/>
        </p:nvSpPr>
        <p:spPr>
          <a:xfrm>
            <a:off x="118110" y="3182731"/>
            <a:ext cx="3726180" cy="13658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EC2 Private Instances</a:t>
            </a:r>
          </a:p>
          <a:p>
            <a:pPr algn="ctr"/>
            <a:r>
              <a:rPr lang="en-US" dirty="0"/>
              <a:t>App2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CB0C3DEB-7EF5-2749-B55F-9E432E79DFBE}"/>
              </a:ext>
            </a:extLst>
          </p:cNvPr>
          <p:cNvSpPr/>
          <p:nvPr/>
        </p:nvSpPr>
        <p:spPr>
          <a:xfrm>
            <a:off x="118110" y="4662263"/>
            <a:ext cx="3726180" cy="13658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Certificate Manager</a:t>
            </a:r>
          </a:p>
          <a:p>
            <a:pPr algn="ctr"/>
            <a:r>
              <a:rPr lang="en-US" dirty="0"/>
              <a:t>for SSL (HTTPS)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42D023C3-17D1-1045-BF90-6159498583F3}"/>
              </a:ext>
            </a:extLst>
          </p:cNvPr>
          <p:cNvSpPr/>
          <p:nvPr/>
        </p:nvSpPr>
        <p:spPr>
          <a:xfrm>
            <a:off x="10536555" y="211455"/>
            <a:ext cx="3726180" cy="13658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Listeners HTTP:80 and HTTPS:443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1049007B-755A-4842-8A97-04835764E48A}"/>
              </a:ext>
            </a:extLst>
          </p:cNvPr>
          <p:cNvSpPr/>
          <p:nvPr/>
        </p:nvSpPr>
        <p:spPr>
          <a:xfrm>
            <a:off x="10456545" y="1697093"/>
            <a:ext cx="3726180" cy="13658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 Groups for App1 and App2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4BB191C4-0254-784D-A620-98117119C9B4}"/>
              </a:ext>
            </a:extLst>
          </p:cNvPr>
          <p:cNvSpPr/>
          <p:nvPr/>
        </p:nvSpPr>
        <p:spPr>
          <a:xfrm>
            <a:off x="10536555" y="3182685"/>
            <a:ext cx="3726180" cy="13658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 Redirect to HTTPS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ED6E397D-B4CC-5D4D-B5CD-F944395293AB}"/>
              </a:ext>
            </a:extLst>
          </p:cNvPr>
          <p:cNvSpPr/>
          <p:nvPr/>
        </p:nvSpPr>
        <p:spPr>
          <a:xfrm>
            <a:off x="10536555" y="4668277"/>
            <a:ext cx="3726180" cy="13658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 Return Fixed Response for /*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AA3BE6CC-A4BB-3840-8DDF-4E83610523E5}"/>
              </a:ext>
            </a:extLst>
          </p:cNvPr>
          <p:cNvSpPr/>
          <p:nvPr/>
        </p:nvSpPr>
        <p:spPr>
          <a:xfrm>
            <a:off x="10536555" y="6164669"/>
            <a:ext cx="3726180" cy="13658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 Rules for /app1* and /app2*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04DE5D41-5B50-9041-B36A-79545CA4F595}"/>
              </a:ext>
            </a:extLst>
          </p:cNvPr>
          <p:cNvSpPr/>
          <p:nvPr/>
        </p:nvSpPr>
        <p:spPr>
          <a:xfrm>
            <a:off x="118110" y="6164669"/>
            <a:ext cx="3726180" cy="13658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Route53 DNS </a:t>
            </a:r>
          </a:p>
          <a:p>
            <a:pPr algn="ctr"/>
            <a:r>
              <a:rPr lang="en-US" dirty="0"/>
              <a:t>Registration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9BE1291A-1AAA-914C-95AD-E198E37B1774}"/>
              </a:ext>
            </a:extLst>
          </p:cNvPr>
          <p:cNvCxnSpPr>
            <a:stCxn id="5" idx="2"/>
            <a:endCxn id="6" idx="6"/>
          </p:cNvCxnSpPr>
          <p:nvPr/>
        </p:nvCxnSpPr>
        <p:spPr>
          <a:xfrm flipH="1" flipV="1">
            <a:off x="3844290" y="903493"/>
            <a:ext cx="1510665" cy="29621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884F1DFD-67B2-C445-9967-21D7D0727465}"/>
              </a:ext>
            </a:extLst>
          </p:cNvPr>
          <p:cNvCxnSpPr>
            <a:stCxn id="5" idx="2"/>
            <a:endCxn id="7" idx="6"/>
          </p:cNvCxnSpPr>
          <p:nvPr/>
        </p:nvCxnSpPr>
        <p:spPr>
          <a:xfrm flipH="1" flipV="1">
            <a:off x="3844290" y="2380036"/>
            <a:ext cx="1510665" cy="1485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74E4DB5F-8828-9747-BDA3-F7A7599582A1}"/>
              </a:ext>
            </a:extLst>
          </p:cNvPr>
          <p:cNvCxnSpPr>
            <a:stCxn id="5" idx="2"/>
            <a:endCxn id="8" idx="6"/>
          </p:cNvCxnSpPr>
          <p:nvPr/>
        </p:nvCxnSpPr>
        <p:spPr>
          <a:xfrm flipH="1">
            <a:off x="3844290" y="3865627"/>
            <a:ext cx="1510665" cy="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2E2C217A-C163-C046-B333-2640FA1D8017}"/>
              </a:ext>
            </a:extLst>
          </p:cNvPr>
          <p:cNvCxnSpPr>
            <a:stCxn id="5" idx="2"/>
            <a:endCxn id="9" idx="6"/>
          </p:cNvCxnSpPr>
          <p:nvPr/>
        </p:nvCxnSpPr>
        <p:spPr>
          <a:xfrm flipH="1">
            <a:off x="3844290" y="3865627"/>
            <a:ext cx="1510665" cy="14795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19E7946F-D5A4-5B4A-90DA-395A4B9831B1}"/>
              </a:ext>
            </a:extLst>
          </p:cNvPr>
          <p:cNvCxnSpPr>
            <a:stCxn id="5" idx="2"/>
            <a:endCxn id="15" idx="6"/>
          </p:cNvCxnSpPr>
          <p:nvPr/>
        </p:nvCxnSpPr>
        <p:spPr>
          <a:xfrm flipH="1">
            <a:off x="3844290" y="3865627"/>
            <a:ext cx="1510665" cy="29819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31F77C3C-472B-CF46-9CBC-077DFD9EFEC4}"/>
              </a:ext>
            </a:extLst>
          </p:cNvPr>
          <p:cNvCxnSpPr>
            <a:stCxn id="5" idx="6"/>
            <a:endCxn id="10" idx="2"/>
          </p:cNvCxnSpPr>
          <p:nvPr/>
        </p:nvCxnSpPr>
        <p:spPr>
          <a:xfrm flipV="1">
            <a:off x="9275445" y="894398"/>
            <a:ext cx="1261110" cy="297122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FF4CBEE4-034B-6241-A533-D18CAB1867A0}"/>
              </a:ext>
            </a:extLst>
          </p:cNvPr>
          <p:cNvCxnSpPr>
            <a:stCxn id="5" idx="6"/>
            <a:endCxn id="11" idx="2"/>
          </p:cNvCxnSpPr>
          <p:nvPr/>
        </p:nvCxnSpPr>
        <p:spPr>
          <a:xfrm flipV="1">
            <a:off x="9275445" y="2380036"/>
            <a:ext cx="1181100" cy="148559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22BD4A18-38D7-7549-AFB5-B07A9F8100E3}"/>
              </a:ext>
            </a:extLst>
          </p:cNvPr>
          <p:cNvCxnSpPr>
            <a:stCxn id="5" idx="6"/>
            <a:endCxn id="12" idx="2"/>
          </p:cNvCxnSpPr>
          <p:nvPr/>
        </p:nvCxnSpPr>
        <p:spPr>
          <a:xfrm>
            <a:off x="9275445" y="3865627"/>
            <a:ext cx="1261110" cy="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2C8818DE-53B5-BC41-A6D8-3FE89AE2516F}"/>
              </a:ext>
            </a:extLst>
          </p:cNvPr>
          <p:cNvCxnSpPr>
            <a:stCxn id="5" idx="6"/>
            <a:endCxn id="13" idx="2"/>
          </p:cNvCxnSpPr>
          <p:nvPr/>
        </p:nvCxnSpPr>
        <p:spPr>
          <a:xfrm>
            <a:off x="9275445" y="3865627"/>
            <a:ext cx="1261110" cy="1485593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C53CCB03-19AF-7F45-BAD0-1FD38FBE3472}"/>
              </a:ext>
            </a:extLst>
          </p:cNvPr>
          <p:cNvCxnSpPr>
            <a:stCxn id="5" idx="6"/>
            <a:endCxn id="14" idx="2"/>
          </p:cNvCxnSpPr>
          <p:nvPr/>
        </p:nvCxnSpPr>
        <p:spPr>
          <a:xfrm>
            <a:off x="9275445" y="3865627"/>
            <a:ext cx="1261110" cy="298198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B79907F8-0A90-2348-B45A-369BF841FDBA}"/>
              </a:ext>
            </a:extLst>
          </p:cNvPr>
          <p:cNvSpPr/>
          <p:nvPr/>
        </p:nvSpPr>
        <p:spPr>
          <a:xfrm>
            <a:off x="3844290" y="211455"/>
            <a:ext cx="2316480" cy="440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TF Configs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638C05A8-7637-954E-B1A3-F49C965B0421}"/>
              </a:ext>
            </a:extLst>
          </p:cNvPr>
          <p:cNvSpPr/>
          <p:nvPr/>
        </p:nvSpPr>
        <p:spPr>
          <a:xfrm>
            <a:off x="8317230" y="211455"/>
            <a:ext cx="2316480" cy="440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TF Configs</a:t>
            </a:r>
          </a:p>
        </p:txBody>
      </p:sp>
    </p:spTree>
    <p:extLst>
      <p:ext uri="{BB962C8B-B14F-4D97-AF65-F5344CB8AC3E}">
        <p14:creationId xmlns:p14="http://schemas.microsoft.com/office/powerpoint/2010/main" val="191154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B21D163A-7262-CD47-9EBE-D066CE0250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368C48D8-2773-7A4E-B843-E6CAD108D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102" y="67332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B1D8D3BC-437C-2744-B1C7-DB6A82FDAD19}"/>
              </a:ext>
            </a:extLst>
          </p:cNvPr>
          <p:cNvSpPr/>
          <p:nvPr/>
        </p:nvSpPr>
        <p:spPr>
          <a:xfrm>
            <a:off x="8348048" y="1949958"/>
            <a:ext cx="5960806" cy="575959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Allow HTTPS 443 in Load Balancer SG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8C2E18B3-E28C-5F43-8007-897F115F5D22}"/>
              </a:ext>
            </a:extLst>
          </p:cNvPr>
          <p:cNvCxnSpPr>
            <a:cxnSpLocks/>
            <a:stCxn id="12" idx="1"/>
            <a:endCxn id="6" idx="3"/>
          </p:cNvCxnSpPr>
          <p:nvPr/>
        </p:nvCxnSpPr>
        <p:spPr>
          <a:xfrm flipH="1">
            <a:off x="3427096" y="2237938"/>
            <a:ext cx="4920952" cy="95949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1093712-E971-D74E-B6CD-E555798C8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6" y="50242"/>
            <a:ext cx="3815372" cy="74887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C70B34A-DB93-614B-82BC-F830CC4B6504}"/>
              </a:ext>
            </a:extLst>
          </p:cNvPr>
          <p:cNvSpPr/>
          <p:nvPr/>
        </p:nvSpPr>
        <p:spPr>
          <a:xfrm>
            <a:off x="63206" y="3057314"/>
            <a:ext cx="3363890" cy="28024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FAE140F-E8AE-F249-BFDA-93CD12319570}"/>
              </a:ext>
            </a:extLst>
          </p:cNvPr>
          <p:cNvSpPr/>
          <p:nvPr/>
        </p:nvSpPr>
        <p:spPr>
          <a:xfrm>
            <a:off x="110830" y="3836820"/>
            <a:ext cx="3363890" cy="12038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F23E3627-B20A-A541-82B5-47F9F9E3439D}"/>
              </a:ext>
            </a:extLst>
          </p:cNvPr>
          <p:cNvSpPr/>
          <p:nvPr/>
        </p:nvSpPr>
        <p:spPr>
          <a:xfrm>
            <a:off x="8348048" y="3328580"/>
            <a:ext cx="5960806" cy="1052629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Define App1 and App2 EC2 Instances and also configure their equivalent Outputs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8F1FCD5D-D38F-AB42-B22E-B934F44114DF}"/>
              </a:ext>
            </a:extLst>
          </p:cNvPr>
          <p:cNvCxnSpPr>
            <a:cxnSpLocks/>
            <a:stCxn id="18" idx="1"/>
            <a:endCxn id="16" idx="3"/>
          </p:cNvCxnSpPr>
          <p:nvPr/>
        </p:nvCxnSpPr>
        <p:spPr>
          <a:xfrm flipH="1">
            <a:off x="3474720" y="3854895"/>
            <a:ext cx="4873328" cy="58383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A87B0CDC-C0B6-AE46-8EF1-AF2BB8C9B97C}"/>
              </a:ext>
            </a:extLst>
          </p:cNvPr>
          <p:cNvSpPr/>
          <p:nvPr/>
        </p:nvSpPr>
        <p:spPr>
          <a:xfrm>
            <a:off x="110830" y="5791724"/>
            <a:ext cx="3363890" cy="2982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xmlns="" id="{09E02767-9D78-4A47-B19A-E46C0A569F6D}"/>
              </a:ext>
            </a:extLst>
          </p:cNvPr>
          <p:cNvSpPr/>
          <p:nvPr/>
        </p:nvSpPr>
        <p:spPr>
          <a:xfrm>
            <a:off x="8348048" y="4511591"/>
            <a:ext cx="5960806" cy="1221974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Define ALB HTTP and HTTPS Listeners, App1 and 2 Target Groups, Listener Rules, Redirects </a:t>
            </a:r>
            <a:r>
              <a:rPr lang="en-US" sz="2600" dirty="0" err="1"/>
              <a:t>etc</a:t>
            </a:r>
            <a:endParaRPr lang="en-US" sz="26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CE1368A2-5F38-9447-8799-905E46AA7424}"/>
              </a:ext>
            </a:extLst>
          </p:cNvPr>
          <p:cNvCxnSpPr>
            <a:cxnSpLocks/>
            <a:stCxn id="23" idx="1"/>
            <a:endCxn id="22" idx="3"/>
          </p:cNvCxnSpPr>
          <p:nvPr/>
        </p:nvCxnSpPr>
        <p:spPr>
          <a:xfrm flipH="1">
            <a:off x="3474720" y="5122578"/>
            <a:ext cx="4873328" cy="818267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3FE6B914-BE98-104D-A1CC-BE28E2EE5F3C}"/>
              </a:ext>
            </a:extLst>
          </p:cNvPr>
          <p:cNvSpPr/>
          <p:nvPr/>
        </p:nvSpPr>
        <p:spPr>
          <a:xfrm>
            <a:off x="158454" y="6289048"/>
            <a:ext cx="3363890" cy="2982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xmlns="" id="{F9D9F7E9-E0F7-904A-9F47-A2F35C841145}"/>
              </a:ext>
            </a:extLst>
          </p:cNvPr>
          <p:cNvSpPr/>
          <p:nvPr/>
        </p:nvSpPr>
        <p:spPr>
          <a:xfrm>
            <a:off x="8348048" y="5811231"/>
            <a:ext cx="5960806" cy="84182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Define SSL Certificate using AWS Certificate Manager Service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1A70F1D0-D70C-FD45-AACB-E7AEB8A28413}"/>
              </a:ext>
            </a:extLst>
          </p:cNvPr>
          <p:cNvCxnSpPr>
            <a:cxnSpLocks/>
            <a:stCxn id="28" idx="1"/>
            <a:endCxn id="27" idx="3"/>
          </p:cNvCxnSpPr>
          <p:nvPr/>
        </p:nvCxnSpPr>
        <p:spPr>
          <a:xfrm flipH="1">
            <a:off x="3522344" y="6232142"/>
            <a:ext cx="4825704" cy="206027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B739860C-83EC-4945-9E70-C185B7AE76BC}"/>
              </a:ext>
            </a:extLst>
          </p:cNvPr>
          <p:cNvSpPr/>
          <p:nvPr/>
        </p:nvSpPr>
        <p:spPr>
          <a:xfrm>
            <a:off x="110830" y="6632102"/>
            <a:ext cx="3363890" cy="1823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xmlns="" id="{601B0AAD-B522-C549-AB6E-E0D3E19FE026}"/>
              </a:ext>
            </a:extLst>
          </p:cNvPr>
          <p:cNvSpPr/>
          <p:nvPr/>
        </p:nvSpPr>
        <p:spPr>
          <a:xfrm>
            <a:off x="8348048" y="6784194"/>
            <a:ext cx="5960806" cy="610987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Route53 DNS Record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93902334-DE2B-3F42-9248-5D8C4876C8B1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 flipV="1">
            <a:off x="3474720" y="6723286"/>
            <a:ext cx="4873328" cy="36640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CF1F63C6-C1CB-6747-BF44-3A95C0BBCBF1}"/>
              </a:ext>
            </a:extLst>
          </p:cNvPr>
          <p:cNvSpPr/>
          <p:nvPr/>
        </p:nvSpPr>
        <p:spPr>
          <a:xfrm>
            <a:off x="8348048" y="1230009"/>
            <a:ext cx="5960806" cy="575959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App1 and App2 </a:t>
            </a:r>
            <a:r>
              <a:rPr lang="en-US" sz="2600" dirty="0" err="1"/>
              <a:t>Userdata</a:t>
            </a:r>
            <a:endParaRPr lang="en-US" sz="26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30F3064B-3AD9-5243-BAC3-B9158310A8AE}"/>
              </a:ext>
            </a:extLst>
          </p:cNvPr>
          <p:cNvCxnSpPr>
            <a:cxnSpLocks/>
            <a:stCxn id="43" idx="1"/>
            <a:endCxn id="45" idx="3"/>
          </p:cNvCxnSpPr>
          <p:nvPr/>
        </p:nvCxnSpPr>
        <p:spPr>
          <a:xfrm flipH="1" flipV="1">
            <a:off x="2194560" y="338685"/>
            <a:ext cx="6153488" cy="1179304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C8259EDA-617C-D24F-9156-DF2D15F7E62C}"/>
              </a:ext>
            </a:extLst>
          </p:cNvPr>
          <p:cNvSpPr/>
          <p:nvPr/>
        </p:nvSpPr>
        <p:spPr>
          <a:xfrm>
            <a:off x="110830" y="74220"/>
            <a:ext cx="2083730" cy="5289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AA01850-E624-D141-AC8F-52657C33D0B0}"/>
              </a:ext>
            </a:extLst>
          </p:cNvPr>
          <p:cNvSpPr/>
          <p:nvPr/>
        </p:nvSpPr>
        <p:spPr>
          <a:xfrm>
            <a:off x="158454" y="3543300"/>
            <a:ext cx="2939076" cy="2487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xmlns="" id="{513D43B5-0EC5-5146-A3D1-18113F5EF258}"/>
              </a:ext>
            </a:extLst>
          </p:cNvPr>
          <p:cNvSpPr/>
          <p:nvPr/>
        </p:nvSpPr>
        <p:spPr>
          <a:xfrm>
            <a:off x="8348048" y="2616891"/>
            <a:ext cx="5960806" cy="575959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Route53 Hosted Zone Datasource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xmlns="" id="{DBD542E6-CBAE-0B42-8E50-3F8D63EB2E6E}"/>
              </a:ext>
            </a:extLst>
          </p:cNvPr>
          <p:cNvCxnSpPr>
            <a:cxnSpLocks/>
            <a:stCxn id="55" idx="1"/>
            <a:endCxn id="54" idx="3"/>
          </p:cNvCxnSpPr>
          <p:nvPr/>
        </p:nvCxnSpPr>
        <p:spPr>
          <a:xfrm flipH="1">
            <a:off x="3097530" y="2904871"/>
            <a:ext cx="5250518" cy="76278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30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 animBg="1"/>
      <p:bldP spid="16" grpId="0" animBg="1"/>
      <p:bldP spid="18" grpId="0" animBg="1"/>
      <p:bldP spid="22" grpId="0" animBg="1"/>
      <p:bldP spid="23" grpId="0" animBg="1"/>
      <p:bldP spid="27" grpId="0" animBg="1"/>
      <p:bldP spid="28" grpId="0" animBg="1"/>
      <p:bldP spid="31" grpId="0" animBg="1"/>
      <p:bldP spid="32" grpId="0" animBg="1"/>
      <p:bldP spid="43" grpId="0" animBg="1"/>
      <p:bldP spid="45" grpId="0" animBg="1"/>
      <p:bldP spid="5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0FBA762A8B4A4AB2389BE0BCE3C83F" ma:contentTypeVersion="10" ma:contentTypeDescription="Create a new document." ma:contentTypeScope="" ma:versionID="0f3e2685ea47f4ebc3624ed417f13537">
  <xsd:schema xmlns:xsd="http://www.w3.org/2001/XMLSchema" xmlns:xs="http://www.w3.org/2001/XMLSchema" xmlns:p="http://schemas.microsoft.com/office/2006/metadata/properties" xmlns:ns2="9a51ea1a-1b1e-41ef-b441-1ee4f2fd8669" xmlns:ns3="1715a332-6e4d-4cad-94c4-6bada4eb9966" targetNamespace="http://schemas.microsoft.com/office/2006/metadata/properties" ma:root="true" ma:fieldsID="c0969c2d596e33b812740b722f5f53ca" ns2:_="" ns3:_="">
    <xsd:import namespace="9a51ea1a-1b1e-41ef-b441-1ee4f2fd8669"/>
    <xsd:import namespace="1715a332-6e4d-4cad-94c4-6bada4eb996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51ea1a-1b1e-41ef-b441-1ee4f2fd866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5a332-6e4d-4cad-94c4-6bada4eb99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9179B27-CBA1-4175-8B64-42FE0F853D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51ea1a-1b1e-41ef-b441-1ee4f2fd8669"/>
    <ds:schemaRef ds:uri="1715a332-6e4d-4cad-94c4-6bada4eb99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F2D375-1062-4EE6-861C-05377A63E4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CEC2339-1C1C-416D-9A21-94E8CFA5CBF4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9a51ea1a-1b1e-41ef-b441-1ee4f2fd8669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715a332-6e4d-4cad-94c4-6bada4eb9966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381175</TotalTime>
  <Words>8872</Words>
  <Application>Microsoft Office PowerPoint</Application>
  <PresentationFormat>Özel</PresentationFormat>
  <Paragraphs>2713</Paragraphs>
  <Slides>158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158</vt:i4>
      </vt:variant>
    </vt:vector>
  </HeadingPairs>
  <TitlesOfParts>
    <vt:vector size="159" baseType="lpstr">
      <vt:lpstr>Office Theme</vt:lpstr>
      <vt:lpstr>Terraform on AWS with IaC DevOps &amp; SRE</vt:lpstr>
      <vt:lpstr>PowerPoint Sunusu</vt:lpstr>
      <vt:lpstr>Terraform on AWS with IaC DevOps &amp; SRE</vt:lpstr>
      <vt:lpstr>PowerPoint Sunusu</vt:lpstr>
      <vt:lpstr>PowerPoint Sunusu</vt:lpstr>
      <vt:lpstr>PowerPoint Sunusu</vt:lpstr>
      <vt:lpstr>PowerPoint Sunusu</vt:lpstr>
      <vt:lpstr>Terraform Fundamentals</vt:lpstr>
      <vt:lpstr>AWS VPC 3-Tier Architecture</vt:lpstr>
      <vt:lpstr>AWS VPC + EC2 Instance + Security Groups</vt:lpstr>
      <vt:lpstr>What are we going to learn ?</vt:lpstr>
      <vt:lpstr>AWS VPC + EC2 Instance + Security Groups + AWS ELB Classic Load Balancer</vt:lpstr>
      <vt:lpstr>AWS VPC + EC2 Instance + Security Groups + AWS ALB Application  Load Balancer</vt:lpstr>
      <vt:lpstr>PowerPoint Sunusu</vt:lpstr>
      <vt:lpstr>PowerPoint Sunusu</vt:lpstr>
      <vt:lpstr>PowerPoint Sunusu</vt:lpstr>
      <vt:lpstr>PowerPoint Sunusu</vt:lpstr>
      <vt:lpstr>Upgrade Terraform Modules</vt:lpstr>
      <vt:lpstr>PowerPoint Sunusu</vt:lpstr>
      <vt:lpstr>PowerPoint Sunusu</vt:lpstr>
      <vt:lpstr>PowerPoint Sunusu</vt:lpstr>
      <vt:lpstr>PowerPoint Sunusu</vt:lpstr>
      <vt:lpstr>Build Terraform Modules Locally </vt:lpstr>
      <vt:lpstr>PowerPoint Sunusu</vt:lpstr>
      <vt:lpstr>PowerPoint Sunusu</vt:lpstr>
      <vt:lpstr>What is Terraform Backend ?</vt:lpstr>
      <vt:lpstr>Local State File</vt:lpstr>
      <vt:lpstr>PowerPoint Sunusu</vt:lpstr>
      <vt:lpstr>Terraform Remote State Datasource</vt:lpstr>
      <vt:lpstr>PowerPoint Sunusu</vt:lpstr>
      <vt:lpstr>PowerPoint Sunusu</vt:lpstr>
      <vt:lpstr>PowerPoint Sunusu</vt:lpstr>
      <vt:lpstr>PowerPoint Sunusu</vt:lpstr>
      <vt:lpstr>What is Infrastructure as Code ?</vt:lpstr>
      <vt:lpstr>Traditional Way of Managing Infrastructure</vt:lpstr>
      <vt:lpstr>Traditional Way of Managing Infrastructure</vt:lpstr>
      <vt:lpstr>Traditional Way of Managing Infrastructure</vt:lpstr>
      <vt:lpstr>Traditional Way of Managing Infrastructure</vt:lpstr>
      <vt:lpstr>Manage using IaC with Terraform</vt:lpstr>
      <vt:lpstr>Manage using IaC with Terraform</vt:lpstr>
      <vt:lpstr>Google Trends – Past 5 Years</vt:lpstr>
      <vt:lpstr>Google Trends – Past 1 Year </vt:lpstr>
      <vt:lpstr>PowerPoint Sunusu</vt:lpstr>
      <vt:lpstr>Terraform Installation</vt:lpstr>
      <vt:lpstr>PowerPoint Sunusu</vt:lpstr>
      <vt:lpstr>PowerPoint Sunusu</vt:lpstr>
      <vt:lpstr>PowerPoint Sunusu</vt:lpstr>
      <vt:lpstr>PowerPoint Sunusu</vt:lpstr>
      <vt:lpstr>Terraform Language Basics – Files</vt:lpstr>
      <vt:lpstr>Terraform Language Basics – Configuration Syntax</vt:lpstr>
      <vt:lpstr>Terraform Language Basics – Configuration Syntax</vt:lpstr>
      <vt:lpstr>Terraform Language Basics – Configuration Syntax</vt:lpstr>
      <vt:lpstr>Terraform Language Basics – Configuration Syntax</vt:lpstr>
      <vt:lpstr>PowerPoint Sunusu</vt:lpstr>
      <vt:lpstr>PowerPoint Sunusu</vt:lpstr>
      <vt:lpstr>Terraform Basic Blocks</vt:lpstr>
      <vt:lpstr>PowerPoint Sunusu</vt:lpstr>
      <vt:lpstr>Terraform Block</vt:lpstr>
      <vt:lpstr>Terraform Block from 0.13 onwards</vt:lpstr>
      <vt:lpstr>Terraform Block</vt:lpstr>
      <vt:lpstr>PowerPoint Sunusu</vt:lpstr>
      <vt:lpstr>Terraform Providers</vt:lpstr>
      <vt:lpstr>PowerPoint Sunusu</vt:lpstr>
      <vt:lpstr>Dependency Lock File</vt:lpstr>
      <vt:lpstr>Required Providers</vt:lpstr>
      <vt:lpstr>Terraform Registry</vt:lpstr>
      <vt:lpstr>PowerPoint Sunusu</vt:lpstr>
      <vt:lpstr>Terraform Language Basics – Configuration Syntax</vt:lpstr>
      <vt:lpstr>Resource Syntax</vt:lpstr>
      <vt:lpstr>PowerPoint Sunusu</vt:lpstr>
      <vt:lpstr>Resource Behavior</vt:lpstr>
      <vt:lpstr>Terraform  State</vt:lpstr>
      <vt:lpstr>Desired &amp; Current Terraform States</vt:lpstr>
      <vt:lpstr>PowerPoint Sunusu</vt:lpstr>
      <vt:lpstr>What are we going to learn ?</vt:lpstr>
      <vt:lpstr>PowerPoint Sunusu</vt:lpstr>
      <vt:lpstr>Terraform Input Variables</vt:lpstr>
      <vt:lpstr>Terraform Datasources</vt:lpstr>
      <vt:lpstr>Terraform Datasources</vt:lpstr>
      <vt:lpstr>Terraform Variables – Output Values</vt:lpstr>
      <vt:lpstr>PowerPoint Sunusu</vt:lpstr>
      <vt:lpstr>PowerPoint Sunusu</vt:lpstr>
      <vt:lpstr>PowerPoint Sunusu</vt:lpstr>
      <vt:lpstr>AWS VPC 3-Tier Architecture</vt:lpstr>
      <vt:lpstr>What are we going to Learn ?</vt:lpstr>
      <vt:lpstr>Terraform Modules</vt:lpstr>
      <vt:lpstr>PowerPoint Sunusu</vt:lpstr>
      <vt:lpstr>AWS VPC + EC2 Instance + Security Groups</vt:lpstr>
      <vt:lpstr>What are we going to learn ?</vt:lpstr>
      <vt:lpstr>PowerPoint Sunusu</vt:lpstr>
      <vt:lpstr>AWS VPC + EC2 Instance + Security Groups + AWS ELB Classic Load Balancer</vt:lpstr>
      <vt:lpstr>What are we going to learn ?</vt:lpstr>
      <vt:lpstr>PowerPoint Sunusu</vt:lpstr>
      <vt:lpstr>AWS VPC + EC2 Instance + Security Groups + AWS ALB Application  Load Balancer</vt:lpstr>
      <vt:lpstr>What are we going to learn ?</vt:lpstr>
      <vt:lpstr>PowerPoint Sunusu</vt:lpstr>
      <vt:lpstr>PowerPoint Sunusu</vt:lpstr>
      <vt:lpstr>PowerPoint Sunusu</vt:lpstr>
      <vt:lpstr>What are we going to learn ?</vt:lpstr>
      <vt:lpstr>PowerPoint Sunusu</vt:lpstr>
      <vt:lpstr>PowerPoint Sunusu</vt:lpstr>
      <vt:lpstr>What are we going to learn ?</vt:lpstr>
      <vt:lpstr>AWS ACM Certificate Limit Issue</vt:lpstr>
      <vt:lpstr>PowerPoint Sunusu</vt:lpstr>
      <vt:lpstr>PowerPoint Sunusu</vt:lpstr>
      <vt:lpstr>What are we going to learn ?</vt:lpstr>
      <vt:lpstr>PowerPoint Sunusu</vt:lpstr>
      <vt:lpstr>PowerPoint Sunusu</vt:lpstr>
      <vt:lpstr>What are we going to learn ?</vt:lpstr>
      <vt:lpstr>What are we going to learn ?</vt:lpstr>
      <vt:lpstr>Upgrade Terraform Modules</vt:lpstr>
      <vt:lpstr>PowerPoint Sunusu</vt:lpstr>
      <vt:lpstr>PowerPoint Sunusu</vt:lpstr>
      <vt:lpstr>What are we going to learn ?</vt:lpstr>
      <vt:lpstr>What are we going to learn ?</vt:lpstr>
      <vt:lpstr>PowerPoint Sunusu</vt:lpstr>
      <vt:lpstr>AWS Autoscaling Launch Templates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Build Terraform Modules Locally </vt:lpstr>
      <vt:lpstr>PowerPoint Sunusu</vt:lpstr>
      <vt:lpstr>PowerPoint Sunusu</vt:lpstr>
      <vt:lpstr>Desired &amp; Current Terraform States</vt:lpstr>
      <vt:lpstr>PowerPoint Sunusu</vt:lpstr>
      <vt:lpstr>What is Terraform Backend ?</vt:lpstr>
      <vt:lpstr>Local State File</vt:lpstr>
      <vt:lpstr>PowerPoint Sunusu</vt:lpstr>
      <vt:lpstr>Terraform Remote State File with State Locking</vt:lpstr>
      <vt:lpstr>PowerPoint Sunusu</vt:lpstr>
      <vt:lpstr>Terraform Backends</vt:lpstr>
      <vt:lpstr>Terraform Backends</vt:lpstr>
      <vt:lpstr>Terraform Backends</vt:lpstr>
      <vt:lpstr>PowerPoint Sunusu</vt:lpstr>
      <vt:lpstr>Terraform Commands – State Perspective</vt:lpstr>
      <vt:lpstr>PowerPoint Sunusu</vt:lpstr>
      <vt:lpstr>Terraform Remote State Datasource</vt:lpstr>
      <vt:lpstr>PowerPoint Sunusu</vt:lpstr>
      <vt:lpstr>PowerPoint Sunusu</vt:lpstr>
      <vt:lpstr>Project-1: Terraform Backend</vt:lpstr>
      <vt:lpstr>PowerPoint Sunusu</vt:lpstr>
      <vt:lpstr>Project-2: Terraform Remote State Datasource</vt:lpstr>
      <vt:lpstr>Project-2: Terraform Backend</vt:lpstr>
      <vt:lpstr>PowerPoint Sunusu</vt:lpstr>
      <vt:lpstr>PowerPoint Sunusu</vt:lpstr>
      <vt:lpstr>PowerPoint Sunusu</vt:lpstr>
      <vt:lpstr>PowerPoint Sunusu</vt:lpstr>
      <vt:lpstr>PowerPoint Sunusu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Elastic Beanstalk</dc:title>
  <dc:creator>Stack Simplify</dc:creator>
  <cp:lastModifiedBy>LEVENT</cp:lastModifiedBy>
  <cp:revision>1158</cp:revision>
  <dcterms:created xsi:type="dcterms:W3CDTF">2019-11-12T03:20:49Z</dcterms:created>
  <dcterms:modified xsi:type="dcterms:W3CDTF">2023-09-05T13:21:18Z</dcterms:modified>
</cp:coreProperties>
</file>